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0b6c24d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0b6c24d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45e98c0c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45e98c0c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45e98c0c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45e98c0c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0b6c24d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0b6c24d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45e98c0c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45e98c0c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0b6c24da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0b6c24d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45e98c0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45e98c0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45e98c0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45e98c0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0b6c24d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0b6c24d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45e98c0c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45e98c0c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45e98c0c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45e98c0c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0b6c24d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0b6c24d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45e98c0c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45e98c0c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45e98c0c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45e98c0c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00"/>
              <a:t>Параллельные алгоритмы и программы для базовых операций линейной алгебры</a:t>
            </a:r>
            <a:endParaRPr sz="28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Предмет: Параллельное и распределенное программирование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Преподаватель: Гамзаев Ханлар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Факультет: ITIF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Специальность: Компьютерные науки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Студент: Рагимов Мурад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Последовательная Программа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for(int i = 0; i &lt; M; i++)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   for(int j = 0; j &lt; N; j++)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       c[ i ] += A[ i ][ j ]  * b [ j ];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Параллельная Программа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#pragma omp parallel for shared(A, b, c) private(i, j)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for(int i = 0; i &lt; M; i++)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    for(int j = 0; j &lt; N; j++)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         c[ i ] += A[ i ][ j ] * b [ j ];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Умножение Матрицы На Матрицу</a:t>
            </a:r>
            <a:endParaRPr/>
          </a:p>
        </p:txBody>
      </p:sp>
      <p:pic>
        <p:nvPicPr>
          <p:cNvPr descr="{&quot;backgroundColor&quot;:&quot;#00517C&quot;,&quot;aid&quot;:null,&quot;code&quot;:&quot;$$с_{ij}=a_{i1}b_{1j}+a_{i2}b_{2j}+...+a_{in}b_{ni}=\\sum_{k=1}^{n}a_{ik}b_{kj}$$&quot;,&quot;id&quot;:&quot;8&quot;,&quot;font&quot;:{&quot;color&quot;:&quot;#ffffff&quot;,&quot;family&quot;:&quot;Arial&quot;,&quot;size&quot;:30},&quot;type&quot;:&quot;$$&quot;,&quot;ts&quot;:1670094798501,&quot;cs&quot;:&quot;eIIKkOK1zGvQVyM8h6tztw==&quot;,&quot;size&quot;:{&quot;width&quot;:863,&quot;height&quot;:122}}"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1" y="2244250"/>
            <a:ext cx="82200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Последовательная Программа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for (i=0; i&lt;N; i++)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   for (j=0; j&lt;N; j++ )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       for (k=0; k&lt;N; k++ )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           C[ i ][ j ] += A[ i ][ k ] * B[ k ][ j ];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Параллельная программа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#pragma omp parallel for for shared(A,B,C) private(i, j, k)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for (i=0; i&lt;N; i++)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   for (j=0; j&lt;N; j++ )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       for (k=0; k&lt;N; k++ )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            C[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i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][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j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] += A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[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i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][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k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] * B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[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k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][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j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];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Базовые Операции Линейной Алгебры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К базовым операциям линейной алгебры относятся операции:</a:t>
            </a:r>
            <a:endParaRPr sz="2100"/>
          </a:p>
          <a:p>
            <a:pPr indent="-3619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Сложения векторов</a:t>
            </a:r>
            <a:endParaRPr sz="2100"/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Скалярное произведение</a:t>
            </a:r>
            <a:endParaRPr sz="2100"/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Умножение матрицы на вектор</a:t>
            </a:r>
            <a:endParaRPr sz="2100"/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Умножение матрицы на матрицу</a:t>
            </a:r>
            <a:endParaRPr sz="2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Сложение Векторов</a:t>
            </a:r>
            <a:endParaRPr/>
          </a:p>
        </p:txBody>
      </p:sp>
      <p:pic>
        <p:nvPicPr>
          <p:cNvPr descr="{&quot;backgroundColor&quot;:&quot;#00517C&quot;,&quot;font&quot;:{&quot;size&quot;:60,&quot;family&quot;:&quot;Roboto Slab&quot;,&quot;color&quot;:&quot;#FFFFFF&quot;},&quot;type&quot;:&quot;$$&quot;,&quot;aid&quot;:null,&quot;code&quot;:&quot;$$c_{i}\\,=\\,a_{i}\\,+\\,b_{i}$$&quot;,&quot;id&quot;:&quot;2&quot;,&quot;ts&quot;:1670090813201,&quot;cs&quot;:&quot;bPDwgSQ/5YnnvY61WQD17g==&quot;,&quot;size&quot;:{&quot;width&quot;:436.3333333333333,&quot;height&quot;:69.33333333333333}}"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950" y="3301225"/>
            <a:ext cx="4156075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overrightarrow{C}\\,=\\,\\overrightarrow{A}\\,+\\,\\overrightarrow{B}$$&quot;,&quot;id&quot;:&quot;3&quot;,&quot;font&quot;:{&quot;family&quot;:&quot;Arial&quot;,&quot;size&quot;:60,&quot;color&quot;:&quot;#ffffff&quot;},&quot;type&quot;:&quot;$$&quot;,&quot;backgroundColor&quot;:&quot;#00517C&quot;,&quot;aid&quot;:null,&quot;ts&quot;:1670090887080,&quot;cs&quot;:&quot;XrCr8nc6uvgdkztwICcEEw==&quot;,&quot;size&quot;:{&quot;width&quot;:595,&quot;height&quot;:130}}"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300" y="1730625"/>
            <a:ext cx="56673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Последовательная Программа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latin typeface="Roboto Slab"/>
                <a:ea typeface="Roboto Slab"/>
                <a:cs typeface="Roboto Slab"/>
                <a:sym typeface="Roboto Slab"/>
              </a:rPr>
              <a:t>for(i = 0; i &lt; N; i++) </a:t>
            </a:r>
            <a:endParaRPr sz="21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>
                <a:latin typeface="Roboto Slab"/>
                <a:ea typeface="Roboto Slab"/>
                <a:cs typeface="Roboto Slab"/>
                <a:sym typeface="Roboto Slab"/>
              </a:rPr>
              <a:t>    c[ i ] = a[ i ] + b[ i ];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Параллельная Программа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latin typeface="Roboto Slab"/>
                <a:ea typeface="Roboto Slab"/>
                <a:cs typeface="Roboto Slab"/>
                <a:sym typeface="Roboto Slab"/>
              </a:rPr>
              <a:t>#pragma omp parallel </a:t>
            </a:r>
            <a:r>
              <a:rPr lang="ru" sz="2100">
                <a:latin typeface="Roboto Slab"/>
                <a:ea typeface="Roboto Slab"/>
                <a:cs typeface="Roboto Slab"/>
                <a:sym typeface="Roboto Slab"/>
              </a:rPr>
              <a:t>for shared(a, b, c) private(i)</a:t>
            </a:r>
            <a:endParaRPr sz="21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latin typeface="Roboto Slab"/>
                <a:ea typeface="Roboto Slab"/>
                <a:cs typeface="Roboto Slab"/>
                <a:sym typeface="Roboto Slab"/>
              </a:rPr>
              <a:t>for(i = 0; i &lt; N; i++) </a:t>
            </a:r>
            <a:endParaRPr sz="21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latin typeface="Roboto Slab"/>
                <a:ea typeface="Roboto Slab"/>
                <a:cs typeface="Roboto Slab"/>
                <a:sym typeface="Roboto Slab"/>
              </a:rPr>
              <a:t>    c[ i ] = a[ i ] + b[ i ];</a:t>
            </a:r>
            <a:endParaRPr sz="21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Скалярное Произведение Векторов</a:t>
            </a:r>
            <a:endParaRPr/>
          </a:p>
        </p:txBody>
      </p:sp>
      <p:pic>
        <p:nvPicPr>
          <p:cNvPr descr="{&quot;id&quot;:&quot;5&quot;,&quot;aid&quot;:null,&quot;backgroundColor&quot;:&quot;#00517C&quot;,&quot;font&quot;:{&quot;family&quot;:&quot;Arial&quot;,&quot;size&quot;:60,&quot;color&quot;:&quot;#ffffff&quot;},&quot;type&quot;:&quot;$$&quot;,&quot;code&quot;:&quot;$$A\\cdot B\\,=\\,\\sum_{i\\,=\\,0}^{n-1}a_{i}\\cdot b_{i}$$&quot;,&quot;ts&quot;:1670092419637,&quot;cs&quot;:&quot;CsYzNjxBP+HUYEXID8BRdw==&quot;,&quot;size&quot;:{&quot;width&quot;:738.5,&quot;height&quot;:256}}"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263" y="1784275"/>
            <a:ext cx="7034213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Последовательная Программа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int sum = 0;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for(i = 0; i &lt; N; i++)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    sum +=  a[ i ] + b[ i ]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Параллельная Программа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int sum = 0;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#pragma omp parallel for reduction(+: sum)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for(i = 0; i &lt; N; i++)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    sum +=  a[ i ] + b[ i ]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391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Умножение матрицы на вектор</a:t>
            </a:r>
            <a:endParaRPr/>
          </a:p>
        </p:txBody>
      </p:sp>
      <p:pic>
        <p:nvPicPr>
          <p:cNvPr descr="{&quot;font&quot;:{&quot;family&quot;:&quot;Roboto&quot;,&quot;color&quot;:&quot;#FFFFFF&quot;,&quot;size&quot;:20.5},&quot;id&quot;:&quot;6&quot;,&quot;backgroundColorModified&quot;:false,&quot;code&quot;:&quot;\\begin{gather*}\n{\\begin{pmatrix}\n{a_{11}}&amp;{a_{12}}&amp;{...}&amp;{a_{1n}}\\\\\n{a_{21}}&amp;{a_{22}}&amp;{...}&amp;{a_{2n}}\\\\\n{...}&amp;{...}&amp;{...}&amp;{...}\\\\\n{a_{m1}}&amp;{a_{m2}}&amp;{...}&amp;{a_{mn}}\\\\\n\\end{pmatrix}\\cdot\\begin{pmatrix}\n{b_{1}}\\\\\n{b_{2}}\\\\\n{...}\\\\\n{b_{m}}\\\\\n\\end{pmatrix}=\\begin{pmatrix}\n{a_{11}\\cdot b_{1}+a_{12}\\cdot b_{2}+...+a_{1n}\\cdot b_{m}}\\\\\n{a_{21}\\cdot b_{1}+a_{22}\\cdot b_{2}+...+a_{2n}\\cdot b_{m}}\\\\\n{................}\\\\\n{a_{m1}\\cdot b_{1}+a_{m2}\\cdot b_{2}+...+a_{mn}\\cdot b_{m}}\\\\\n\\end{pmatrix}=\\begin{pmatrix}\n{c_{1}}\\\\\n{c_{2}}\\\\\n{...}\\\\\n{c_{m}}\\\\\n\\end{pmatrix}}\t\n\\end{gather*}&quot;,&quot;type&quot;:&quot;gather*&quot;,&quot;aid&quot;:null,&quot;backgroundColor&quot;:&quot;#00517C&quot;,&quot;ts&quot;:1670672956271,&quot;cs&quot;:&quot;0UlJz5Jdpo7rZqL61o87iw==&quot;,&quot;size&quot;:{&quot;width&quot;:965,&quot;height&quot;:144}}"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75" y="1885950"/>
            <a:ext cx="83169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Roboto&quot;,&quot;color&quot;:&quot;#FFFFFF&quot;,&quot;size&quot;:18},&quot;aid&quot;:null,&quot;backgroundColor&quot;:&quot;#00517C&quot;,&quot;code&quot;:&quot;$$c_{i\\,}=\\sum_{j=1}^{n}A_{ij}b_{j}$$&quot;,&quot;id&quot;:&quot;7&quot;,&quot;type&quot;:&quot;$$&quot;,&quot;ts&quot;:1670093449965,&quot;cs&quot;:&quot;orlE2naH8qvU9XdXlOTGcA==&quot;,&quot;size&quot;:{&quot;width&quot;:142.5,&quot;height&quot;:65.66666666666667}}"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338" y="3442650"/>
            <a:ext cx="1357313" cy="6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