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538E5D-CAB3-4130-B544-43A7C3FB1C95}">
  <a:tblStyle styleId="{BE538E5D-CAB3-4130-B544-43A7C3FB1C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92bbdb48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92bbdb48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92bbdb48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92bbdb48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92bbdb48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92bbdb48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92bbdb48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92bbdb48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92bbdb48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92bbdb48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92bbdb48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92bbdb48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92bbdb48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92bbdb48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92bbdb4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92bbdb4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92bbdb4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92bbdb4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92bbdb48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92bbdb48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92bbdb48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92bbdb48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92bbdb48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92bbdb48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92bbdb48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92bbdb48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92bbdb48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92bbdb48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92bbdb48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92bbdb48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/cgi-bin/test/arg1/arg2/arg3?param1+param2" TargetMode="External"/><Relationship Id="rId4" Type="http://schemas.openxmlformats.org/officeDocument/2006/relationships/hyperlink" Target="http://localhost/cgi-bin/test/arg1/arg2/arg3?param1+param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183525"/>
            <a:ext cx="7136700" cy="15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60"/>
              <a:t>Применение методов доступа HTTP в рамках программирования CGI-скриптов. Настройка HTTP-сервера для работы с CGI-скриптом.</a:t>
            </a:r>
            <a:endParaRPr sz="29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5452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160"/>
              <a:t>Предмет: Веб-технологии</a:t>
            </a:r>
            <a:endParaRPr sz="11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160"/>
              <a:t>Преподаватель: Гасанзаде Ирада</a:t>
            </a:r>
            <a:endParaRPr sz="11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160"/>
              <a:t>Факультет: ITIF</a:t>
            </a:r>
            <a:endParaRPr sz="11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160"/>
              <a:t>Специальность: Компьютерные науки</a:t>
            </a:r>
            <a:endParaRPr sz="11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160"/>
              <a:t>Студент: Рагимов Мурад</a:t>
            </a:r>
            <a:endParaRPr sz="1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0" y="0"/>
            <a:ext cx="9144000" cy="46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88">
                <a:solidFill>
                  <a:schemeClr val="accent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Метод доступа PUT и другие способы использования CGI-скриптов</a:t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7" name="Google Shape;127;p22"/>
          <p:cNvSpPr txBox="1"/>
          <p:nvPr>
            <p:ph idx="4294967295" type="body"/>
          </p:nvPr>
        </p:nvSpPr>
        <p:spPr>
          <a:xfrm>
            <a:off x="311700" y="715200"/>
            <a:ext cx="85206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Кроме стандартных способов использования CGI-скриптов, т.е. приема запросов от браузеров по методам GET и POST , скрипты применяются и для решения ряда других задач. К таким задачам можно отнести обслуживание расширенного набора методов доступа, например, PUT и DELETE.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Метод PUT служит для изменения или вставки ресурса. В требовании изменения должен быть задан уникальный ID указанного ресурса. Чтобы изменить ресурс структуры объекта, надо указать ID главного объекта.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Метод DELETE удаляет указанный ресурс. Для него так же требуется </a:t>
            </a:r>
            <a:r>
              <a:rPr lang="ru"/>
              <a:t>уникальный ID.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0" y="0"/>
            <a:ext cx="9144000" cy="46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88">
                <a:solidFill>
                  <a:schemeClr val="accent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Настройки сервера для работы с CGI-скриптами</a:t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3" name="Google Shape;133;p23"/>
          <p:cNvSpPr txBox="1"/>
          <p:nvPr>
            <p:ph idx="4294967295" type="body"/>
          </p:nvPr>
        </p:nvSpPr>
        <p:spPr>
          <a:xfrm>
            <a:off x="311700" y="715200"/>
            <a:ext cx="85206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исполнения CGI-скриптов сервер Apache должен быть соответствующим образом настроен: он должен быть собран с модулем исполнения CGI-скриптов, во-вторых, в файлах настройки сервера следует указать опции управления исполнением CGI-скриптов.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версиях Apache, начиная с 1.2.6 можно все директивы настроек сервера включать в один файл httpd.conf. Однако традиционный способ настройки , который унаследован от NCSA- сервера , предполагает использование трех файлов настройки , которые отвечают за: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настройку самого сервера (httpd.conf);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настройку ресурсов Web-узла (srm.conf);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настройку управления доступом к ресурсам (access.conf).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2"/>
                </a:solidFill>
              </a:rPr>
              <a:t>Для виртуальных хостов все директивы размещаются в файле httpd.conf в разделах описания каждого из виртуальных хостов.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0" y="0"/>
            <a:ext cx="9144000" cy="46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88">
                <a:solidFill>
                  <a:schemeClr val="accent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httpd.conf</a:t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9" name="Google Shape;139;p24"/>
          <p:cNvSpPr txBox="1"/>
          <p:nvPr>
            <p:ph idx="4294967295" type="body"/>
          </p:nvPr>
        </p:nvSpPr>
        <p:spPr>
          <a:xfrm>
            <a:off x="311700" y="715200"/>
            <a:ext cx="85206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этом файле определяются скрипты обработки нестандартных методов доступа (PUT или DELETE), а также описания работы с CGI-скриптами для виртуальных хостов.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указания скрипта обработки нестандартного метода используют директиву Script: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Script PUT put_script.cgi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обращении по данному методу доступа будет вызван скрипт, который указан в качестве второго аргумента.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Директивы для описания работы со скриптами для виртуальных хостов размещают внутри контейнера VirtualHost: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</a:rPr>
              <a:t>&lt;VirtualHost&gt;&lt;/VirtualHost&gt;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Внутрь этого контейнера можно помещать все директивы, которые размещают для основного сервера в файлах httpd.conf, srm.conf, access.conf.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0" y="0"/>
            <a:ext cx="9144000" cy="46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88">
                <a:solidFill>
                  <a:schemeClr val="accent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srm.conf</a:t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5" name="Google Shape;145;p25"/>
          <p:cNvSpPr txBox="1"/>
          <p:nvPr>
            <p:ph idx="4294967295" type="body"/>
          </p:nvPr>
        </p:nvSpPr>
        <p:spPr>
          <a:xfrm>
            <a:off x="311700" y="715200"/>
            <a:ext cx="85206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этом файле определяется конфигурация ресурсов, которыми управляет сервер . Скрипты входят в состав этих ресурсов. Каталог скриптов по умолчанию определяет директива ScriptAlias: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ScriptAlias cgi-bin	/usr/local/etc/httpd/cgi-bin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данном каталоге определяется синоним части URL (первый параметр директивы), которому ставится в соответствие реальный путь в каталоге файловой системы вычислительной установки, где эксплуатируется сервер (второй аргумент).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150450" y="262950"/>
            <a:ext cx="8843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Кроме стандартного места размещения скриптов, которое определяется через ScriptAlias, скрипты можно хранить в произвольном каталоге, внутри дерева каталогов сервера 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Дерево каталогов сервера определяется директивой DocumentRoot: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DocumentRoot /www/host.ru/htdocs  </a:t>
            </a:r>
            <a:endParaRPr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или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DocumentRoot htdocs</a:t>
            </a:r>
            <a:endParaRPr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В первом случае указан полный путь, от корня файловой системы, а во втором — относительный путь, т.е. путь от домашнего каталога сервера 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Для того, чтобы можно было запускать скрипты, нужно добавить handler (обработчик) для запуска скриптов из заданного каталога: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SetHandler cgi-script</a:t>
            </a:r>
            <a:endParaRPr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>
            <a:off x="0" y="0"/>
            <a:ext cx="9144000" cy="46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88">
                <a:solidFill>
                  <a:schemeClr val="accent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access.conf</a:t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27"/>
          <p:cNvSpPr txBox="1"/>
          <p:nvPr>
            <p:ph idx="4294967295" type="body"/>
          </p:nvPr>
        </p:nvSpPr>
        <p:spPr>
          <a:xfrm>
            <a:off x="311700" y="715200"/>
            <a:ext cx="85206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Наиболее важной директивой в этом файле с точки зрения исполнения скриптов является Options. Она используется внутри контейнера Directory: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</a:rPr>
              <a:t>&lt;Directory /usr/local/etc/httpd/htdocs&gt;</a:t>
            </a:r>
            <a:endParaRPr>
              <a:solidFill>
                <a:schemeClr val="accent1"/>
              </a:solidFill>
            </a:endParaRPr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</a:rPr>
              <a:t>Options ExecCGI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</a:rPr>
              <a:t>&lt;/Directory&gt;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данном случае для каталога /usr/local/etc/httpd/htdocs будет разрешено </a:t>
            </a:r>
            <a:r>
              <a:rPr lang="ru"/>
              <a:t>выполнение</a:t>
            </a:r>
            <a:r>
              <a:rPr lang="ru"/>
              <a:t> CGI-скриптов.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7450" y="125"/>
            <a:ext cx="91440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accent4"/>
                </a:solidFill>
              </a:rPr>
              <a:t>СПАСИБО ЗА ВНИМАНИЕ!</a:t>
            </a:r>
            <a:endParaRPr sz="4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715200"/>
            <a:ext cx="85206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доступа GET долгое время был основным методом доступа из форм к CGI-скриптам. Это происходило по причине отсутствия при вводе большого количества данных и из-за прямого обращения к скриптам по их URL.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Условно использование GET можно разбить на два способа: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запросы типа isindex 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запросы типа form-urlencoded ;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25" y="3581250"/>
            <a:ext cx="481012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-12" y="0"/>
            <a:ext cx="9144000" cy="46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88">
                <a:solidFill>
                  <a:schemeClr val="accent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Метод доступа Get</a:t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715200"/>
            <a:ext cx="85206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 типа isindex является исторически первым способом передачи данных от браузера серверу . Он был разработан для передачи списка ключевых слов для поисковой машины. Запрос данного типа появляется либо в случае использования контейнера ISINDEX, либо при прямом обращении к скрипту через гипертекстовую ссылку.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Согласно спецификации CGI для метода GET запрос присоединяется к URL документа или скрипта (указан атрибут ACTION в контейнере ISINDEX) после символа "?"(getis2.htm):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 http://localhost/htdocs/isindex.htm?search+engine+world+wide+web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или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http://localhost/htdocs/isindex.cgi?search+engine+world+wide+web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Традиционно в GET данные запроса выбираются из переменной окружения QUERY_STRING.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 запроса isindex есть еще одно свойство — это передача данных в командной строке CGI-скрипта.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0" y="0"/>
            <a:ext cx="9144000" cy="46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ru" sz="2288">
                <a:solidFill>
                  <a:schemeClr val="accent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Запрос isindex</a:t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715200"/>
            <a:ext cx="85206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методе GET запрос типа form-urlencoded является основной формой запроса. От запроса типа isindex он отличается форматом и способом передачи и порождается событием onSubmit.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GET /test.cgi?f1=value1&amp;f2=value2 HTTP/1.0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Кроме формата в запросе типа form-urlencoded , данные, введенные в форму, подвергаются дополнительной обработке — кодированию.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Согласно спецификации, текстовое сообщение не может содержать символы, не входящие в набор Latin1. Это означает, что вторая половина таблицы ASCII и первые 20 символов должны быть закодированы. В CGI символ кодируется как две шестнадцатеричные цифры, следующие за знаком "%".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9144000" cy="46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88">
                <a:solidFill>
                  <a:schemeClr val="accent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Запрос form-urlencoded</a:t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311700" y="663100"/>
            <a:ext cx="8520600" cy="4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данных в скрипты возможна не только при помощи переменной окружения QUERY_STRING</a:t>
            </a:r>
            <a:r>
              <a:rPr lang="ru" sz="1600"/>
              <a:t> </a:t>
            </a:r>
            <a:r>
              <a:rPr lang="ru"/>
              <a:t>или аргументов командной строки скрипта. Передать параметры в скрипт можно через переменную окружения PATH_INFO. Данная переменная принимает свое значение после преобразования URL скрипта.</a:t>
            </a:r>
            <a:r>
              <a:rPr lang="ru">
                <a:solidFill>
                  <a:schemeClr val="accent5"/>
                </a:solidFill>
              </a:rPr>
              <a:t>  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http://localhost/cgi-bin/test/arg1/arg2/arg3?param1+param</a:t>
            </a:r>
            <a:r>
              <a:rPr lang="ru" u="sng">
                <a:solidFill>
                  <a:schemeClr val="hlink"/>
                </a:solidFill>
                <a:hlinkClick r:id="rId4"/>
              </a:rPr>
              <a:t>2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PATH_INFO применяется не только в совокупности с каталогами скриптов, но и с любым скриптом, определенным пользователем. Часто в качестве такого скрипта определяются файлы с расширением *.cgi:</a:t>
            </a:r>
            <a:r>
              <a:rPr lang="ru">
                <a:solidFill>
                  <a:schemeClr val="accent5"/>
                </a:solidFill>
              </a:rPr>
              <a:t>  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5"/>
                </a:solidFill>
              </a:rPr>
              <a:t> http://www.intuit.ru/~user/script.cgi/path_param/test?arg1+arg2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0" y="0"/>
            <a:ext cx="9144000" cy="46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88">
                <a:solidFill>
                  <a:schemeClr val="accent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Передача параметров через PATH_INFO</a:t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8"/>
          <p:cNvGraphicFramePr/>
          <p:nvPr/>
        </p:nvGraphicFramePr>
        <p:xfrm>
          <a:off x="868800" y="7277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{BE538E5D-CAB3-4130-B544-43A7C3FB1C95}</a:tableStyleId>
              </a:tblPr>
              <a:tblGrid>
                <a:gridCol w="983850"/>
                <a:gridCol w="1370900"/>
                <a:gridCol w="4884250"/>
              </a:tblGrid>
              <a:tr h="33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схема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разделитель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путь к ресурсу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</a:t>
                      </a:r>
                      <a:endParaRPr sz="13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3825" marB="123825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//localhost/cgi-bin/test/arg1/arg2/arg3?param1+param2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8"/>
          <p:cNvSpPr txBox="1"/>
          <p:nvPr/>
        </p:nvSpPr>
        <p:spPr>
          <a:xfrm>
            <a:off x="868800" y="83988"/>
            <a:ext cx="7239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Согласно спецификации URI адрес ресурса делится на две части: название схемы адресации и путь к ресурсу:</a:t>
            </a:r>
            <a:endParaRPr sz="1200"/>
          </a:p>
        </p:txBody>
      </p:sp>
      <p:sp>
        <p:nvSpPr>
          <p:cNvPr id="99" name="Google Shape;99;p18"/>
          <p:cNvSpPr txBox="1"/>
          <p:nvPr/>
        </p:nvSpPr>
        <p:spPr>
          <a:xfrm>
            <a:off x="868800" y="1811338"/>
            <a:ext cx="740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В схеме http путь снова делится на две части: адрес ресурса и параметры. Эти части разделены символом "?".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868800" y="238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{BE538E5D-CAB3-4130-B544-43A7C3FB1C95}</a:tableStyleId>
              </a:tblPr>
              <a:tblGrid>
                <a:gridCol w="3172225"/>
                <a:gridCol w="1653775"/>
                <a:gridCol w="2413000"/>
              </a:tblGrid>
              <a:tr h="21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адрес ресурса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разделитель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параметры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//localhost/cgi-bin/test/arg1/arg2/arg3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param1+param2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8"/>
          <p:cNvSpPr txBox="1"/>
          <p:nvPr/>
        </p:nvSpPr>
        <p:spPr>
          <a:xfrm>
            <a:off x="868800" y="3413938"/>
            <a:ext cx="740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Адрес ресурса в случае обращения к скрипту снова можно разделить на две части — адрес скрипта и путевой параметр PATH_INFO: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868800" y="4053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{BE538E5D-CAB3-4130-B544-43A7C3FB1C95}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адрес скрипта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PATH_INFO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//localhost/cgi-bin/test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/arg1/arg2/arg3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311700" y="663100"/>
            <a:ext cx="8508900" cy="29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Метод POST — это второй основной метод доступа к информационным ресурсам Web-узла. При методе POST от клиента к серверу уходит запрос, который состоит из заголовка и тела HTTP-сообщения. При этом данные, введенные пользователем, размещаются в теле запроса.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Основное назначение метода POST — передача сравнительно больших объемов данных от клиента к серверу . Применение этого метода оправдано при передаче сложных состоящих из множества полей форм. В спецификации CGI от NCSA рекомендуется использовать метод POST при передаче данных из форм, содержащих поля textarea.</a:t>
            </a:r>
            <a:endParaRPr sz="1600"/>
          </a:p>
        </p:txBody>
      </p:sp>
      <p:sp>
        <p:nvSpPr>
          <p:cNvPr id="108" name="Google Shape;108;p19"/>
          <p:cNvSpPr/>
          <p:nvPr/>
        </p:nvSpPr>
        <p:spPr>
          <a:xfrm>
            <a:off x="0" y="0"/>
            <a:ext cx="9144000" cy="46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88">
                <a:solidFill>
                  <a:schemeClr val="accent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Метод доступа POST и другие методы доступа</a:t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800" y="3505628"/>
            <a:ext cx="5886701" cy="14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311700" y="715200"/>
            <a:ext cx="85206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передаче запроса по методу POST от клиента к серверу передается HTTP-сообщение, которое состоит из заголовка и тела. Данные, введенные в HTML-форму, как раз и составляют тело сообщения. При обработке такого запроса CGI-скриптом данные следует выбирать из стандартного потока ввода скрипта, а не из переменной окружения QUERY_STRING. Эта переменная будет иметь пустое значение.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того, чтобы принять данные, нужно прочитать стандартный поток ввода. При этом из стандартного потока ввода нужно считать строго определенное количество байтов. Число байтов определяется переменной окружения CONTENT_LENGTH.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0" y="0"/>
            <a:ext cx="9144000" cy="46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88">
                <a:solidFill>
                  <a:schemeClr val="accent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Чтение данных из стандартного потока ввода</a:t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4294967295" type="body"/>
          </p:nvPr>
        </p:nvSpPr>
        <p:spPr>
          <a:xfrm>
            <a:off x="311700" y="715200"/>
            <a:ext cx="85206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POST позволяет реализовать передачу файлов с компьютера пользователя в архив на HTTP- сервере . Для этой цели разработана специальная форма кодирования тела документа: multipart/form-data. Она указывается в контейнере FORM в атрибуте ENCTYPE совместно с методом POST 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</a:rPr>
              <a:t>&lt;FORM ENCTYPE=multipart/form-data METHOD=post&gt;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Скрипт, должен определить метод доступа, тип тела документа и после этого начать разбирать тело. В теле может быть как минимум две части: значения различных полей, доставляются скрипту в первой части сообщения, и тело передаваемого файла – вторая часть сообщения.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Поля это обычные ASCII-символы. С ними никаких проблем не возникает. Тело документа передается без преобразований. Это значит, что применять для его выделения текстовые функции С нельзя, т.к. внутри документа могут попадаться любые символы, в том числе и символы конца символьного массива (строки).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0" y="0"/>
            <a:ext cx="9144000" cy="46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88">
                <a:solidFill>
                  <a:schemeClr val="accent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Передача присоединенных файлов</a:t>
            </a:r>
            <a:endParaRPr b="1" sz="2288">
              <a:solidFill>
                <a:schemeClr val="accent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