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67" r:id="rId13"/>
    <p:sldId id="268" r:id="rId14"/>
    <p:sldId id="269" r:id="rId15"/>
    <p:sldId id="277" r:id="rId16"/>
    <p:sldId id="270" r:id="rId17"/>
    <p:sldId id="271" r:id="rId18"/>
    <p:sldId id="273" r:id="rId19"/>
    <p:sldId id="272" r:id="rId20"/>
    <p:sldId id="274" r:id="rId21"/>
    <p:sldId id="275" r:id="rId22"/>
    <p:sldId id="278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Questrial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90A935-2C03-4CED-AC3D-1E18DD7C4A61}">
  <a:tblStyle styleId="{D790A935-2C03-4CED-AC3D-1E18DD7C4A6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3268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63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69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66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62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583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78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890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97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23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0762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00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57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3783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4253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02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538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98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86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552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72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06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0982" y="3904757"/>
            <a:ext cx="6115050" cy="596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87CB5"/>
              </a:buClr>
              <a:buFont typeface="Calibri"/>
              <a:buNone/>
              <a:defRPr sz="3200" b="0" i="0" u="none" strike="noStrike" cap="none">
                <a:solidFill>
                  <a:srgbClr val="387C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2995432" y="2585227"/>
            <a:ext cx="6355429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9600" b="0" i="0" u="none" strike="noStrike" cap="none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-28238"/>
            <a:ext cx="2766784" cy="6886236"/>
          </a:xfrm>
          <a:prstGeom prst="rect">
            <a:avLst/>
          </a:prstGeom>
          <a:solidFill>
            <a:srgbClr val="1E415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 l="9771" t="13869" r="64885" b="27853"/>
          <a:stretch/>
        </p:blipFill>
        <p:spPr>
          <a:xfrm>
            <a:off x="-64373" y="2279886"/>
            <a:ext cx="2922716" cy="2269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1406105"/>
          </a:xfrm>
          <a:prstGeom prst="rect">
            <a:avLst/>
          </a:prstGeom>
          <a:solidFill>
            <a:srgbClr val="1E415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  <a:defRPr sz="4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0951" y="1543948"/>
            <a:ext cx="8729849" cy="46330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 l="9771" t="13869" r="64885" b="27853"/>
          <a:stretch/>
        </p:blipFill>
        <p:spPr>
          <a:xfrm>
            <a:off x="-84665" y="62403"/>
            <a:ext cx="1620981" cy="125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GB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3040982" y="3904757"/>
            <a:ext cx="6115050" cy="596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387CB5"/>
              </a:buClr>
              <a:buSzPct val="25000"/>
              <a:buFont typeface="Calibri"/>
              <a:buNone/>
            </a:pPr>
            <a:r>
              <a:rPr lang="en-GB" sz="3200" b="0" i="0" u="none" strike="noStrike" cap="none" dirty="0" smtClean="0">
                <a:solidFill>
                  <a:srgbClr val="387CB5"/>
                </a:solidFill>
                <a:latin typeface="Calibri"/>
                <a:ea typeface="Calibri"/>
                <a:cs typeface="Calibri"/>
                <a:sym typeface="Calibri"/>
              </a:rPr>
              <a:t>Basics</a:t>
            </a:r>
            <a:endParaRPr lang="en-GB" sz="3200" b="0" i="0" u="none" strike="noStrike" cap="none" dirty="0">
              <a:solidFill>
                <a:srgbClr val="387C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hape 88"/>
          <p:cNvSpPr txBox="1">
            <a:spLocks/>
          </p:cNvSpPr>
          <p:nvPr/>
        </p:nvSpPr>
        <p:spPr>
          <a:xfrm>
            <a:off x="3040982" y="5301674"/>
            <a:ext cx="6115050" cy="1449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7CB5"/>
              </a:buClr>
              <a:buFont typeface="Calibri"/>
              <a:buNone/>
              <a:defRPr sz="3200" b="0" i="0" u="none" strike="noStrike" cap="none">
                <a:solidFill>
                  <a:srgbClr val="387C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>
              <a:buSzPct val="25000"/>
            </a:pPr>
            <a:endParaRPr lang="en-GB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Challenges 1 to 5</a:t>
            </a:r>
            <a:endParaRPr lang="en-GB" sz="3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12781" y="1555694"/>
            <a:ext cx="8726682" cy="605615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Now have a go at challenges 1 to 5.</a:t>
            </a:r>
            <a:endParaRPr lang="en-GB"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324" y="2304574"/>
            <a:ext cx="6231595" cy="43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46227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Selection</a:t>
            </a:r>
          </a:p>
        </p:txBody>
      </p:sp>
      <p:sp>
        <p:nvSpPr>
          <p:cNvPr id="94" name="Shape 94"/>
          <p:cNvSpPr/>
          <p:nvPr/>
        </p:nvSpPr>
        <p:spPr>
          <a:xfrm>
            <a:off x="212781" y="1605270"/>
            <a:ext cx="5369871" cy="1438719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All the programs you have been developing so far have been sequential, this means that each instruction is executed in a set order.</a:t>
            </a:r>
          </a:p>
        </p:txBody>
      </p:sp>
      <p:sp>
        <p:nvSpPr>
          <p:cNvPr id="95" name="Shape 95"/>
          <p:cNvSpPr/>
          <p:nvPr/>
        </p:nvSpPr>
        <p:spPr>
          <a:xfrm>
            <a:off x="212781" y="3211296"/>
            <a:ext cx="5369871" cy="1324609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With selection the path through a program can be decided by looking at a condition and then taking one of a set of alternative paths based on the result.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176" y="1605270"/>
            <a:ext cx="3206664" cy="491556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212781" y="4678012"/>
            <a:ext cx="5369871" cy="1842822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Selection in flowcharts is represented using the decision symbol.</a:t>
            </a:r>
          </a:p>
        </p:txBody>
      </p:sp>
      <p:sp>
        <p:nvSpPr>
          <p:cNvPr id="98" name="Shape 98"/>
          <p:cNvSpPr/>
          <p:nvPr/>
        </p:nvSpPr>
        <p:spPr>
          <a:xfrm>
            <a:off x="1951398" y="5551296"/>
            <a:ext cx="1898706" cy="777312"/>
          </a:xfrm>
          <a:prstGeom prst="flowChartDecision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0769582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1</a:t>
            </a:r>
          </a:p>
        </p:txBody>
      </p:sp>
      <p:sp>
        <p:nvSpPr>
          <p:cNvPr id="104" name="Shape 104"/>
          <p:cNvSpPr/>
          <p:nvPr/>
        </p:nvSpPr>
        <p:spPr>
          <a:xfrm>
            <a:off x="181880" y="1632132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sp>
        <p:nvSpPr>
          <p:cNvPr id="105" name="Shape 105"/>
          <p:cNvSpPr/>
          <p:nvPr/>
        </p:nvSpPr>
        <p:spPr>
          <a:xfrm>
            <a:off x="181880" y="6187580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cxnSp>
        <p:nvCxnSpPr>
          <p:cNvPr id="106" name="Shape 106"/>
          <p:cNvCxnSpPr>
            <a:stCxn id="104" idx="2"/>
          </p:cNvCxnSpPr>
          <p:nvPr/>
        </p:nvCxnSpPr>
        <p:spPr>
          <a:xfrm flipH="1">
            <a:off x="1468707" y="2160830"/>
            <a:ext cx="600" cy="1647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7" name="Shape 107"/>
          <p:cNvCxnSpPr/>
          <p:nvPr/>
        </p:nvCxnSpPr>
        <p:spPr>
          <a:xfrm>
            <a:off x="1469944" y="2877594"/>
            <a:ext cx="0" cy="251783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8" name="Shape 108"/>
          <p:cNvCxnSpPr>
            <a:endCxn id="105" idx="0"/>
          </p:cNvCxnSpPr>
          <p:nvPr/>
        </p:nvCxnSpPr>
        <p:spPr>
          <a:xfrm>
            <a:off x="1468707" y="5974280"/>
            <a:ext cx="600" cy="2133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09" name="Shape 109"/>
          <p:cNvSpPr/>
          <p:nvPr/>
        </p:nvSpPr>
        <p:spPr>
          <a:xfrm>
            <a:off x="474185" y="3129378"/>
            <a:ext cx="1991516" cy="966650"/>
          </a:xfrm>
          <a:prstGeom prst="flowChartDecision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Is Age&gt;=15?</a:t>
            </a:r>
          </a:p>
        </p:txBody>
      </p:sp>
      <p:cxnSp>
        <p:nvCxnSpPr>
          <p:cNvPr id="110" name="Shape 110"/>
          <p:cNvCxnSpPr>
            <a:stCxn id="109" idx="2"/>
          </p:cNvCxnSpPr>
          <p:nvPr/>
        </p:nvCxnSpPr>
        <p:spPr>
          <a:xfrm flipH="1">
            <a:off x="1468743" y="4096029"/>
            <a:ext cx="1200" cy="9666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1" name="Shape 111"/>
          <p:cNvCxnSpPr>
            <a:endCxn id="105" idx="3"/>
          </p:cNvCxnSpPr>
          <p:nvPr/>
        </p:nvCxnSpPr>
        <p:spPr>
          <a:xfrm rot="5400000">
            <a:off x="2094635" y="5466129"/>
            <a:ext cx="1647900" cy="323700"/>
          </a:xfrm>
          <a:prstGeom prst="bentConnector2">
            <a:avLst/>
          </a:prstGeom>
          <a:noFill/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12" name="Shape 112"/>
          <p:cNvSpPr txBox="1"/>
          <p:nvPr/>
        </p:nvSpPr>
        <p:spPr>
          <a:xfrm>
            <a:off x="915900" y="4085296"/>
            <a:ext cx="4775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367786" y="3257691"/>
            <a:ext cx="4775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 r="29525" b="78717"/>
          <a:stretch/>
        </p:blipFill>
        <p:spPr>
          <a:xfrm>
            <a:off x="3080430" y="2534023"/>
            <a:ext cx="4856999" cy="282299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t="57680"/>
          <a:stretch/>
        </p:blipFill>
        <p:spPr>
          <a:xfrm>
            <a:off x="3140485" y="5323217"/>
            <a:ext cx="5933099" cy="483300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t="19966" r="78230" b="59451"/>
          <a:stretch/>
        </p:blipFill>
        <p:spPr>
          <a:xfrm>
            <a:off x="4290860" y="3472525"/>
            <a:ext cx="1444200" cy="262800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l="7146" t="39649" r="26576" b="39560"/>
          <a:stretch/>
        </p:blipFill>
        <p:spPr>
          <a:xfrm>
            <a:off x="4443405" y="4391512"/>
            <a:ext cx="4125600" cy="248999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118" name="Shape 118"/>
          <p:cNvCxnSpPr>
            <a:stCxn id="109" idx="3"/>
          </p:cNvCxnSpPr>
          <p:nvPr/>
        </p:nvCxnSpPr>
        <p:spPr>
          <a:xfrm>
            <a:off x="2465702" y="3612704"/>
            <a:ext cx="614700" cy="513300"/>
          </a:xfrm>
          <a:prstGeom prst="bentConnector2">
            <a:avLst/>
          </a:prstGeom>
          <a:noFill/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9" name="Shape 119"/>
          <p:cNvSpPr/>
          <p:nvPr/>
        </p:nvSpPr>
        <p:spPr>
          <a:xfrm>
            <a:off x="3200400" y="6153826"/>
            <a:ext cx="5813400" cy="546900"/>
          </a:xfrm>
          <a:prstGeom prst="rect">
            <a:avLst/>
          </a:prstGeom>
          <a:solidFill>
            <a:srgbClr val="1E415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Create the program in Python.</a:t>
            </a:r>
          </a:p>
        </p:txBody>
      </p:sp>
      <p:sp>
        <p:nvSpPr>
          <p:cNvPr id="120" name="Shape 120"/>
          <p:cNvSpPr/>
          <p:nvPr/>
        </p:nvSpPr>
        <p:spPr>
          <a:xfrm>
            <a:off x="181880" y="2350210"/>
            <a:ext cx="2574854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 Age</a:t>
            </a:r>
          </a:p>
        </p:txBody>
      </p:sp>
      <p:sp>
        <p:nvSpPr>
          <p:cNvPr id="121" name="Shape 121"/>
          <p:cNvSpPr/>
          <p:nvPr/>
        </p:nvSpPr>
        <p:spPr>
          <a:xfrm>
            <a:off x="1793033" y="4116907"/>
            <a:ext cx="2574854" cy="824734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“You can watch this movie”</a:t>
            </a:r>
          </a:p>
        </p:txBody>
      </p:sp>
      <p:sp>
        <p:nvSpPr>
          <p:cNvPr id="122" name="Shape 122"/>
          <p:cNvSpPr/>
          <p:nvPr/>
        </p:nvSpPr>
        <p:spPr>
          <a:xfrm>
            <a:off x="181880" y="5062680"/>
            <a:ext cx="2773355" cy="1003861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“You are too young to watch this movie”</a:t>
            </a:r>
          </a:p>
        </p:txBody>
      </p:sp>
    </p:spTree>
    <p:extLst>
      <p:ext uri="{BB962C8B-B14F-4D97-AF65-F5344CB8AC3E}">
        <p14:creationId xmlns:p14="http://schemas.microsoft.com/office/powerpoint/2010/main" val="2393226375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Comparison Operators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211864" y="1635694"/>
          <a:ext cx="4697025" cy="4206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6425"/>
                <a:gridCol w="3580600"/>
              </a:tblGrid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==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equal to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&gt;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greater than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&lt;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less than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!=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not equal to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&gt;=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greater than or equal to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6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GB" sz="3600" b="1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&lt;=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39B1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less than or equal to</a:t>
                      </a:r>
                    </a:p>
                  </a:txBody>
                  <a:tcPr marL="76200" marR="76200" marT="76200" marB="76200" anchor="ctr">
                    <a:lnL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39B1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5033207" y="1617300"/>
            <a:ext cx="3870161" cy="1222152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Calibri"/>
                <a:ea typeface="Calibri"/>
                <a:cs typeface="Calibri"/>
                <a:sym typeface="Calibri"/>
              </a:rPr>
              <a:t>You can also use the logical operators </a:t>
            </a:r>
            <a:r>
              <a:rPr lang="en-GB" sz="2400" b="1">
                <a:solidFill>
                  <a:srgbClr val="387DB6"/>
                </a:solidFill>
                <a:latin typeface="Calibri"/>
                <a:ea typeface="Calibri"/>
                <a:cs typeface="Calibri"/>
                <a:sym typeface="Calibri"/>
              </a:rPr>
              <a:t>AND, OR</a:t>
            </a:r>
            <a:r>
              <a:rPr lang="en-GB" sz="2400">
                <a:solidFill>
                  <a:srgbClr val="39B14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GB" sz="2400" b="1">
                <a:solidFill>
                  <a:srgbClr val="387DB6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GB" sz="2400">
                <a:solidFill>
                  <a:srgbClr val="39B14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80385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 2</a:t>
            </a:r>
          </a:p>
        </p:txBody>
      </p:sp>
      <p:sp>
        <p:nvSpPr>
          <p:cNvPr id="135" name="Shape 135"/>
          <p:cNvSpPr/>
          <p:nvPr/>
        </p:nvSpPr>
        <p:spPr>
          <a:xfrm>
            <a:off x="248780" y="1632132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sp>
        <p:nvSpPr>
          <p:cNvPr id="136" name="Shape 136"/>
          <p:cNvSpPr/>
          <p:nvPr/>
        </p:nvSpPr>
        <p:spPr>
          <a:xfrm>
            <a:off x="181880" y="6187580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cxnSp>
        <p:nvCxnSpPr>
          <p:cNvPr id="137" name="Shape 137"/>
          <p:cNvCxnSpPr>
            <a:stCxn id="135" idx="2"/>
          </p:cNvCxnSpPr>
          <p:nvPr/>
        </p:nvCxnSpPr>
        <p:spPr>
          <a:xfrm>
            <a:off x="1536207" y="2160830"/>
            <a:ext cx="600" cy="2940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8" name="Shape 138"/>
          <p:cNvCxnSpPr/>
          <p:nvPr/>
        </p:nvCxnSpPr>
        <p:spPr>
          <a:xfrm>
            <a:off x="1536208" y="3514257"/>
            <a:ext cx="0" cy="251783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39" name="Shape 139"/>
          <p:cNvCxnSpPr/>
          <p:nvPr/>
        </p:nvCxnSpPr>
        <p:spPr>
          <a:xfrm>
            <a:off x="1548186" y="5974398"/>
            <a:ext cx="633" cy="21318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40" name="Shape 140"/>
          <p:cNvSpPr/>
          <p:nvPr/>
        </p:nvSpPr>
        <p:spPr>
          <a:xfrm>
            <a:off x="540450" y="3766041"/>
            <a:ext cx="1991516" cy="966650"/>
          </a:xfrm>
          <a:prstGeom prst="flowChartDecision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41" name="Shape 141"/>
          <p:cNvCxnSpPr>
            <a:stCxn id="140" idx="2"/>
          </p:cNvCxnSpPr>
          <p:nvPr/>
        </p:nvCxnSpPr>
        <p:spPr>
          <a:xfrm>
            <a:off x="1536208" y="4732691"/>
            <a:ext cx="7500" cy="6162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endCxn id="136" idx="3"/>
          </p:cNvCxnSpPr>
          <p:nvPr/>
        </p:nvCxnSpPr>
        <p:spPr>
          <a:xfrm rot="5400000">
            <a:off x="2246734" y="5668629"/>
            <a:ext cx="1293300" cy="273300"/>
          </a:xfrm>
          <a:prstGeom prst="bentConnector2">
            <a:avLst/>
          </a:prstGeom>
          <a:noFill/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960619" y="4691708"/>
            <a:ext cx="4775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531974" y="3974750"/>
            <a:ext cx="627299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cxnSp>
        <p:nvCxnSpPr>
          <p:cNvPr id="145" name="Shape 145"/>
          <p:cNvCxnSpPr>
            <a:stCxn id="140" idx="3"/>
          </p:cNvCxnSpPr>
          <p:nvPr/>
        </p:nvCxnSpPr>
        <p:spPr>
          <a:xfrm>
            <a:off x="2531966" y="4249366"/>
            <a:ext cx="498000" cy="435600"/>
          </a:xfrm>
          <a:prstGeom prst="bentConnector2">
            <a:avLst/>
          </a:prstGeom>
          <a:noFill/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r="86860" b="85019"/>
          <a:stretch/>
        </p:blipFill>
        <p:spPr>
          <a:xfrm>
            <a:off x="3030034" y="2517210"/>
            <a:ext cx="932399" cy="211500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7" name="Shape 147"/>
          <p:cNvSpPr/>
          <p:nvPr/>
        </p:nvSpPr>
        <p:spPr>
          <a:xfrm>
            <a:off x="398311" y="2456109"/>
            <a:ext cx="2275794" cy="376090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48" name="Shape 148"/>
          <p:cNvCxnSpPr/>
          <p:nvPr/>
        </p:nvCxnSpPr>
        <p:spPr>
          <a:xfrm>
            <a:off x="1535716" y="2832200"/>
            <a:ext cx="0" cy="251783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6373" t="45390" r="59296" b="34164"/>
          <a:stretch/>
        </p:blipFill>
        <p:spPr>
          <a:xfrm>
            <a:off x="4497917" y="4739466"/>
            <a:ext cx="2487082" cy="294523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t="13766" b="68060"/>
          <a:stretch/>
        </p:blipFill>
        <p:spPr>
          <a:xfrm>
            <a:off x="2756734" y="3221696"/>
            <a:ext cx="6320400" cy="228299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t="30836" r="74873" b="50990"/>
          <a:stretch/>
        </p:blipFill>
        <p:spPr>
          <a:xfrm>
            <a:off x="3075278" y="3935094"/>
            <a:ext cx="1888499" cy="271499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t="64434" r="59279"/>
          <a:stretch/>
        </p:blipFill>
        <p:spPr>
          <a:xfrm>
            <a:off x="3130840" y="5301373"/>
            <a:ext cx="2998200" cy="520800"/>
          </a:xfrm>
          <a:prstGeom prst="rect">
            <a:avLst/>
          </a:prstGeom>
          <a:noFill/>
          <a:ln w="9525" cap="flat" cmpd="sng">
            <a:solidFill>
              <a:srgbClr val="1E415E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3" name="Shape 153"/>
          <p:cNvSpPr/>
          <p:nvPr/>
        </p:nvSpPr>
        <p:spPr>
          <a:xfrm>
            <a:off x="3200399" y="5974398"/>
            <a:ext cx="5813263" cy="726210"/>
          </a:xfrm>
          <a:prstGeom prst="rect">
            <a:avLst/>
          </a:prstGeom>
          <a:solidFill>
            <a:srgbClr val="1E415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Complete the flowchart and then create the program in Python.</a:t>
            </a:r>
          </a:p>
        </p:txBody>
      </p:sp>
      <p:sp>
        <p:nvSpPr>
          <p:cNvPr id="154" name="Shape 154"/>
          <p:cNvSpPr/>
          <p:nvPr/>
        </p:nvSpPr>
        <p:spPr>
          <a:xfrm>
            <a:off x="330776" y="3108301"/>
            <a:ext cx="2343329" cy="457307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823851" y="4691708"/>
            <a:ext cx="2343329" cy="457307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312576" y="5355355"/>
            <a:ext cx="2343329" cy="619041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6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45190022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Challenges 6 to 8</a:t>
            </a:r>
            <a:endParaRPr lang="en-GB" sz="3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12781" y="1555694"/>
            <a:ext cx="8726682" cy="605615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Now have a go at challenges 6 to 8.</a:t>
            </a:r>
            <a:endParaRPr lang="en-GB"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16" y="2381250"/>
            <a:ext cx="6173012" cy="42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4187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Repetition</a:t>
            </a:r>
          </a:p>
        </p:txBody>
      </p:sp>
      <p:sp>
        <p:nvSpPr>
          <p:cNvPr id="94" name="Shape 94"/>
          <p:cNvSpPr/>
          <p:nvPr/>
        </p:nvSpPr>
        <p:spPr>
          <a:xfrm>
            <a:off x="212781" y="1557145"/>
            <a:ext cx="8702618" cy="849171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 use repetition to prevent typing the same code out many times and to make our code more efficient.</a:t>
            </a:r>
          </a:p>
        </p:txBody>
      </p:sp>
      <p:sp>
        <p:nvSpPr>
          <p:cNvPr id="95" name="Shape 95"/>
          <p:cNvSpPr/>
          <p:nvPr/>
        </p:nvSpPr>
        <p:spPr>
          <a:xfrm>
            <a:off x="212780" y="2617296"/>
            <a:ext cx="8702618" cy="887860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FOR is used when you know how many times you want to do something, WHILE is used when you don’t.</a:t>
            </a:r>
          </a:p>
        </p:txBody>
      </p:sp>
      <p:sp>
        <p:nvSpPr>
          <p:cNvPr id="96" name="Shape 96"/>
          <p:cNvSpPr/>
          <p:nvPr/>
        </p:nvSpPr>
        <p:spPr>
          <a:xfrm>
            <a:off x="212779" y="3716135"/>
            <a:ext cx="8702618" cy="2817012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2819400" y="3830755"/>
            <a:ext cx="3733800" cy="116460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87DB6"/>
          </a:solidFill>
          <a:ln w="12700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 rot="10800000">
            <a:off x="2701311" y="5249338"/>
            <a:ext cx="3733800" cy="1164608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387DB6"/>
          </a:solidFill>
          <a:ln w="12700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795182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Loops</a:t>
            </a:r>
          </a:p>
        </p:txBody>
      </p:sp>
      <p:sp>
        <p:nvSpPr>
          <p:cNvPr id="104" name="Shape 104"/>
          <p:cNvSpPr/>
          <p:nvPr/>
        </p:nvSpPr>
        <p:spPr>
          <a:xfrm>
            <a:off x="212781" y="1617300"/>
            <a:ext cx="3237786" cy="177438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is used when you know how many times you want to do something.</a:t>
            </a:r>
          </a:p>
        </p:txBody>
      </p:sp>
      <p:sp>
        <p:nvSpPr>
          <p:cNvPr id="105" name="Shape 105"/>
          <p:cNvSpPr/>
          <p:nvPr/>
        </p:nvSpPr>
        <p:spPr>
          <a:xfrm>
            <a:off x="3616425" y="1617300"/>
            <a:ext cx="5303287" cy="5025038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6581" y="3574739"/>
            <a:ext cx="3237786" cy="177438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following program will output the multiplication table for 7 from 1 up to 12 ‘times’.</a:t>
            </a:r>
          </a:p>
        </p:txBody>
      </p:sp>
      <p:sp>
        <p:nvSpPr>
          <p:cNvPr id="107" name="Shape 107"/>
          <p:cNvSpPr/>
          <p:nvPr/>
        </p:nvSpPr>
        <p:spPr>
          <a:xfrm>
            <a:off x="5170932" y="5877198"/>
            <a:ext cx="2194268" cy="432283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sp>
        <p:nvSpPr>
          <p:cNvPr id="108" name="Shape 108"/>
          <p:cNvSpPr/>
          <p:nvPr/>
        </p:nvSpPr>
        <p:spPr>
          <a:xfrm>
            <a:off x="5341382" y="3409123"/>
            <a:ext cx="1853373" cy="657283"/>
          </a:xfrm>
          <a:prstGeom prst="flowChartDecision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 &lt; 13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126418" y="3738617"/>
            <a:ext cx="4775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810689" y="4019028"/>
            <a:ext cx="477564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4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sp>
        <p:nvSpPr>
          <p:cNvPr id="111" name="Shape 111"/>
          <p:cNvSpPr/>
          <p:nvPr/>
        </p:nvSpPr>
        <p:spPr>
          <a:xfrm>
            <a:off x="5170935" y="2072209"/>
            <a:ext cx="2194268" cy="432283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cxnSp>
        <p:nvCxnSpPr>
          <p:cNvPr id="112" name="Shape 112"/>
          <p:cNvCxnSpPr>
            <a:stCxn id="111" idx="2"/>
          </p:cNvCxnSpPr>
          <p:nvPr/>
        </p:nvCxnSpPr>
        <p:spPr>
          <a:xfrm>
            <a:off x="6268069" y="2504493"/>
            <a:ext cx="0" cy="251700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3" name="Shape 113"/>
          <p:cNvCxnSpPr>
            <a:endCxn id="108" idx="0"/>
          </p:cNvCxnSpPr>
          <p:nvPr/>
        </p:nvCxnSpPr>
        <p:spPr>
          <a:xfrm>
            <a:off x="6268068" y="3123823"/>
            <a:ext cx="0" cy="285300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4" name="Shape 114"/>
          <p:cNvCxnSpPr>
            <a:stCxn id="108" idx="2"/>
          </p:cNvCxnSpPr>
          <p:nvPr/>
        </p:nvCxnSpPr>
        <p:spPr>
          <a:xfrm>
            <a:off x="6268068" y="4066406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5" name="Shape 115"/>
          <p:cNvCxnSpPr/>
          <p:nvPr/>
        </p:nvCxnSpPr>
        <p:spPr>
          <a:xfrm>
            <a:off x="6268067" y="4821067"/>
            <a:ext cx="0" cy="302124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08" idx="3"/>
            <a:endCxn id="107" idx="3"/>
          </p:cNvCxnSpPr>
          <p:nvPr/>
        </p:nvCxnSpPr>
        <p:spPr>
          <a:xfrm>
            <a:off x="7194755" y="3737764"/>
            <a:ext cx="170400" cy="2355600"/>
          </a:xfrm>
          <a:prstGeom prst="bentConnector3">
            <a:avLst>
              <a:gd name="adj1" fmla="val 234182"/>
            </a:avLst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7" name="Shape 117"/>
          <p:cNvCxnSpPr>
            <a:stCxn id="119" idx="1"/>
            <a:endCxn id="108" idx="1"/>
          </p:cNvCxnSpPr>
          <p:nvPr/>
        </p:nvCxnSpPr>
        <p:spPr>
          <a:xfrm rot="10800000" flipH="1">
            <a:off x="5170930" y="3737766"/>
            <a:ext cx="170452" cy="1631599"/>
          </a:xfrm>
          <a:prstGeom prst="bentConnector3">
            <a:avLst>
              <a:gd name="adj1" fmla="val -134114"/>
            </a:avLst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8" name="Shape 118"/>
          <p:cNvSpPr/>
          <p:nvPr/>
        </p:nvSpPr>
        <p:spPr>
          <a:xfrm>
            <a:off x="5170932" y="2780280"/>
            <a:ext cx="2194269" cy="464094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 = 1</a:t>
            </a:r>
          </a:p>
        </p:txBody>
      </p:sp>
      <p:sp>
        <p:nvSpPr>
          <p:cNvPr id="119" name="Shape 119"/>
          <p:cNvSpPr/>
          <p:nvPr/>
        </p:nvSpPr>
        <p:spPr>
          <a:xfrm>
            <a:off x="5170930" y="5137317"/>
            <a:ext cx="2194269" cy="464094"/>
          </a:xfrm>
          <a:prstGeom prst="roundRect">
            <a:avLst>
              <a:gd name="adj" fmla="val 0"/>
            </a:avLst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x = x + 1</a:t>
            </a:r>
          </a:p>
        </p:txBody>
      </p:sp>
      <p:sp>
        <p:nvSpPr>
          <p:cNvPr id="120" name="Shape 120"/>
          <p:cNvSpPr/>
          <p:nvPr/>
        </p:nvSpPr>
        <p:spPr>
          <a:xfrm>
            <a:off x="5170930" y="4361633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x*7</a:t>
            </a:r>
          </a:p>
        </p:txBody>
      </p:sp>
    </p:spTree>
    <p:extLst>
      <p:ext uri="{BB962C8B-B14F-4D97-AF65-F5344CB8AC3E}">
        <p14:creationId xmlns:p14="http://schemas.microsoft.com/office/powerpoint/2010/main" val="330317364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Loop Counter</a:t>
            </a:r>
          </a:p>
        </p:txBody>
      </p:sp>
      <p:sp>
        <p:nvSpPr>
          <p:cNvPr id="134" name="Shape 134"/>
          <p:cNvSpPr/>
          <p:nvPr/>
        </p:nvSpPr>
        <p:spPr>
          <a:xfrm>
            <a:off x="212781" y="1557144"/>
            <a:ext cx="8702618" cy="876971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variable x in a for loop is used as a loop counter. It contains the number of times the loop has run.</a:t>
            </a:r>
          </a:p>
        </p:txBody>
      </p:sp>
      <p:sp>
        <p:nvSpPr>
          <p:cNvPr id="135" name="Shape 135"/>
          <p:cNvSpPr/>
          <p:nvPr/>
        </p:nvSpPr>
        <p:spPr>
          <a:xfrm>
            <a:off x="212780" y="3356594"/>
            <a:ext cx="8702620" cy="1037954"/>
          </a:xfrm>
          <a:prstGeom prst="rect">
            <a:avLst/>
          </a:prstGeom>
          <a:noFill/>
          <a:ln w="28575" cap="flat" cmpd="sng">
            <a:solidFill>
              <a:srgbClr val="387CB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212781" y="2614782"/>
            <a:ext cx="8702618" cy="558607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See this for yourself by trying out this code: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17" y="3485046"/>
            <a:ext cx="4105275" cy="781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4572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  <p:sp>
        <p:nvSpPr>
          <p:cNvPr id="126" name="Shape 126"/>
          <p:cNvSpPr/>
          <p:nvPr/>
        </p:nvSpPr>
        <p:spPr>
          <a:xfrm>
            <a:off x="212781" y="1557144"/>
            <a:ext cx="8702618" cy="1077771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Below is a program developed to output the lyrics of the Beatles song ‘I Want to Hold Your Hand’. Write a program to output the lyrics of your favourite song using a For loop for repeated lines.</a:t>
            </a:r>
          </a:p>
        </p:txBody>
      </p:sp>
      <p:sp>
        <p:nvSpPr>
          <p:cNvPr id="127" name="Shape 127"/>
          <p:cNvSpPr/>
          <p:nvPr/>
        </p:nvSpPr>
        <p:spPr>
          <a:xfrm>
            <a:off x="212781" y="2818427"/>
            <a:ext cx="8702620" cy="3810971"/>
          </a:xfrm>
          <a:prstGeom prst="rect">
            <a:avLst/>
          </a:prstGeom>
          <a:noFill/>
          <a:ln w="28575" cap="flat" cmpd="sng">
            <a:solidFill>
              <a:srgbClr val="387CB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723" y="2878588"/>
            <a:ext cx="8301790" cy="3713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979871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is Python?</a:t>
            </a:r>
          </a:p>
        </p:txBody>
      </p:sp>
      <p:sp>
        <p:nvSpPr>
          <p:cNvPr id="94" name="Shape 94"/>
          <p:cNvSpPr/>
          <p:nvPr/>
        </p:nvSpPr>
        <p:spPr>
          <a:xfrm>
            <a:off x="212782" y="1557144"/>
            <a:ext cx="2968797" cy="1887599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Python is a programming language that is often used to develop web applications.</a:t>
            </a:r>
          </a:p>
        </p:txBody>
      </p:sp>
      <p:sp>
        <p:nvSpPr>
          <p:cNvPr id="95" name="Shape 95"/>
          <p:cNvSpPr/>
          <p:nvPr/>
        </p:nvSpPr>
        <p:spPr>
          <a:xfrm>
            <a:off x="212779" y="3588053"/>
            <a:ext cx="2968800" cy="2236200"/>
          </a:xfrm>
          <a:prstGeom prst="rect">
            <a:avLst/>
          </a:prstGeom>
          <a:noFill/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The creator of Python, Guido van Rossum named the language after the 1970s BBC Comedy series ‘Monty Python’s Flying Circus’</a:t>
            </a: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173" y="1557145"/>
            <a:ext cx="5610300" cy="4267199"/>
          </a:xfrm>
          <a:prstGeom prst="rect">
            <a:avLst/>
          </a:prstGeom>
          <a:noFill/>
          <a:ln w="9525" cap="flat" cmpd="sng">
            <a:solidFill>
              <a:srgbClr val="39B14F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WHILE Loops</a:t>
            </a:r>
          </a:p>
        </p:txBody>
      </p:sp>
      <p:sp>
        <p:nvSpPr>
          <p:cNvPr id="143" name="Shape 143"/>
          <p:cNvSpPr/>
          <p:nvPr/>
        </p:nvSpPr>
        <p:spPr>
          <a:xfrm>
            <a:off x="212781" y="1617300"/>
            <a:ext cx="3237786" cy="177438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FOR is used when you know how many times you want to do something, WHILE is used when you don’t.</a:t>
            </a:r>
          </a:p>
        </p:txBody>
      </p:sp>
      <p:sp>
        <p:nvSpPr>
          <p:cNvPr id="144" name="Shape 144"/>
          <p:cNvSpPr/>
          <p:nvPr/>
        </p:nvSpPr>
        <p:spPr>
          <a:xfrm>
            <a:off x="3616425" y="1617300"/>
            <a:ext cx="5303287" cy="5025038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206581" y="3574739"/>
            <a:ext cx="3237786" cy="177438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following program keeps on asking the user to enter their password until they enter it correctly.</a:t>
            </a:r>
          </a:p>
        </p:txBody>
      </p:sp>
      <p:sp>
        <p:nvSpPr>
          <p:cNvPr id="146" name="Shape 146"/>
          <p:cNvSpPr/>
          <p:nvPr/>
        </p:nvSpPr>
        <p:spPr>
          <a:xfrm>
            <a:off x="5167976" y="5877880"/>
            <a:ext cx="2194268" cy="432283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sp>
        <p:nvSpPr>
          <p:cNvPr id="147" name="Shape 147"/>
          <p:cNvSpPr/>
          <p:nvPr/>
        </p:nvSpPr>
        <p:spPr>
          <a:xfrm>
            <a:off x="5078708" y="3453776"/>
            <a:ext cx="2372800" cy="1273701"/>
          </a:xfrm>
          <a:prstGeom prst="flowChartDecision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password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&lt;&gt;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realpass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4753898" y="4121351"/>
            <a:ext cx="477564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5546617" y="4669610"/>
            <a:ext cx="6808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rgbClr val="1E415E"/>
                </a:solidFill>
                <a:latin typeface="Questrial"/>
                <a:ea typeface="Questrial"/>
                <a:cs typeface="Questrial"/>
                <a:sym typeface="Questrial"/>
              </a:rPr>
              <a:t>Yes</a:t>
            </a:r>
          </a:p>
        </p:txBody>
      </p:sp>
      <p:sp>
        <p:nvSpPr>
          <p:cNvPr id="150" name="Shape 150"/>
          <p:cNvSpPr/>
          <p:nvPr/>
        </p:nvSpPr>
        <p:spPr>
          <a:xfrm>
            <a:off x="5167976" y="1934757"/>
            <a:ext cx="2194268" cy="432283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cxnSp>
        <p:nvCxnSpPr>
          <p:cNvPr id="151" name="Shape 151"/>
          <p:cNvCxnSpPr>
            <a:stCxn id="150" idx="2"/>
          </p:cNvCxnSpPr>
          <p:nvPr/>
        </p:nvCxnSpPr>
        <p:spPr>
          <a:xfrm>
            <a:off x="6265110" y="2367041"/>
            <a:ext cx="0" cy="292800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52" name="Shape 152"/>
          <p:cNvCxnSpPr/>
          <p:nvPr/>
        </p:nvCxnSpPr>
        <p:spPr>
          <a:xfrm flipH="1">
            <a:off x="6265109" y="3124055"/>
            <a:ext cx="0" cy="326872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53" name="Shape 153"/>
          <p:cNvCxnSpPr/>
          <p:nvPr/>
        </p:nvCxnSpPr>
        <p:spPr>
          <a:xfrm flipH="1">
            <a:off x="6265110" y="4740673"/>
            <a:ext cx="1" cy="282113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54" name="Shape 154"/>
          <p:cNvCxnSpPr>
            <a:endCxn id="146" idx="0"/>
          </p:cNvCxnSpPr>
          <p:nvPr/>
        </p:nvCxnSpPr>
        <p:spPr>
          <a:xfrm flipH="1">
            <a:off x="6265110" y="5519380"/>
            <a:ext cx="8100" cy="358500"/>
          </a:xfrm>
          <a:prstGeom prst="straightConnector1">
            <a:avLst/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55" name="Shape 155"/>
          <p:cNvCxnSpPr>
            <a:stCxn id="147" idx="1"/>
          </p:cNvCxnSpPr>
          <p:nvPr/>
        </p:nvCxnSpPr>
        <p:spPr>
          <a:xfrm rot="10800000" flipH="1">
            <a:off x="5078708" y="2928727"/>
            <a:ext cx="237300" cy="1161900"/>
          </a:xfrm>
          <a:prstGeom prst="bentConnector3">
            <a:avLst>
              <a:gd name="adj1" fmla="val -96334"/>
            </a:avLst>
          </a:prstGeom>
          <a:noFill/>
          <a:ln w="9525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6" name="Shape 156"/>
          <p:cNvSpPr/>
          <p:nvPr/>
        </p:nvSpPr>
        <p:spPr>
          <a:xfrm>
            <a:off x="5131716" y="2678518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 Password</a:t>
            </a:r>
          </a:p>
        </p:txBody>
      </p:sp>
      <p:sp>
        <p:nvSpPr>
          <p:cNvPr id="157" name="Shape 157"/>
          <p:cNvSpPr/>
          <p:nvPr/>
        </p:nvSpPr>
        <p:spPr>
          <a:xfrm>
            <a:off x="5211973" y="5053507"/>
            <a:ext cx="2194269" cy="498342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“Correct”</a:t>
            </a:r>
          </a:p>
        </p:txBody>
      </p:sp>
    </p:spTree>
    <p:extLst>
      <p:ext uri="{BB962C8B-B14F-4D97-AF65-F5344CB8AC3E}">
        <p14:creationId xmlns:p14="http://schemas.microsoft.com/office/powerpoint/2010/main" val="374662239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  <p:sp>
        <p:nvSpPr>
          <p:cNvPr id="163" name="Shape 163"/>
          <p:cNvSpPr/>
          <p:nvPr/>
        </p:nvSpPr>
        <p:spPr>
          <a:xfrm>
            <a:off x="212781" y="1557144"/>
            <a:ext cx="8702618" cy="873234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following program keeps on asking the user to enter their password until they enter it correctly. Try it for yourself.</a:t>
            </a:r>
          </a:p>
        </p:txBody>
      </p:sp>
      <p:sp>
        <p:nvSpPr>
          <p:cNvPr id="164" name="Shape 164"/>
          <p:cNvSpPr/>
          <p:nvPr/>
        </p:nvSpPr>
        <p:spPr>
          <a:xfrm>
            <a:off x="212779" y="2601859"/>
            <a:ext cx="8702620" cy="2812351"/>
          </a:xfrm>
          <a:prstGeom prst="rect">
            <a:avLst/>
          </a:prstGeom>
          <a:noFill/>
          <a:ln w="28575" cap="flat" cmpd="sng">
            <a:solidFill>
              <a:srgbClr val="387CB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2" y="2690915"/>
            <a:ext cx="8537630" cy="2639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350936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16" y="2381249"/>
            <a:ext cx="6173012" cy="4275703"/>
          </a:xfrm>
          <a:prstGeom prst="rect">
            <a:avLst/>
          </a:prstGeom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Challenges 9 to 12</a:t>
            </a:r>
            <a:endParaRPr lang="en-GB" sz="3600" b="0" i="0" u="none" strike="noStrike" cap="none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12781" y="1555694"/>
            <a:ext cx="8726682" cy="605615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 dirty="0" smtClean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Now have a go at challenges 9 to 12.</a:t>
            </a:r>
            <a:endParaRPr lang="en-GB" sz="2400" dirty="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8491316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Sequencing</a:t>
            </a:r>
          </a:p>
        </p:txBody>
      </p:sp>
      <p:sp>
        <p:nvSpPr>
          <p:cNvPr id="103" name="Shape 103"/>
          <p:cNvSpPr/>
          <p:nvPr/>
        </p:nvSpPr>
        <p:spPr>
          <a:xfrm>
            <a:off x="212780" y="1574171"/>
            <a:ext cx="8718440" cy="85311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most simple type of program uses sequencing, a set of instructions carried out one after another.</a:t>
            </a:r>
          </a:p>
        </p:txBody>
      </p:sp>
      <p:sp>
        <p:nvSpPr>
          <p:cNvPr id="104" name="Shape 104"/>
          <p:cNvSpPr/>
          <p:nvPr/>
        </p:nvSpPr>
        <p:spPr>
          <a:xfrm>
            <a:off x="1017587" y="2014022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284573" y="2621749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sp>
        <p:nvSpPr>
          <p:cNvPr id="106" name="Shape 106"/>
          <p:cNvSpPr/>
          <p:nvPr/>
        </p:nvSpPr>
        <p:spPr>
          <a:xfrm>
            <a:off x="3284573" y="6147428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cxnSp>
        <p:nvCxnSpPr>
          <p:cNvPr id="107" name="Shape 107"/>
          <p:cNvCxnSpPr>
            <a:stCxn id="105" idx="2"/>
            <a:endCxn id="111" idx="1"/>
          </p:cNvCxnSpPr>
          <p:nvPr/>
        </p:nvCxnSpPr>
        <p:spPr>
          <a:xfrm flipH="1">
            <a:off x="4571682" y="3150446"/>
            <a:ext cx="318" cy="316867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8" name="Shape 108"/>
          <p:cNvCxnSpPr/>
          <p:nvPr/>
        </p:nvCxnSpPr>
        <p:spPr>
          <a:xfrm flipH="1">
            <a:off x="4571998" y="3952323"/>
            <a:ext cx="2" cy="381665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9" name="Shape 109"/>
          <p:cNvCxnSpPr/>
          <p:nvPr/>
        </p:nvCxnSpPr>
        <p:spPr>
          <a:xfrm flipH="1">
            <a:off x="4571682" y="5785428"/>
            <a:ext cx="637" cy="355283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 flipH="1">
            <a:off x="4571999" y="4877726"/>
            <a:ext cx="1" cy="354212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11" name="Shape 111"/>
          <p:cNvSpPr/>
          <p:nvPr/>
        </p:nvSpPr>
        <p:spPr>
          <a:xfrm>
            <a:off x="3212089" y="3467313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“Computer”</a:t>
            </a:r>
          </a:p>
        </p:txBody>
      </p:sp>
      <p:sp>
        <p:nvSpPr>
          <p:cNvPr id="112" name="Shape 112"/>
          <p:cNvSpPr/>
          <p:nvPr/>
        </p:nvSpPr>
        <p:spPr>
          <a:xfrm>
            <a:off x="3212407" y="4330953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“Science”</a:t>
            </a:r>
          </a:p>
        </p:txBody>
      </p:sp>
      <p:sp>
        <p:nvSpPr>
          <p:cNvPr id="113" name="Shape 113"/>
          <p:cNvSpPr/>
          <p:nvPr/>
        </p:nvSpPr>
        <p:spPr>
          <a:xfrm>
            <a:off x="3212407" y="5231939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“Rocks”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Strings</a:t>
            </a:r>
          </a:p>
        </p:txBody>
      </p:sp>
      <p:sp>
        <p:nvSpPr>
          <p:cNvPr id="133" name="Shape 133"/>
          <p:cNvSpPr/>
          <p:nvPr/>
        </p:nvSpPr>
        <p:spPr>
          <a:xfrm>
            <a:off x="212780" y="1574171"/>
            <a:ext cx="8718440" cy="85311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programming we usually call normal text a string.</a:t>
            </a:r>
          </a:p>
        </p:txBody>
      </p:sp>
      <p:sp>
        <p:nvSpPr>
          <p:cNvPr id="134" name="Shape 134"/>
          <p:cNvSpPr/>
          <p:nvPr/>
        </p:nvSpPr>
        <p:spPr>
          <a:xfrm>
            <a:off x="1017587" y="2014022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210950" y="2598817"/>
            <a:ext cx="3239614" cy="1688977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A string is a collection of alphabetic and/or numeric characters.</a:t>
            </a:r>
          </a:p>
        </p:txBody>
      </p:sp>
      <p:sp>
        <p:nvSpPr>
          <p:cNvPr id="136" name="Shape 136"/>
          <p:cNvSpPr/>
          <p:nvPr/>
        </p:nvSpPr>
        <p:spPr>
          <a:xfrm>
            <a:off x="210950" y="4438389"/>
            <a:ext cx="3239614" cy="2037002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We tell the computer something is a string by putting quote marks around it.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6557" y="3801567"/>
            <a:ext cx="4475944" cy="305643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/>
          <p:nvPr/>
        </p:nvSpPr>
        <p:spPr>
          <a:xfrm>
            <a:off x="3450564" y="2427288"/>
            <a:ext cx="5480654" cy="16889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4000">
                <a:solidFill>
                  <a:srgbClr val="387CB5"/>
                </a:solidFill>
                <a:latin typeface="Questrial"/>
                <a:ea typeface="Questrial"/>
                <a:cs typeface="Questrial"/>
                <a:sym typeface="Questrial"/>
              </a:rPr>
              <a:t>“What’s your name?”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Sequencing</a:t>
            </a:r>
          </a:p>
        </p:txBody>
      </p:sp>
      <p:sp>
        <p:nvSpPr>
          <p:cNvPr id="144" name="Shape 144"/>
          <p:cNvSpPr/>
          <p:nvPr/>
        </p:nvSpPr>
        <p:spPr>
          <a:xfrm>
            <a:off x="297443" y="2393149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sp>
        <p:nvSpPr>
          <p:cNvPr id="145" name="Shape 145"/>
          <p:cNvSpPr/>
          <p:nvPr/>
        </p:nvSpPr>
        <p:spPr>
          <a:xfrm>
            <a:off x="225278" y="5918828"/>
            <a:ext cx="2574854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cxnSp>
        <p:nvCxnSpPr>
          <p:cNvPr id="146" name="Shape 146"/>
          <p:cNvCxnSpPr/>
          <p:nvPr/>
        </p:nvCxnSpPr>
        <p:spPr>
          <a:xfrm>
            <a:off x="1584870" y="2941607"/>
            <a:ext cx="0" cy="331286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7" name="Shape 147"/>
          <p:cNvCxnSpPr/>
          <p:nvPr/>
        </p:nvCxnSpPr>
        <p:spPr>
          <a:xfrm flipH="1">
            <a:off x="1584871" y="3723723"/>
            <a:ext cx="2" cy="381665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8" name="Shape 148"/>
          <p:cNvCxnSpPr/>
          <p:nvPr/>
        </p:nvCxnSpPr>
        <p:spPr>
          <a:xfrm flipH="1">
            <a:off x="1557509" y="5556828"/>
            <a:ext cx="637" cy="355283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 flipH="1">
            <a:off x="1557510" y="4649126"/>
            <a:ext cx="1" cy="354212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0" name="Shape 150"/>
          <p:cNvSpPr/>
          <p:nvPr/>
        </p:nvSpPr>
        <p:spPr>
          <a:xfrm>
            <a:off x="200747" y="1583483"/>
            <a:ext cx="8718440" cy="527494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Match the Python code to the correct part of the flowchart.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591" y="4196321"/>
            <a:ext cx="3686100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05591" y="5166214"/>
            <a:ext cx="3467099" cy="39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589" y="3245598"/>
            <a:ext cx="3076500" cy="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153113" y="3265979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 dirty="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“Computer”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113" y="4102353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“Science”</a:t>
            </a:r>
          </a:p>
        </p:txBody>
      </p:sp>
      <p:sp>
        <p:nvSpPr>
          <p:cNvPr id="156" name="Shape 156"/>
          <p:cNvSpPr/>
          <p:nvPr/>
        </p:nvSpPr>
        <p:spPr>
          <a:xfrm>
            <a:off x="153113" y="5003339"/>
            <a:ext cx="2719186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“Rocks”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</a:p>
        </p:txBody>
      </p:sp>
      <p:sp>
        <p:nvSpPr>
          <p:cNvPr id="162" name="Shape 162"/>
          <p:cNvSpPr/>
          <p:nvPr/>
        </p:nvSpPr>
        <p:spPr>
          <a:xfrm>
            <a:off x="198918" y="1568153"/>
            <a:ext cx="8728511" cy="910351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Open the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Python IDLE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.  Start a new program by clicking on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File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&gt;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New File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163" name="Shape 163"/>
          <p:cNvSpPr/>
          <p:nvPr/>
        </p:nvSpPr>
        <p:spPr>
          <a:xfrm>
            <a:off x="198918" y="2628902"/>
            <a:ext cx="8728511" cy="571496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Enter the code from the previous slide.</a:t>
            </a:r>
          </a:p>
        </p:txBody>
      </p:sp>
      <p:sp>
        <p:nvSpPr>
          <p:cNvPr id="164" name="Shape 164"/>
          <p:cNvSpPr/>
          <p:nvPr/>
        </p:nvSpPr>
        <p:spPr>
          <a:xfrm>
            <a:off x="198918" y="3350798"/>
            <a:ext cx="8728511" cy="896348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Save your program as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sequencing.py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and press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F5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to run it.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Variables</a:t>
            </a:r>
          </a:p>
        </p:txBody>
      </p:sp>
      <p:sp>
        <p:nvSpPr>
          <p:cNvPr id="170" name="Shape 170"/>
          <p:cNvSpPr/>
          <p:nvPr/>
        </p:nvSpPr>
        <p:spPr>
          <a:xfrm>
            <a:off x="212780" y="1574171"/>
            <a:ext cx="8718440" cy="853116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programming it is often necessary to store a value for use later on in the program.</a:t>
            </a:r>
          </a:p>
        </p:txBody>
      </p:sp>
      <p:sp>
        <p:nvSpPr>
          <p:cNvPr id="171" name="Shape 171"/>
          <p:cNvSpPr/>
          <p:nvPr/>
        </p:nvSpPr>
        <p:spPr>
          <a:xfrm>
            <a:off x="1017587" y="2014022"/>
            <a:ext cx="18473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210950" y="2598816"/>
            <a:ext cx="3239614" cy="2171470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A variable is a label given to a location in memory containing a value that can be accessed or changed.</a:t>
            </a:r>
          </a:p>
        </p:txBody>
      </p:sp>
      <p:sp>
        <p:nvSpPr>
          <p:cNvPr id="173" name="Shape 173"/>
          <p:cNvSpPr/>
          <p:nvPr/>
        </p:nvSpPr>
        <p:spPr>
          <a:xfrm>
            <a:off x="210950" y="4942935"/>
            <a:ext cx="3239614" cy="1532455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Think of a variable as a box with a label that you can store information in.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1667" y="2457413"/>
            <a:ext cx="4258790" cy="440058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 rot="-1221367">
            <a:off x="6409426" y="4716090"/>
            <a:ext cx="1181819" cy="4616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Example</a:t>
            </a:r>
          </a:p>
        </p:txBody>
      </p:sp>
      <p:sp>
        <p:nvSpPr>
          <p:cNvPr id="181" name="Shape 181"/>
          <p:cNvSpPr/>
          <p:nvPr/>
        </p:nvSpPr>
        <p:spPr>
          <a:xfrm>
            <a:off x="297443" y="2529277"/>
            <a:ext cx="2830766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Start</a:t>
            </a:r>
          </a:p>
        </p:txBody>
      </p:sp>
      <p:sp>
        <p:nvSpPr>
          <p:cNvPr id="182" name="Shape 182"/>
          <p:cNvSpPr/>
          <p:nvPr/>
        </p:nvSpPr>
        <p:spPr>
          <a:xfrm>
            <a:off x="297443" y="4903426"/>
            <a:ext cx="2830766" cy="528697"/>
          </a:xfrm>
          <a:prstGeom prst="flowChartTerminator">
            <a:avLst/>
          </a:prstGeom>
          <a:solidFill>
            <a:srgbClr val="387DB6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End</a:t>
            </a:r>
          </a:p>
        </p:txBody>
      </p:sp>
      <p:cxnSp>
        <p:nvCxnSpPr>
          <p:cNvPr id="183" name="Shape 183"/>
          <p:cNvCxnSpPr>
            <a:stCxn id="181" idx="2"/>
          </p:cNvCxnSpPr>
          <p:nvPr/>
        </p:nvCxnSpPr>
        <p:spPr>
          <a:xfrm>
            <a:off x="1712827" y="3057975"/>
            <a:ext cx="0" cy="254100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>
            <a:off x="1712825" y="3866546"/>
            <a:ext cx="0" cy="280955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85" name="Shape 185"/>
          <p:cNvSpPr/>
          <p:nvPr/>
        </p:nvSpPr>
        <p:spPr>
          <a:xfrm>
            <a:off x="200747" y="1583483"/>
            <a:ext cx="8718440" cy="527494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Type the Python code below and press </a:t>
            </a:r>
            <a:r>
              <a:rPr lang="en-GB" sz="20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F5</a:t>
            </a:r>
            <a:r>
              <a:rPr lang="en-GB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to run</a:t>
            </a:r>
          </a:p>
        </p:txBody>
      </p:sp>
      <p:cxnSp>
        <p:nvCxnSpPr>
          <p:cNvPr id="186" name="Shape 186"/>
          <p:cNvCxnSpPr/>
          <p:nvPr/>
        </p:nvCxnSpPr>
        <p:spPr>
          <a:xfrm>
            <a:off x="1712826" y="4684389"/>
            <a:ext cx="0" cy="219036"/>
          </a:xfrm>
          <a:prstGeom prst="straightConnector1">
            <a:avLst/>
          </a:prstGeom>
          <a:noFill/>
          <a:ln w="19050" cap="flat" cmpd="sng">
            <a:solidFill>
              <a:srgbClr val="1E415E"/>
            </a:solidFill>
            <a:prstDash val="solid"/>
            <a:miter/>
            <a:headEnd type="none" w="med" len="med"/>
            <a:tailEnd type="triangle" w="lg" len="lg"/>
          </a:ln>
        </p:spPr>
      </p:cxn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 b="53461"/>
          <a:stretch/>
        </p:blipFill>
        <p:spPr>
          <a:xfrm>
            <a:off x="3576803" y="3585741"/>
            <a:ext cx="5342399" cy="28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t="44804" r="31520"/>
          <a:stretch/>
        </p:blipFill>
        <p:spPr>
          <a:xfrm>
            <a:off x="3576800" y="4253346"/>
            <a:ext cx="3681900" cy="3350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/>
          <p:nvPr/>
        </p:nvSpPr>
        <p:spPr>
          <a:xfrm>
            <a:off x="200747" y="5850423"/>
            <a:ext cx="8718440" cy="896348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Create a Python program based on the code above and save it as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variables.py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. Press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F5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to run it.</a:t>
            </a:r>
          </a:p>
        </p:txBody>
      </p:sp>
      <p:sp>
        <p:nvSpPr>
          <p:cNvPr id="190" name="Shape 190"/>
          <p:cNvSpPr/>
          <p:nvPr/>
        </p:nvSpPr>
        <p:spPr>
          <a:xfrm>
            <a:off x="297441" y="3319773"/>
            <a:ext cx="2830767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 Name</a:t>
            </a:r>
          </a:p>
        </p:txBody>
      </p:sp>
      <p:sp>
        <p:nvSpPr>
          <p:cNvPr id="191" name="Shape 191"/>
          <p:cNvSpPr/>
          <p:nvPr/>
        </p:nvSpPr>
        <p:spPr>
          <a:xfrm>
            <a:off x="297441" y="4147501"/>
            <a:ext cx="2830767" cy="546773"/>
          </a:xfrm>
          <a:prstGeom prst="flowChartInputOutput">
            <a:avLst/>
          </a:prstGeom>
          <a:solidFill>
            <a:srgbClr val="387CB5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Display “Hello “ + name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1328466" y="219045"/>
            <a:ext cx="7815534" cy="1014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Quest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Inputting Numbers</a:t>
            </a:r>
          </a:p>
        </p:txBody>
      </p:sp>
      <p:sp>
        <p:nvSpPr>
          <p:cNvPr id="197" name="Shape 197"/>
          <p:cNvSpPr/>
          <p:nvPr/>
        </p:nvSpPr>
        <p:spPr>
          <a:xfrm>
            <a:off x="212781" y="1555694"/>
            <a:ext cx="8726682" cy="875315"/>
          </a:xfrm>
          <a:prstGeom prst="rect">
            <a:avLst/>
          </a:prstGeom>
          <a:solidFill>
            <a:srgbClr val="1E415E"/>
          </a:solidFill>
          <a:ln w="28575" cap="flat" cmpd="sng">
            <a:solidFill>
              <a:srgbClr val="1E415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When inputting numbers into variables you need to tell Python what data type to expect.</a:t>
            </a:r>
          </a:p>
        </p:txBody>
      </p:sp>
      <p:sp>
        <p:nvSpPr>
          <p:cNvPr id="198" name="Shape 198"/>
          <p:cNvSpPr/>
          <p:nvPr/>
        </p:nvSpPr>
        <p:spPr>
          <a:xfrm>
            <a:off x="210951" y="2563636"/>
            <a:ext cx="8728511" cy="844058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We use </a:t>
            </a:r>
            <a:r>
              <a:rPr lang="en-GB" sz="20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int</a:t>
            </a: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to tell Python we are going to enter an integer (whole number). We use float when working with decimal places.</a:t>
            </a:r>
          </a:p>
        </p:txBody>
      </p:sp>
      <p:sp>
        <p:nvSpPr>
          <p:cNvPr id="199" name="Shape 199"/>
          <p:cNvSpPr/>
          <p:nvPr/>
        </p:nvSpPr>
        <p:spPr>
          <a:xfrm>
            <a:off x="210951" y="3477975"/>
            <a:ext cx="8728511" cy="1618516"/>
          </a:xfrm>
          <a:prstGeom prst="rect">
            <a:avLst/>
          </a:prstGeom>
          <a:noFill/>
          <a:ln w="28575" cap="flat" cmpd="sng">
            <a:solidFill>
              <a:srgbClr val="387CB5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>
              <a:solidFill>
                <a:srgbClr val="39B14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t="-1" b="1478"/>
          <a:stretch/>
        </p:blipFill>
        <p:spPr>
          <a:xfrm>
            <a:off x="330566" y="3612217"/>
            <a:ext cx="7092917" cy="1475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>
            <a:off x="2063561" y="3403805"/>
            <a:ext cx="0" cy="255511"/>
          </a:xfrm>
          <a:prstGeom prst="straightConnector1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202" name="Shape 202"/>
          <p:cNvCxnSpPr/>
          <p:nvPr/>
        </p:nvCxnSpPr>
        <p:spPr>
          <a:xfrm rot="10800000">
            <a:off x="4379496" y="4910023"/>
            <a:ext cx="0" cy="302099"/>
          </a:xfrm>
          <a:prstGeom prst="straightConnector1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10951" y="5835316"/>
            <a:ext cx="8728511" cy="852622"/>
          </a:xfrm>
          <a:prstGeom prst="rect">
            <a:avLst/>
          </a:prstGeom>
          <a:noFill/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Create a new program using this code and save it as </a:t>
            </a:r>
            <a:r>
              <a:rPr lang="en-GB" sz="24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numbers.py</a:t>
            </a:r>
            <a:r>
              <a:rPr lang="en-GB" sz="24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</p:txBody>
      </p:sp>
      <p:sp>
        <p:nvSpPr>
          <p:cNvPr id="204" name="Shape 204"/>
          <p:cNvSpPr/>
          <p:nvPr/>
        </p:nvSpPr>
        <p:spPr>
          <a:xfrm>
            <a:off x="3224463" y="5212121"/>
            <a:ext cx="5714999" cy="507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39B14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We use </a:t>
            </a:r>
            <a:r>
              <a:rPr lang="en-GB" sz="2000" b="1">
                <a:solidFill>
                  <a:srgbClr val="387DB6"/>
                </a:solidFill>
                <a:latin typeface="Questrial"/>
                <a:ea typeface="Questrial"/>
                <a:cs typeface="Questrial"/>
                <a:sym typeface="Questrial"/>
              </a:rPr>
              <a:t>str</a:t>
            </a:r>
            <a:r>
              <a:rPr lang="en-GB" sz="2000">
                <a:solidFill>
                  <a:srgbClr val="39B14F"/>
                </a:solidFill>
                <a:latin typeface="Questrial"/>
                <a:ea typeface="Questrial"/>
                <a:cs typeface="Questrial"/>
                <a:sym typeface="Questrial"/>
              </a:rPr>
              <a:t> to convert a number into a string.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806</Words>
  <Application>Microsoft Office PowerPoint</Application>
  <PresentationFormat>On-screen Show (4:3)</PresentationFormat>
  <Paragraphs>117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Questrial</vt:lpstr>
      <vt:lpstr>Office Theme</vt:lpstr>
      <vt:lpstr>Basics</vt:lpstr>
      <vt:lpstr>What is Python?</vt:lpstr>
      <vt:lpstr>Sequencing</vt:lpstr>
      <vt:lpstr>Strings</vt:lpstr>
      <vt:lpstr>Sequencing</vt:lpstr>
      <vt:lpstr>Python</vt:lpstr>
      <vt:lpstr>Variables</vt:lpstr>
      <vt:lpstr>Example</vt:lpstr>
      <vt:lpstr>Inputting Numbers</vt:lpstr>
      <vt:lpstr>Challenges 1 to 5</vt:lpstr>
      <vt:lpstr>Selection</vt:lpstr>
      <vt:lpstr>Example 1</vt:lpstr>
      <vt:lpstr>Comparison Operators</vt:lpstr>
      <vt:lpstr>Example 2</vt:lpstr>
      <vt:lpstr>Challenges 6 to 8</vt:lpstr>
      <vt:lpstr>Repetition</vt:lpstr>
      <vt:lpstr>FOR Loops</vt:lpstr>
      <vt:lpstr>Loop Counter</vt:lpstr>
      <vt:lpstr>Example</vt:lpstr>
      <vt:lpstr>WHILE Loops</vt:lpstr>
      <vt:lpstr>Example</vt:lpstr>
      <vt:lpstr>Challenges 9 to 12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</dc:title>
  <dc:creator>Alex Bennett</dc:creator>
  <cp:lastModifiedBy>Genevieve Moloney</cp:lastModifiedBy>
  <cp:revision>9</cp:revision>
  <dcterms:modified xsi:type="dcterms:W3CDTF">2016-07-19T18:05:53Z</dcterms:modified>
</cp:coreProperties>
</file>