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modernComment_105_C73E049E.xml" ContentType="application/vnd.ms-powerpoint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modernComment_106_C116C5C4.xml" ContentType="application/vnd.ms-powerpoint.comments+xml"/>
  <Override PartName="/ppt/notesSlides/notesSlide15.xml" ContentType="application/vnd.openxmlformats-officedocument.presentationml.notesSlide+xml"/>
  <Override PartName="/ppt/comments/modernComment_138_F7D8DDBA.xml" ContentType="application/vnd.ms-powerpoint.comments+xml"/>
  <Override PartName="/ppt/notesSlides/notesSlide16.xml" ContentType="application/vnd.openxmlformats-officedocument.presentationml.notesSlide+xml"/>
  <Override PartName="/ppt/comments/modernComment_10C_4ACA490F.xml" ContentType="application/vnd.ms-powerpoint.comments+xml"/>
  <Override PartName="/ppt/notesSlides/notesSlide17.xml" ContentType="application/vnd.openxmlformats-officedocument.presentationml.notesSlide+xml"/>
  <Override PartName="/ppt/comments/modernComment_139_C7DD5BC7.xml" ContentType="application/vnd.ms-powerpoint.comments+xml"/>
  <Override PartName="/ppt/notesSlides/notesSlide18.xml" ContentType="application/vnd.openxmlformats-officedocument.presentationml.notesSlide+xml"/>
  <Override PartName="/ppt/comments/modernComment_10D_3A391636.xml" ContentType="application/vnd.ms-powerpoint.comments+xml"/>
  <Override PartName="/ppt/notesSlides/notesSlide19.xml" ContentType="application/vnd.openxmlformats-officedocument.presentationml.notesSlide+xml"/>
  <Override PartName="/ppt/comments/modernComment_13A_63EF067E.xml" ContentType="application/vnd.ms-powerpoint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comments/modernComment_133_4446E3E2.xml" ContentType="application/vnd.ms-powerpoint.comment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6" r:id="rId5"/>
    <p:sldId id="273" r:id="rId6"/>
    <p:sldId id="264" r:id="rId7"/>
    <p:sldId id="257" r:id="rId8"/>
    <p:sldId id="258" r:id="rId9"/>
    <p:sldId id="259" r:id="rId10"/>
    <p:sldId id="274" r:id="rId11"/>
    <p:sldId id="275" r:id="rId12"/>
    <p:sldId id="260" r:id="rId13"/>
    <p:sldId id="261" r:id="rId14"/>
    <p:sldId id="310" r:id="rId15"/>
    <p:sldId id="309" r:id="rId16"/>
    <p:sldId id="311" r:id="rId17"/>
    <p:sldId id="262" r:id="rId18"/>
    <p:sldId id="312" r:id="rId19"/>
    <p:sldId id="268" r:id="rId20"/>
    <p:sldId id="313" r:id="rId21"/>
    <p:sldId id="269" r:id="rId22"/>
    <p:sldId id="314" r:id="rId23"/>
    <p:sldId id="270" r:id="rId24"/>
    <p:sldId id="315" r:id="rId25"/>
    <p:sldId id="263" r:id="rId26"/>
    <p:sldId id="307" r:id="rId27"/>
    <p:sldId id="308" r:id="rId28"/>
    <p:sldId id="306" r:id="rId29"/>
    <p:sldId id="30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65EDCAD-2B92-61D3-C88F-8279CF73D89E}" name="Alan Harrison" initials="AH" userId="S::alan@stemlondon.org::74cf3c4a-03f4-44c4-9f68-9c8cc92fb66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FF69"/>
    <a:srgbClr val="120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7368EB-84B5-4A9A-9EF0-41D0C2E3B6AB}" v="20" dt="2024-12-05T14:18:39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380" autoAdjust="0"/>
  </p:normalViewPr>
  <p:slideViewPr>
    <p:cSldViewPr snapToGrid="0">
      <p:cViewPr varScale="1">
        <p:scale>
          <a:sx n="69" d="100"/>
          <a:sy n="69" d="100"/>
        </p:scale>
        <p:origin x="20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omments/modernComment_105_C73E049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E33C58B-0927-46E9-96B5-A21C672F86F3}" authorId="{265EDCAD-2B92-61D3-C88F-8279CF73D89E}" status="resolved" created="2024-11-07T17:33:52.384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342730398" sldId="261"/>
      <ac:spMk id="2" creationId="{397AE2D8-3B08-619C-0245-A290325DE589}"/>
      <ac:txMk cp="10" len="13">
        <ac:context len="31" hash="2827876194"/>
      </ac:txMk>
    </ac:txMkLst>
    <p188:pos x="4026477" y="673962"/>
    <p188:txBody>
      <a:bodyPr/>
      <a:lstStyle/>
      <a:p>
        <a:r>
          <a:rPr lang="en-GB"/>
          <a:t>“Activity” in title and handout graphic (do this for all activities across all sessions, I won’t comment it again</a:t>
        </a:r>
      </a:p>
    </p188:txBody>
  </p188:cm>
</p188:cmLst>
</file>

<file path=ppt/comments/modernComment_106_C116C5C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69832D7-6D77-44A8-97CC-5823C78CF741}" authorId="{265EDCAD-2B92-61D3-C88F-8279CF73D89E}" status="resolved" created="2024-11-07T17:41:02.919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39495108" sldId="262"/>
      <ac:spMk id="4" creationId="{01CB315C-3998-70D3-F3F9-DE6E5A8776A8}"/>
      <ac:txMk cp="10" len="6">
        <ac:context len="17" hash="1157542020"/>
      </ac:txMk>
    </ac:txMkLst>
    <p188:pos x="3098223" y="370464"/>
    <p188:txBody>
      <a:bodyPr/>
      <a:lstStyle/>
      <a:p>
        <a:r>
          <a:rPr lang="en-GB"/>
          <a:t>Might be better to have graph and matrix side by side, and then same again for adj list on another slide.</a:t>
        </a:r>
      </a:p>
    </p188:txBody>
  </p188:cm>
</p188:cmLst>
</file>

<file path=ppt/comments/modernComment_10C_4ACA490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51C32AC-374E-40FF-A1BD-CB29DDA72621}" authorId="{265EDCAD-2B92-61D3-C88F-8279CF73D89E}" status="resolved" created="2024-11-07T17:41:30.898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254770959" sldId="268"/>
      <ac:spMk id="4" creationId="{41C3D390-C9CA-61AC-F7E3-BEB833AF4323}"/>
      <ac:txMk cp="10" len="6">
        <ac:context len="17" hash="1157542020"/>
      </ac:txMk>
    </ac:txMkLst>
    <p188:pos x="3098223" y="370464"/>
    <p188:txBody>
      <a:bodyPr/>
      <a:lstStyle/>
      <a:p>
        <a:r>
          <a:rPr lang="en-GB"/>
          <a:t>Again split into two slides with graph and representation side by side for each
</a:t>
        </a:r>
      </a:p>
    </p188:txBody>
  </p188:cm>
</p188:cmLst>
</file>

<file path=ppt/comments/modernComment_10D_3A39163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3B917E-EE10-46CE-9DE1-29C107A578DE}" authorId="{265EDCAD-2B92-61D3-C88F-8279CF73D89E}" status="resolved" created="2024-11-07T17:41:48.451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76819766" sldId="269"/>
      <ac:spMk id="4" creationId="{496E0EED-77E8-AB56-F955-00450D563D64}"/>
      <ac:txMk cp="10" len="6">
        <ac:context len="17" hash="1157542020"/>
      </ac:txMk>
    </ac:txMkLst>
    <p188:pos x="3098223" y="370464"/>
    <p188:txBody>
      <a:bodyPr/>
      <a:lstStyle/>
      <a:p>
        <a:r>
          <a:rPr lang="en-GB"/>
          <a:t>Again split and side by side</a:t>
        </a:r>
      </a:p>
    </p188:txBody>
  </p188:cm>
</p188:cmLst>
</file>

<file path=ppt/comments/modernComment_133_4446E3E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BBCF9E4-D5A2-4C19-A95A-10E06B4A0C5E}" authorId="{265EDCAD-2B92-61D3-C88F-8279CF73D89E}" status="resolved" created="2024-11-07T17:45:10.944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45496546" sldId="307"/>
      <ac:spMk id="6" creationId="{34A66C43-2DD3-EFEB-DE07-B7FA6A64DB11}"/>
      <ac:txMk cp="0" len="17">
        <ac:context len="58" hash="3193193178"/>
      </ac:txMk>
    </ac:txMkLst>
    <p188:pos x="2904259" y="380996"/>
    <p188:txBody>
      <a:bodyPr/>
      <a:lstStyle/>
      <a:p>
        <a:r>
          <a:rPr lang="en-GB"/>
          <a:t>I’ve copied to Trinket, please add PDL notes to explain how it works </a:t>
        </a:r>
      </a:p>
    </p188:txBody>
  </p188:cm>
</p188:cmLst>
</file>

<file path=ppt/comments/modernComment_138_F7D8DDB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1B01CB8-B98D-4044-8FD9-4234A507BECD}" authorId="{265EDCAD-2B92-61D3-C88F-8279CF73D89E}" status="resolved" created="2024-11-07T17:41:02.919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158184890" sldId="312"/>
      <ac:spMk id="4" creationId="{24AE0C09-97C7-6FCC-0455-19384E3FA589}"/>
      <ac:txMk cp="10" len="1">
        <ac:context len="15" hash="1317444459"/>
      </ac:txMk>
    </ac:txMkLst>
    <p188:pos x="3098223" y="370464"/>
    <p188:txBody>
      <a:bodyPr/>
      <a:lstStyle/>
      <a:p>
        <a:r>
          <a:rPr lang="en-GB"/>
          <a:t>Might be better to have graph and matrix side by side, and then same again for adj list on another slide.</a:t>
        </a:r>
      </a:p>
    </p188:txBody>
  </p188:cm>
</p188:cmLst>
</file>

<file path=ppt/comments/modernComment_139_C7DD5BC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329641B-BF5E-41F7-AD6D-B64E19F17730}" authorId="{265EDCAD-2B92-61D3-C88F-8279CF73D89E}" status="resolved" created="2024-11-07T17:41:30.898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353172935" sldId="313"/>
      <ac:spMk id="4" creationId="{15F24603-9905-86BD-34BC-9FB44B556418}"/>
      <ac:txMk cp="10" len="1">
        <ac:context len="15" hash="1317444459"/>
      </ac:txMk>
    </ac:txMkLst>
    <p188:pos x="3098223" y="370464"/>
    <p188:txBody>
      <a:bodyPr/>
      <a:lstStyle/>
      <a:p>
        <a:r>
          <a:rPr lang="en-GB"/>
          <a:t>Again split into two slides with graph and representation side by side for each
</a:t>
        </a:r>
      </a:p>
    </p188:txBody>
  </p188:cm>
</p188:cmLst>
</file>

<file path=ppt/comments/modernComment_13A_63EF067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429100F-6BE5-48BF-91AF-A1DFAD642E8F}" authorId="{265EDCAD-2B92-61D3-C88F-8279CF73D89E}" status="resolved" created="2024-11-07T17:41:48.45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676609150" sldId="314"/>
      <ac:spMk id="4" creationId="{0A1B7D3E-F868-A7B8-C650-B44CFAFCE46D}"/>
      <ac:txMk cp="10" len="1">
        <ac:context len="15" hash="1317444459"/>
      </ac:txMk>
    </ac:txMkLst>
    <p188:pos x="3098223" y="370464"/>
    <p188:txBody>
      <a:bodyPr/>
      <a:lstStyle/>
      <a:p>
        <a:r>
          <a:rPr lang="en-GB"/>
          <a:t>Again split and side by side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42D3A1-E3E3-4F01-A51C-F26F5A919F04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743655D-0054-4A7E-B46F-31B90AC257CF}">
      <dgm:prSet phldrT="[Text]"/>
      <dgm:spPr>
        <a:solidFill>
          <a:srgbClr val="120540">
            <a:alpha val="90000"/>
          </a:srgb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</a:rPr>
            <a:t>Matrix</a:t>
          </a:r>
        </a:p>
      </dgm:t>
    </dgm:pt>
    <dgm:pt modelId="{649594B6-DCB8-42D2-8C47-7E5E2A166924}" type="parTrans" cxnId="{5E0A2868-886C-4E3E-9D3B-37464B69ED6E}">
      <dgm:prSet/>
      <dgm:spPr/>
      <dgm:t>
        <a:bodyPr/>
        <a:lstStyle/>
        <a:p>
          <a:endParaRPr lang="en-GB"/>
        </a:p>
      </dgm:t>
    </dgm:pt>
    <dgm:pt modelId="{6B068372-76EC-45EC-A738-DE241FE42C16}" type="sibTrans" cxnId="{5E0A2868-886C-4E3E-9D3B-37464B69ED6E}">
      <dgm:prSet/>
      <dgm:spPr/>
      <dgm:t>
        <a:bodyPr/>
        <a:lstStyle/>
        <a:p>
          <a:endParaRPr lang="en-GB"/>
        </a:p>
      </dgm:t>
    </dgm:pt>
    <dgm:pt modelId="{CA73B055-F4AF-4207-874A-D3B6F8BCA731}">
      <dgm:prSet phldrT="[Text]" custT="1"/>
      <dgm:spPr>
        <a:solidFill>
          <a:srgbClr val="59FF69"/>
        </a:solidFill>
      </dgm:spPr>
      <dgm:t>
        <a:bodyPr/>
        <a:lstStyle/>
        <a:p>
          <a:r>
            <a:rPr lang="en-GB" sz="2000" dirty="0">
              <a:solidFill>
                <a:srgbClr val="120540"/>
              </a:solidFill>
            </a:rPr>
            <a:t>Time efficient for finding connected nodes</a:t>
          </a:r>
        </a:p>
      </dgm:t>
    </dgm:pt>
    <dgm:pt modelId="{42399BE2-3207-4546-BFB1-23BF7FFBD51D}" type="parTrans" cxnId="{E554C152-5241-488D-AA08-35A34A059D99}">
      <dgm:prSet/>
      <dgm:spPr/>
      <dgm:t>
        <a:bodyPr/>
        <a:lstStyle/>
        <a:p>
          <a:endParaRPr lang="en-GB"/>
        </a:p>
      </dgm:t>
    </dgm:pt>
    <dgm:pt modelId="{828F19B5-279E-4663-AFA4-3C039F38DEFA}" type="sibTrans" cxnId="{E554C152-5241-488D-AA08-35A34A059D99}">
      <dgm:prSet/>
      <dgm:spPr/>
      <dgm:t>
        <a:bodyPr/>
        <a:lstStyle/>
        <a:p>
          <a:endParaRPr lang="en-GB"/>
        </a:p>
      </dgm:t>
    </dgm:pt>
    <dgm:pt modelId="{D97E24CD-3996-4D91-A072-4AE9E53FEC9C}">
      <dgm:prSet phldrT="[Text]"/>
      <dgm:spPr>
        <a:solidFill>
          <a:srgbClr val="120540">
            <a:alpha val="90000"/>
          </a:srgbClr>
        </a:solidFill>
      </dgm:spPr>
      <dgm:t>
        <a:bodyPr/>
        <a:lstStyle/>
        <a:p>
          <a:r>
            <a:rPr lang="en-GB" dirty="0">
              <a:solidFill>
                <a:schemeClr val="bg1"/>
              </a:solidFill>
            </a:rPr>
            <a:t>List</a:t>
          </a:r>
        </a:p>
      </dgm:t>
    </dgm:pt>
    <dgm:pt modelId="{A06ADFE8-E86C-4A68-AF93-AE0F15639149}" type="parTrans" cxnId="{864065A8-2DA5-4C99-AE63-06E1081F0FBF}">
      <dgm:prSet/>
      <dgm:spPr/>
      <dgm:t>
        <a:bodyPr/>
        <a:lstStyle/>
        <a:p>
          <a:endParaRPr lang="en-GB"/>
        </a:p>
      </dgm:t>
    </dgm:pt>
    <dgm:pt modelId="{EB15A526-288F-4BCA-8FC0-83152A0C6E8F}" type="sibTrans" cxnId="{864065A8-2DA5-4C99-AE63-06E1081F0FBF}">
      <dgm:prSet/>
      <dgm:spPr/>
      <dgm:t>
        <a:bodyPr/>
        <a:lstStyle/>
        <a:p>
          <a:endParaRPr lang="en-GB"/>
        </a:p>
      </dgm:t>
    </dgm:pt>
    <dgm:pt modelId="{3504B278-A8D0-4985-9CB2-A3516E1F7F47}">
      <dgm:prSet phldrT="[Text]" custT="1"/>
      <dgm:spPr>
        <a:solidFill>
          <a:srgbClr val="59FF69"/>
        </a:solidFill>
      </dgm:spPr>
      <dgm:t>
        <a:bodyPr/>
        <a:lstStyle/>
        <a:p>
          <a:r>
            <a:rPr lang="en-GB" sz="2000" dirty="0">
              <a:solidFill>
                <a:srgbClr val="120540"/>
              </a:solidFill>
            </a:rPr>
            <a:t>Space efficient</a:t>
          </a:r>
        </a:p>
      </dgm:t>
    </dgm:pt>
    <dgm:pt modelId="{C3F8E23C-5085-4D1C-B8FC-9B13837D8653}" type="parTrans" cxnId="{7071C90D-CD4C-41A3-B9EF-165D9AC847CD}">
      <dgm:prSet/>
      <dgm:spPr/>
      <dgm:t>
        <a:bodyPr/>
        <a:lstStyle/>
        <a:p>
          <a:endParaRPr lang="en-GB"/>
        </a:p>
      </dgm:t>
    </dgm:pt>
    <dgm:pt modelId="{D5F4FD09-30BF-4FC3-8542-E87AFD758F31}" type="sibTrans" cxnId="{7071C90D-CD4C-41A3-B9EF-165D9AC847CD}">
      <dgm:prSet/>
      <dgm:spPr/>
      <dgm:t>
        <a:bodyPr/>
        <a:lstStyle/>
        <a:p>
          <a:endParaRPr lang="en-GB"/>
        </a:p>
      </dgm:t>
    </dgm:pt>
    <dgm:pt modelId="{9F7A7F3D-32FC-4FBB-BDA1-4E9508CFAE9A}">
      <dgm:prSet custT="1"/>
      <dgm:spPr>
        <a:solidFill>
          <a:srgbClr val="59FF69"/>
        </a:solidFill>
      </dgm:spPr>
      <dgm:t>
        <a:bodyPr/>
        <a:lstStyle/>
        <a:p>
          <a:r>
            <a:rPr lang="en-GB" sz="2000" dirty="0">
              <a:solidFill>
                <a:srgbClr val="120540"/>
              </a:solidFill>
            </a:rPr>
            <a:t>Best for adding/ removing nodes</a:t>
          </a:r>
        </a:p>
      </dgm:t>
    </dgm:pt>
    <dgm:pt modelId="{9AB904D4-4390-446C-A6B1-16753BA0FE3C}" type="parTrans" cxnId="{A2E4C672-672E-42D5-8824-88E1DEFF8549}">
      <dgm:prSet/>
      <dgm:spPr/>
      <dgm:t>
        <a:bodyPr/>
        <a:lstStyle/>
        <a:p>
          <a:endParaRPr lang="en-GB"/>
        </a:p>
      </dgm:t>
    </dgm:pt>
    <dgm:pt modelId="{92EE5C70-D221-4C77-8403-ED451D62CB31}" type="sibTrans" cxnId="{A2E4C672-672E-42D5-8824-88E1DEFF8549}">
      <dgm:prSet/>
      <dgm:spPr/>
      <dgm:t>
        <a:bodyPr/>
        <a:lstStyle/>
        <a:p>
          <a:endParaRPr lang="en-GB"/>
        </a:p>
      </dgm:t>
    </dgm:pt>
    <dgm:pt modelId="{6E4EEE9F-296A-43A7-8993-E2FDEE617B1E}">
      <dgm:prSet custT="1"/>
      <dgm:spPr>
        <a:solidFill>
          <a:srgbClr val="59FF69"/>
        </a:solidFill>
      </dgm:spPr>
      <dgm:t>
        <a:bodyPr/>
        <a:lstStyle/>
        <a:p>
          <a:r>
            <a:rPr lang="en-GB" sz="2000" dirty="0">
              <a:solidFill>
                <a:srgbClr val="120540"/>
              </a:solidFill>
            </a:rPr>
            <a:t>Best for removing edges</a:t>
          </a:r>
        </a:p>
      </dgm:t>
    </dgm:pt>
    <dgm:pt modelId="{57774D81-C8CB-4AF4-B6A8-5F4197C0F9C8}" type="parTrans" cxnId="{5CDA7DB0-1B3E-4729-9637-E65E362F9211}">
      <dgm:prSet/>
      <dgm:spPr/>
      <dgm:t>
        <a:bodyPr/>
        <a:lstStyle/>
        <a:p>
          <a:endParaRPr lang="en-GB"/>
        </a:p>
      </dgm:t>
    </dgm:pt>
    <dgm:pt modelId="{DF4E48EA-6C2B-4FB8-91F4-87F1A5E65F6B}" type="sibTrans" cxnId="{5CDA7DB0-1B3E-4729-9637-E65E362F9211}">
      <dgm:prSet/>
      <dgm:spPr/>
      <dgm:t>
        <a:bodyPr/>
        <a:lstStyle/>
        <a:p>
          <a:endParaRPr lang="en-GB"/>
        </a:p>
      </dgm:t>
    </dgm:pt>
    <dgm:pt modelId="{1617D5A8-33D5-46C0-8691-B3268DC950D9}" type="pres">
      <dgm:prSet presAssocID="{C042D3A1-E3E3-4F01-A51C-F26F5A919F04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44C3ECC6-7D4F-4F17-980D-D112C1AD3FF9}" type="pres">
      <dgm:prSet presAssocID="{C042D3A1-E3E3-4F01-A51C-F26F5A919F04}" presName="dummyMaxCanvas" presStyleCnt="0"/>
      <dgm:spPr/>
    </dgm:pt>
    <dgm:pt modelId="{E935E0A5-571B-4A4B-A88F-937F99B4CDE2}" type="pres">
      <dgm:prSet presAssocID="{C042D3A1-E3E3-4F01-A51C-F26F5A919F04}" presName="parentComposite" presStyleCnt="0"/>
      <dgm:spPr/>
    </dgm:pt>
    <dgm:pt modelId="{D318D689-CDCA-48AA-84A2-6B64911D4A73}" type="pres">
      <dgm:prSet presAssocID="{C042D3A1-E3E3-4F01-A51C-F26F5A919F04}" presName="parent1" presStyleLbl="alignAccFollowNode1" presStyleIdx="0" presStyleCnt="4" custScaleX="148309" custLinFactNeighborX="-63592" custLinFactNeighborY="5174">
        <dgm:presLayoutVars>
          <dgm:chMax val="4"/>
        </dgm:presLayoutVars>
      </dgm:prSet>
      <dgm:spPr/>
    </dgm:pt>
    <dgm:pt modelId="{F4CD348C-B96D-4A96-96DB-27EE59AF0745}" type="pres">
      <dgm:prSet presAssocID="{C042D3A1-E3E3-4F01-A51C-F26F5A919F04}" presName="parent2" presStyleLbl="alignAccFollowNode1" presStyleIdx="1" presStyleCnt="4" custScaleX="148309" custLinFactNeighborX="57071" custLinFactNeighborY="5174">
        <dgm:presLayoutVars>
          <dgm:chMax val="4"/>
        </dgm:presLayoutVars>
      </dgm:prSet>
      <dgm:spPr/>
    </dgm:pt>
    <dgm:pt modelId="{FEA838C9-9FBC-448A-A5FD-2F6C468BC4F0}" type="pres">
      <dgm:prSet presAssocID="{C042D3A1-E3E3-4F01-A51C-F26F5A919F04}" presName="childrenComposite" presStyleCnt="0"/>
      <dgm:spPr/>
    </dgm:pt>
    <dgm:pt modelId="{2408BF97-AB7A-4AE1-9475-828A88B48AC3}" type="pres">
      <dgm:prSet presAssocID="{C042D3A1-E3E3-4F01-A51C-F26F5A919F04}" presName="dummyMaxCanvas_ChildArea" presStyleCnt="0"/>
      <dgm:spPr/>
    </dgm:pt>
    <dgm:pt modelId="{B449602B-ED70-4408-9AEC-88C7B4C2320E}" type="pres">
      <dgm:prSet presAssocID="{C042D3A1-E3E3-4F01-A51C-F26F5A919F04}" presName="fulcrum" presStyleLbl="alignAccFollowNode1" presStyleIdx="2" presStyleCnt="4"/>
      <dgm:spPr>
        <a:solidFill>
          <a:srgbClr val="120540">
            <a:alpha val="90000"/>
          </a:srgbClr>
        </a:solidFill>
      </dgm:spPr>
    </dgm:pt>
    <dgm:pt modelId="{1FAB2312-810B-4B12-926E-04E0E79355C0}" type="pres">
      <dgm:prSet presAssocID="{C042D3A1-E3E3-4F01-A51C-F26F5A919F04}" presName="balance_22" presStyleLbl="alignAccFollowNode1" presStyleIdx="3" presStyleCnt="4" custScaleX="178116" custScaleY="112121">
        <dgm:presLayoutVars>
          <dgm:bulletEnabled val="1"/>
        </dgm:presLayoutVars>
      </dgm:prSet>
      <dgm:spPr>
        <a:solidFill>
          <a:srgbClr val="120540">
            <a:alpha val="90000"/>
          </a:srgbClr>
        </a:solidFill>
      </dgm:spPr>
    </dgm:pt>
    <dgm:pt modelId="{69D03F88-A85B-437B-AA40-EF8534F7B2E7}" type="pres">
      <dgm:prSet presAssocID="{C042D3A1-E3E3-4F01-A51C-F26F5A919F04}" presName="right_22_1" presStyleLbl="node1" presStyleIdx="0" presStyleCnt="4" custScaleX="182849" custLinFactNeighborX="57071" custLinFactNeighborY="4042">
        <dgm:presLayoutVars>
          <dgm:bulletEnabled val="1"/>
        </dgm:presLayoutVars>
      </dgm:prSet>
      <dgm:spPr/>
    </dgm:pt>
    <dgm:pt modelId="{787DBC94-69C6-4923-ACFB-3A303100EE81}" type="pres">
      <dgm:prSet presAssocID="{C042D3A1-E3E3-4F01-A51C-F26F5A919F04}" presName="right_22_2" presStyleLbl="node1" presStyleIdx="1" presStyleCnt="4" custScaleX="182849" custLinFactNeighborX="57071" custLinFactNeighborY="4042">
        <dgm:presLayoutVars>
          <dgm:bulletEnabled val="1"/>
        </dgm:presLayoutVars>
      </dgm:prSet>
      <dgm:spPr/>
    </dgm:pt>
    <dgm:pt modelId="{4EB0D594-EC2E-4A30-BE37-03C857EC31E7}" type="pres">
      <dgm:prSet presAssocID="{C042D3A1-E3E3-4F01-A51C-F26F5A919F04}" presName="left_22_1" presStyleLbl="node1" presStyleIdx="2" presStyleCnt="4" custScaleX="177778" custLinFactNeighborX="-59787" custLinFactNeighborY="4042">
        <dgm:presLayoutVars>
          <dgm:bulletEnabled val="1"/>
        </dgm:presLayoutVars>
      </dgm:prSet>
      <dgm:spPr/>
    </dgm:pt>
    <dgm:pt modelId="{C0AC4A27-1D8F-4344-86B9-4E157141808C}" type="pres">
      <dgm:prSet presAssocID="{C042D3A1-E3E3-4F01-A51C-F26F5A919F04}" presName="left_22_2" presStyleLbl="node1" presStyleIdx="3" presStyleCnt="4" custScaleX="177778" custLinFactNeighborX="-59787" custLinFactNeighborY="4042">
        <dgm:presLayoutVars>
          <dgm:bulletEnabled val="1"/>
        </dgm:presLayoutVars>
      </dgm:prSet>
      <dgm:spPr/>
    </dgm:pt>
  </dgm:ptLst>
  <dgm:cxnLst>
    <dgm:cxn modelId="{7071C90D-CD4C-41A3-B9EF-165D9AC847CD}" srcId="{D97E24CD-3996-4D91-A072-4AE9E53FEC9C}" destId="{3504B278-A8D0-4985-9CB2-A3516E1F7F47}" srcOrd="0" destOrd="0" parTransId="{C3F8E23C-5085-4D1C-B8FC-9B13837D8653}" sibTransId="{D5F4FD09-30BF-4FC3-8542-E87AFD758F31}"/>
    <dgm:cxn modelId="{2A508C16-8D26-4C8C-9A77-2FF461035817}" type="presOf" srcId="{9F7A7F3D-32FC-4FBB-BDA1-4E9508CFAE9A}" destId="{787DBC94-69C6-4923-ACFB-3A303100EE81}" srcOrd="0" destOrd="0" presId="urn:microsoft.com/office/officeart/2005/8/layout/balance1"/>
    <dgm:cxn modelId="{9377D826-2372-45F4-9E89-EDEC31648B1C}" type="presOf" srcId="{C042D3A1-E3E3-4F01-A51C-F26F5A919F04}" destId="{1617D5A8-33D5-46C0-8691-B3268DC950D9}" srcOrd="0" destOrd="0" presId="urn:microsoft.com/office/officeart/2005/8/layout/balance1"/>
    <dgm:cxn modelId="{03B0FD31-94C4-41A0-A633-B7FDC5EEF153}" type="presOf" srcId="{D97E24CD-3996-4D91-A072-4AE9E53FEC9C}" destId="{F4CD348C-B96D-4A96-96DB-27EE59AF0745}" srcOrd="0" destOrd="0" presId="urn:microsoft.com/office/officeart/2005/8/layout/balance1"/>
    <dgm:cxn modelId="{5E0A2868-886C-4E3E-9D3B-37464B69ED6E}" srcId="{C042D3A1-E3E3-4F01-A51C-F26F5A919F04}" destId="{0743655D-0054-4A7E-B46F-31B90AC257CF}" srcOrd="0" destOrd="0" parTransId="{649594B6-DCB8-42D2-8C47-7E5E2A166924}" sibTransId="{6B068372-76EC-45EC-A738-DE241FE42C16}"/>
    <dgm:cxn modelId="{E554C152-5241-488D-AA08-35A34A059D99}" srcId="{0743655D-0054-4A7E-B46F-31B90AC257CF}" destId="{CA73B055-F4AF-4207-874A-D3B6F8BCA731}" srcOrd="0" destOrd="0" parTransId="{42399BE2-3207-4546-BFB1-23BF7FFBD51D}" sibTransId="{828F19B5-279E-4663-AFA4-3C039F38DEFA}"/>
    <dgm:cxn modelId="{A2E4C672-672E-42D5-8824-88E1DEFF8549}" srcId="{D97E24CD-3996-4D91-A072-4AE9E53FEC9C}" destId="{9F7A7F3D-32FC-4FBB-BDA1-4E9508CFAE9A}" srcOrd="1" destOrd="0" parTransId="{9AB904D4-4390-446C-A6B1-16753BA0FE3C}" sibTransId="{92EE5C70-D221-4C77-8403-ED451D62CB31}"/>
    <dgm:cxn modelId="{7F1D1278-A207-4EEF-A823-4B793805B161}" type="presOf" srcId="{6E4EEE9F-296A-43A7-8993-E2FDEE617B1E}" destId="{C0AC4A27-1D8F-4344-86B9-4E157141808C}" srcOrd="0" destOrd="0" presId="urn:microsoft.com/office/officeart/2005/8/layout/balance1"/>
    <dgm:cxn modelId="{E4AC8E7E-6319-4080-9546-F61EAC5E1B53}" type="presOf" srcId="{3504B278-A8D0-4985-9CB2-A3516E1F7F47}" destId="{69D03F88-A85B-437B-AA40-EF8534F7B2E7}" srcOrd="0" destOrd="0" presId="urn:microsoft.com/office/officeart/2005/8/layout/balance1"/>
    <dgm:cxn modelId="{864065A8-2DA5-4C99-AE63-06E1081F0FBF}" srcId="{C042D3A1-E3E3-4F01-A51C-F26F5A919F04}" destId="{D97E24CD-3996-4D91-A072-4AE9E53FEC9C}" srcOrd="1" destOrd="0" parTransId="{A06ADFE8-E86C-4A68-AF93-AE0F15639149}" sibTransId="{EB15A526-288F-4BCA-8FC0-83152A0C6E8F}"/>
    <dgm:cxn modelId="{5CDA7DB0-1B3E-4729-9637-E65E362F9211}" srcId="{0743655D-0054-4A7E-B46F-31B90AC257CF}" destId="{6E4EEE9F-296A-43A7-8993-E2FDEE617B1E}" srcOrd="1" destOrd="0" parTransId="{57774D81-C8CB-4AF4-B6A8-5F4197C0F9C8}" sibTransId="{DF4E48EA-6C2B-4FB8-91F4-87F1A5E65F6B}"/>
    <dgm:cxn modelId="{97F5BECE-D251-4A24-B991-C61AC42CFFE1}" type="presOf" srcId="{CA73B055-F4AF-4207-874A-D3B6F8BCA731}" destId="{4EB0D594-EC2E-4A30-BE37-03C857EC31E7}" srcOrd="0" destOrd="0" presId="urn:microsoft.com/office/officeart/2005/8/layout/balance1"/>
    <dgm:cxn modelId="{DC38AAE4-EEB5-420F-B8DC-DD2FF0742AC9}" type="presOf" srcId="{0743655D-0054-4A7E-B46F-31B90AC257CF}" destId="{D318D689-CDCA-48AA-84A2-6B64911D4A73}" srcOrd="0" destOrd="0" presId="urn:microsoft.com/office/officeart/2005/8/layout/balance1"/>
    <dgm:cxn modelId="{90BDFA6F-4AD0-489F-B77D-0E2D3816B1D5}" type="presParOf" srcId="{1617D5A8-33D5-46C0-8691-B3268DC950D9}" destId="{44C3ECC6-7D4F-4F17-980D-D112C1AD3FF9}" srcOrd="0" destOrd="0" presId="urn:microsoft.com/office/officeart/2005/8/layout/balance1"/>
    <dgm:cxn modelId="{B752F250-54DF-4AF4-BA32-E27D40EC1D1B}" type="presParOf" srcId="{1617D5A8-33D5-46C0-8691-B3268DC950D9}" destId="{E935E0A5-571B-4A4B-A88F-937F99B4CDE2}" srcOrd="1" destOrd="0" presId="urn:microsoft.com/office/officeart/2005/8/layout/balance1"/>
    <dgm:cxn modelId="{BCE1BA75-5CCD-4958-9D7C-A2639F5E3B47}" type="presParOf" srcId="{E935E0A5-571B-4A4B-A88F-937F99B4CDE2}" destId="{D318D689-CDCA-48AA-84A2-6B64911D4A73}" srcOrd="0" destOrd="0" presId="urn:microsoft.com/office/officeart/2005/8/layout/balance1"/>
    <dgm:cxn modelId="{AA0C0903-9E6F-4689-9059-EC438E2F9D12}" type="presParOf" srcId="{E935E0A5-571B-4A4B-A88F-937F99B4CDE2}" destId="{F4CD348C-B96D-4A96-96DB-27EE59AF0745}" srcOrd="1" destOrd="0" presId="urn:microsoft.com/office/officeart/2005/8/layout/balance1"/>
    <dgm:cxn modelId="{5533B196-9ABA-42FF-BFFE-ED234F660BA4}" type="presParOf" srcId="{1617D5A8-33D5-46C0-8691-B3268DC950D9}" destId="{FEA838C9-9FBC-448A-A5FD-2F6C468BC4F0}" srcOrd="2" destOrd="0" presId="urn:microsoft.com/office/officeart/2005/8/layout/balance1"/>
    <dgm:cxn modelId="{F4C61E34-04E5-44D5-86DB-73055AE4D307}" type="presParOf" srcId="{FEA838C9-9FBC-448A-A5FD-2F6C468BC4F0}" destId="{2408BF97-AB7A-4AE1-9475-828A88B48AC3}" srcOrd="0" destOrd="0" presId="urn:microsoft.com/office/officeart/2005/8/layout/balance1"/>
    <dgm:cxn modelId="{E5430B2B-7058-40CB-B227-25661F583E12}" type="presParOf" srcId="{FEA838C9-9FBC-448A-A5FD-2F6C468BC4F0}" destId="{B449602B-ED70-4408-9AEC-88C7B4C2320E}" srcOrd="1" destOrd="0" presId="urn:microsoft.com/office/officeart/2005/8/layout/balance1"/>
    <dgm:cxn modelId="{0DD6D946-571C-4A14-AC4E-6C4D3B76019B}" type="presParOf" srcId="{FEA838C9-9FBC-448A-A5FD-2F6C468BC4F0}" destId="{1FAB2312-810B-4B12-926E-04E0E79355C0}" srcOrd="2" destOrd="0" presId="urn:microsoft.com/office/officeart/2005/8/layout/balance1"/>
    <dgm:cxn modelId="{C04F7F66-C23C-47DE-96E4-5DFB959548F7}" type="presParOf" srcId="{FEA838C9-9FBC-448A-A5FD-2F6C468BC4F0}" destId="{69D03F88-A85B-437B-AA40-EF8534F7B2E7}" srcOrd="3" destOrd="0" presId="urn:microsoft.com/office/officeart/2005/8/layout/balance1"/>
    <dgm:cxn modelId="{D353252A-5B00-4BBD-9189-0A6A0AB97063}" type="presParOf" srcId="{FEA838C9-9FBC-448A-A5FD-2F6C468BC4F0}" destId="{787DBC94-69C6-4923-ACFB-3A303100EE81}" srcOrd="4" destOrd="0" presId="urn:microsoft.com/office/officeart/2005/8/layout/balance1"/>
    <dgm:cxn modelId="{97E1A14E-3DFE-4068-87E4-E2F53E068B05}" type="presParOf" srcId="{FEA838C9-9FBC-448A-A5FD-2F6C468BC4F0}" destId="{4EB0D594-EC2E-4A30-BE37-03C857EC31E7}" srcOrd="5" destOrd="0" presId="urn:microsoft.com/office/officeart/2005/8/layout/balance1"/>
    <dgm:cxn modelId="{55256756-6C9D-420D-B67C-E4C9B0FE77B9}" type="presParOf" srcId="{FEA838C9-9FBC-448A-A5FD-2F6C468BC4F0}" destId="{C0AC4A27-1D8F-4344-86B9-4E157141808C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8D689-CDCA-48AA-84A2-6B64911D4A73}">
      <dsp:nvSpPr>
        <dsp:cNvPr id="0" name=""/>
        <dsp:cNvSpPr/>
      </dsp:nvSpPr>
      <dsp:spPr>
        <a:xfrm>
          <a:off x="1489474" y="42054"/>
          <a:ext cx="2169819" cy="812800"/>
        </a:xfrm>
        <a:prstGeom prst="roundRect">
          <a:avLst>
            <a:gd name="adj" fmla="val 10000"/>
          </a:avLst>
        </a:prstGeom>
        <a:solidFill>
          <a:srgbClr val="12054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solidFill>
                <a:schemeClr val="bg1"/>
              </a:solidFill>
            </a:rPr>
            <a:t>Matrix</a:t>
          </a:r>
        </a:p>
      </dsp:txBody>
      <dsp:txXfrm>
        <a:off x="1513280" y="65860"/>
        <a:ext cx="2122207" cy="765188"/>
      </dsp:txXfrm>
    </dsp:sp>
    <dsp:sp modelId="{F4CD348C-B96D-4A96-96DB-27EE59AF0745}">
      <dsp:nvSpPr>
        <dsp:cNvPr id="0" name=""/>
        <dsp:cNvSpPr/>
      </dsp:nvSpPr>
      <dsp:spPr>
        <a:xfrm>
          <a:off x="5368102" y="42054"/>
          <a:ext cx="2169819" cy="812800"/>
        </a:xfrm>
        <a:prstGeom prst="roundRect">
          <a:avLst>
            <a:gd name="adj" fmla="val 10000"/>
          </a:avLst>
        </a:prstGeom>
        <a:solidFill>
          <a:srgbClr val="12054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solidFill>
                <a:schemeClr val="bg1"/>
              </a:solidFill>
            </a:rPr>
            <a:t>List</a:t>
          </a:r>
        </a:p>
      </dsp:txBody>
      <dsp:txXfrm>
        <a:off x="5391908" y="65860"/>
        <a:ext cx="2122207" cy="765188"/>
      </dsp:txXfrm>
    </dsp:sp>
    <dsp:sp modelId="{B449602B-ED70-4408-9AEC-88C7B4C2320E}">
      <dsp:nvSpPr>
        <dsp:cNvPr id="0" name=""/>
        <dsp:cNvSpPr/>
      </dsp:nvSpPr>
      <dsp:spPr>
        <a:xfrm>
          <a:off x="4256600" y="3454400"/>
          <a:ext cx="609600" cy="609600"/>
        </a:xfrm>
        <a:prstGeom prst="triangle">
          <a:avLst/>
        </a:prstGeom>
        <a:solidFill>
          <a:srgbClr val="12054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B2312-810B-4B12-926E-04E0E79355C0}">
      <dsp:nvSpPr>
        <dsp:cNvPr id="0" name=""/>
        <dsp:cNvSpPr/>
      </dsp:nvSpPr>
      <dsp:spPr>
        <a:xfrm>
          <a:off x="1304015" y="3184205"/>
          <a:ext cx="6514770" cy="277041"/>
        </a:xfrm>
        <a:prstGeom prst="rect">
          <a:avLst/>
        </a:prstGeom>
        <a:solidFill>
          <a:srgbClr val="12054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03F88-A85B-437B-AA40-EF8534F7B2E7}">
      <dsp:nvSpPr>
        <dsp:cNvPr id="0" name=""/>
        <dsp:cNvSpPr/>
      </dsp:nvSpPr>
      <dsp:spPr>
        <a:xfrm>
          <a:off x="5115435" y="2171588"/>
          <a:ext cx="2675154" cy="1040384"/>
        </a:xfrm>
        <a:prstGeom prst="roundRect">
          <a:avLst/>
        </a:prstGeom>
        <a:solidFill>
          <a:srgbClr val="59FF6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rgbClr val="120540"/>
              </a:solidFill>
            </a:rPr>
            <a:t>Space efficient</a:t>
          </a:r>
        </a:p>
      </dsp:txBody>
      <dsp:txXfrm>
        <a:off x="5166222" y="2222375"/>
        <a:ext cx="2573580" cy="938810"/>
      </dsp:txXfrm>
    </dsp:sp>
    <dsp:sp modelId="{787DBC94-69C6-4923-ACFB-3A303100EE81}">
      <dsp:nvSpPr>
        <dsp:cNvPr id="0" name=""/>
        <dsp:cNvSpPr/>
      </dsp:nvSpPr>
      <dsp:spPr>
        <a:xfrm>
          <a:off x="5115435" y="1082436"/>
          <a:ext cx="2675154" cy="1040384"/>
        </a:xfrm>
        <a:prstGeom prst="roundRect">
          <a:avLst/>
        </a:prstGeom>
        <a:solidFill>
          <a:srgbClr val="59FF6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rgbClr val="120540"/>
              </a:solidFill>
            </a:rPr>
            <a:t>Best for adding/ removing nodes</a:t>
          </a:r>
        </a:p>
      </dsp:txBody>
      <dsp:txXfrm>
        <a:off x="5166222" y="1133223"/>
        <a:ext cx="2573580" cy="938810"/>
      </dsp:txXfrm>
    </dsp:sp>
    <dsp:sp modelId="{4EB0D594-EC2E-4A30-BE37-03C857EC31E7}">
      <dsp:nvSpPr>
        <dsp:cNvPr id="0" name=""/>
        <dsp:cNvSpPr/>
      </dsp:nvSpPr>
      <dsp:spPr>
        <a:xfrm>
          <a:off x="1329571" y="2171588"/>
          <a:ext cx="2600963" cy="1040384"/>
        </a:xfrm>
        <a:prstGeom prst="roundRect">
          <a:avLst/>
        </a:prstGeom>
        <a:solidFill>
          <a:srgbClr val="59FF6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rgbClr val="120540"/>
              </a:solidFill>
            </a:rPr>
            <a:t>Time efficient for finding connected nodes</a:t>
          </a:r>
        </a:p>
      </dsp:txBody>
      <dsp:txXfrm>
        <a:off x="1380358" y="2222375"/>
        <a:ext cx="2499389" cy="938810"/>
      </dsp:txXfrm>
    </dsp:sp>
    <dsp:sp modelId="{C0AC4A27-1D8F-4344-86B9-4E157141808C}">
      <dsp:nvSpPr>
        <dsp:cNvPr id="0" name=""/>
        <dsp:cNvSpPr/>
      </dsp:nvSpPr>
      <dsp:spPr>
        <a:xfrm>
          <a:off x="1329571" y="1082436"/>
          <a:ext cx="2600963" cy="1040384"/>
        </a:xfrm>
        <a:prstGeom prst="roundRect">
          <a:avLst/>
        </a:prstGeom>
        <a:solidFill>
          <a:srgbClr val="59FF6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rgbClr val="120540"/>
              </a:solidFill>
            </a:rPr>
            <a:t>Best for removing edges</a:t>
          </a:r>
        </a:p>
      </dsp:txBody>
      <dsp:txXfrm>
        <a:off x="1380358" y="1133223"/>
        <a:ext cx="2499389" cy="938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2D61F-56CC-4C0B-8114-F51C230A6668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B050E-8024-4953-9325-0BA2196308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71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B050E-8024-4953-9325-0BA2196308D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548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6DD54-1A8D-9757-BC9B-BEB28A38A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F9EDC9-0AC3-58E7-DC19-A8E58E5C42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07AF0C-A981-4120-023D-916F6B7CF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effectLst/>
                <a:latin typeface="Calibri" panose="020F0502020204030204" pitchFamily="34" charset="0"/>
              </a:rPr>
              <a:t>Timings: </a:t>
            </a:r>
            <a:r>
              <a:rPr lang="en-GB" dirty="0"/>
              <a:t>7 minutes </a:t>
            </a:r>
          </a:p>
          <a:p>
            <a:r>
              <a:rPr lang="en-GB" b="1" dirty="0"/>
              <a:t>Key outcomes: </a:t>
            </a:r>
            <a:r>
              <a:rPr lang="en-GB" dirty="0"/>
              <a:t>Participants are able to label graphs correctly</a:t>
            </a:r>
            <a:endParaRPr lang="en-US" dirty="0"/>
          </a:p>
          <a:p>
            <a:r>
              <a:rPr lang="en-GB" b="1" dirty="0"/>
              <a:t>Activity: </a:t>
            </a:r>
            <a:r>
              <a:rPr lang="en-GB" dirty="0"/>
              <a:t>Participants to complete Session 2 activity 1</a:t>
            </a:r>
            <a:endParaRPr lang="en-US" dirty="0"/>
          </a:p>
          <a:p>
            <a:r>
              <a:rPr lang="en-GB" b="1" dirty="0"/>
              <a:t>Background:</a:t>
            </a:r>
            <a:r>
              <a:rPr lang="en-GB" dirty="0"/>
              <a:t> Links to slides 6-9</a:t>
            </a:r>
            <a:endParaRPr lang="en-US" dirty="0"/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1326A-698D-F81A-B280-1FB7A37B79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B050E-8024-4953-9325-0BA2196308D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776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FB584-EAFE-31C1-28FF-F66B1907A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C99D39-BCE6-85A8-06C2-A55A3585E4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65D2A9-6A6D-BA16-189B-CD82BEE99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effectLst/>
                <a:latin typeface="Calibri" panose="020F0502020204030204" pitchFamily="34" charset="0"/>
              </a:rPr>
              <a:t>Timings: </a:t>
            </a:r>
            <a:r>
              <a:rPr lang="en-GB" dirty="0"/>
              <a:t>1 minute</a:t>
            </a:r>
          </a:p>
          <a:p>
            <a:r>
              <a:rPr lang="en-GB" b="1" dirty="0"/>
              <a:t>Key outcomes: </a:t>
            </a:r>
            <a:r>
              <a:rPr lang="en-GB" dirty="0"/>
              <a:t>Participants are able to label graphs correctly</a:t>
            </a:r>
            <a:endParaRPr lang="en-US" dirty="0"/>
          </a:p>
          <a:p>
            <a:r>
              <a:rPr lang="en-GB" b="1" dirty="0"/>
              <a:t>Activity: </a:t>
            </a:r>
          </a:p>
          <a:p>
            <a:r>
              <a:rPr lang="en-US" b="0" dirty="0"/>
              <a:t>a) Identify the type of graph shown in Figure 1.</a:t>
            </a:r>
          </a:p>
          <a:p>
            <a:r>
              <a:rPr lang="en-US" b="0" dirty="0"/>
              <a:t>Highlight that it is both undirected and unweighted</a:t>
            </a:r>
          </a:p>
          <a:p>
            <a:r>
              <a:rPr lang="en-US" b="0" dirty="0"/>
              <a:t>b) State a path from node A to G in Figure 1. </a:t>
            </a:r>
          </a:p>
          <a:p>
            <a:r>
              <a:rPr lang="en-US" b="0" dirty="0"/>
              <a:t>Any of the answers given are valid</a:t>
            </a:r>
          </a:p>
          <a:p>
            <a:r>
              <a:rPr lang="en-US" b="0" dirty="0"/>
              <a:t>c) State the smallest possible cycle from F back to itself in Figure 1.</a:t>
            </a:r>
          </a:p>
          <a:p>
            <a:r>
              <a:rPr lang="en-US" b="0" dirty="0"/>
              <a:t>Only valid answer</a:t>
            </a:r>
          </a:p>
          <a:p>
            <a:r>
              <a:rPr lang="en-US" b="0" dirty="0"/>
              <a:t>d) Which nodes are </a:t>
            </a:r>
            <a:r>
              <a:rPr lang="en-US" b="0" dirty="0" err="1"/>
              <a:t>neighbours</a:t>
            </a:r>
            <a:r>
              <a:rPr lang="en-US" b="0" dirty="0"/>
              <a:t> to node B in Figure 1?</a:t>
            </a:r>
          </a:p>
          <a:p>
            <a:r>
              <a:rPr lang="en-US" b="0" dirty="0"/>
              <a:t>All nodes are needed</a:t>
            </a:r>
          </a:p>
          <a:p>
            <a:endParaRPr lang="en-GB" b="0" noProof="0" dirty="0"/>
          </a:p>
          <a:p>
            <a:r>
              <a:rPr lang="en-GB" b="1" dirty="0"/>
              <a:t>Background:</a:t>
            </a:r>
            <a:r>
              <a:rPr lang="en-GB" dirty="0"/>
              <a:t> Links to slides 6-9</a:t>
            </a:r>
            <a:endParaRPr lang="en-US" dirty="0"/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D08CE-6220-EF1F-39EC-5A13FF33A4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B050E-8024-4953-9325-0BA2196308D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350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A3937-994F-5903-517B-BB4D26563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6A058B-E8E4-0375-3475-7D73E2D79D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817BC7-7D75-2FDF-EAD8-F0BFF9E482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effectLst/>
                <a:latin typeface="Calibri" panose="020F0502020204030204" pitchFamily="34" charset="0"/>
              </a:rPr>
              <a:t>Timings: </a:t>
            </a:r>
            <a:r>
              <a:rPr lang="en-GB" dirty="0"/>
              <a:t>1 minute</a:t>
            </a:r>
          </a:p>
          <a:p>
            <a:r>
              <a:rPr lang="en-GB" b="1" dirty="0"/>
              <a:t>Key outcomes: </a:t>
            </a:r>
            <a:r>
              <a:rPr lang="en-GB" dirty="0"/>
              <a:t>Participants are able to label graphs correctly</a:t>
            </a:r>
            <a:endParaRPr lang="en-US" dirty="0"/>
          </a:p>
          <a:p>
            <a:r>
              <a:rPr lang="en-GB" b="1" dirty="0"/>
              <a:t>Activity: </a:t>
            </a:r>
          </a:p>
          <a:p>
            <a:r>
              <a:rPr lang="en-US" b="0" dirty="0"/>
              <a:t>a) Identify the type of graph shown in Figure 2.</a:t>
            </a:r>
          </a:p>
          <a:p>
            <a:r>
              <a:rPr lang="en-US" b="0" dirty="0"/>
              <a:t>Highlight that it is both undirected and weighted</a:t>
            </a:r>
          </a:p>
          <a:p>
            <a:r>
              <a:rPr lang="en-US" b="0" dirty="0"/>
              <a:t>b) State a path from node B to G in Figure 2.</a:t>
            </a:r>
          </a:p>
          <a:p>
            <a:r>
              <a:rPr lang="en-US" b="0" dirty="0"/>
              <a:t>Any one of the paths is valid</a:t>
            </a:r>
          </a:p>
          <a:p>
            <a:r>
              <a:rPr lang="en-US" b="0" dirty="0"/>
              <a:t>c) What is smallest possible cost of a path from Node D to F in Figure 2?</a:t>
            </a:r>
          </a:p>
          <a:p>
            <a:r>
              <a:rPr lang="en-GB" b="0" noProof="0" dirty="0"/>
              <a:t>Talk through the path: D, E, B, F</a:t>
            </a:r>
          </a:p>
          <a:p>
            <a:endParaRPr lang="en-GB" b="0" noProof="0" dirty="0"/>
          </a:p>
          <a:p>
            <a:r>
              <a:rPr lang="en-GB" b="1" dirty="0"/>
              <a:t>Background:</a:t>
            </a:r>
            <a:r>
              <a:rPr lang="en-GB" dirty="0"/>
              <a:t> Links to slides 6-9</a:t>
            </a:r>
            <a:endParaRPr lang="en-US" dirty="0"/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1E23C-D47A-DA0E-B973-8A1713281C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B050E-8024-4953-9325-0BA2196308D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977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6A906-8C1D-D419-4B9B-F1C096DC2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E1874A-BD9C-D005-0001-C05032E494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013304-E43E-7829-CDCB-C7FF6860A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effectLst/>
                <a:latin typeface="Calibri" panose="020F0502020204030204" pitchFamily="34" charset="0"/>
              </a:rPr>
              <a:t>Timings: </a:t>
            </a:r>
            <a:r>
              <a:rPr lang="en-GB" dirty="0"/>
              <a:t>1 minute</a:t>
            </a:r>
          </a:p>
          <a:p>
            <a:r>
              <a:rPr lang="en-GB" b="1" dirty="0"/>
              <a:t>Key outcomes: </a:t>
            </a:r>
            <a:r>
              <a:rPr lang="en-GB" dirty="0"/>
              <a:t>Participants are able to label graphs correctly</a:t>
            </a:r>
            <a:endParaRPr lang="en-US" dirty="0"/>
          </a:p>
          <a:p>
            <a:r>
              <a:rPr lang="en-GB" b="1" dirty="0"/>
              <a:t>Activity: </a:t>
            </a:r>
          </a:p>
          <a:p>
            <a:r>
              <a:rPr lang="en-US" b="0" dirty="0"/>
              <a:t>a) Identify the type of graph shown in Figure 3.</a:t>
            </a:r>
          </a:p>
          <a:p>
            <a:r>
              <a:rPr lang="en-US" b="0" dirty="0"/>
              <a:t>Highlight that it is both directed and weighted</a:t>
            </a:r>
          </a:p>
          <a:p>
            <a:r>
              <a:rPr lang="en-US" b="0" dirty="0"/>
              <a:t>b) State a path from node G to D in Figure 3.</a:t>
            </a:r>
          </a:p>
          <a:p>
            <a:r>
              <a:rPr lang="en-US" b="0" dirty="0"/>
              <a:t>Any of the paths is valid</a:t>
            </a:r>
          </a:p>
          <a:p>
            <a:r>
              <a:rPr lang="en-US" b="0" dirty="0"/>
              <a:t>c) State a path from node B to D in Figure 3.</a:t>
            </a:r>
          </a:p>
          <a:p>
            <a:r>
              <a:rPr lang="en-US" b="0" dirty="0"/>
              <a:t>Two possible paths</a:t>
            </a:r>
          </a:p>
          <a:p>
            <a:r>
              <a:rPr lang="en-US" b="0" dirty="0"/>
              <a:t>d) What is the smallest possible cost from node A to B?</a:t>
            </a:r>
          </a:p>
          <a:p>
            <a:r>
              <a:rPr lang="en-GB" b="0" noProof="0" dirty="0"/>
              <a:t>Path must follow the directions so is: A, E, B</a:t>
            </a:r>
          </a:p>
          <a:p>
            <a:r>
              <a:rPr lang="en-GB" b="1" dirty="0"/>
              <a:t>Background:</a:t>
            </a:r>
            <a:r>
              <a:rPr lang="en-GB" dirty="0"/>
              <a:t> Links to slides 6-9</a:t>
            </a:r>
            <a:endParaRPr lang="en-US" dirty="0"/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5A20D-2B5D-FDC3-5570-38C234744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B050E-8024-4953-9325-0BA2196308D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014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40DB1-C48C-E428-3F93-90A0C36B0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0031E4-3420-39E3-04CF-659118258D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B2F929-BFF5-C407-7C17-2D30BCE31A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effectLst/>
                <a:latin typeface="Calibri" panose="020F0502020204030204" pitchFamily="34" charset="0"/>
              </a:rPr>
              <a:t>Timings: </a:t>
            </a:r>
            <a:r>
              <a:rPr lang="en-GB" b="0" dirty="0"/>
              <a:t>1</a:t>
            </a:r>
            <a:r>
              <a:rPr lang="en-GB" dirty="0"/>
              <a:t> minute</a:t>
            </a:r>
          </a:p>
          <a:p>
            <a:r>
              <a:rPr lang="en-GB" b="1" dirty="0"/>
              <a:t>Key outcomes: </a:t>
            </a:r>
            <a:r>
              <a:rPr lang="en-GB" dirty="0"/>
              <a:t>Understand the adjacency matrix and list representations of unweighted and undirected graphs</a:t>
            </a:r>
            <a:endParaRPr lang="en-US" dirty="0"/>
          </a:p>
          <a:p>
            <a:r>
              <a:rPr lang="en-GB" b="1" dirty="0"/>
              <a:t>Activity:</a:t>
            </a:r>
          </a:p>
          <a:p>
            <a:r>
              <a:rPr lang="en-GB" dirty="0"/>
              <a:t>Explain the slide, show the graph first and then the matrix</a:t>
            </a:r>
          </a:p>
          <a:p>
            <a:r>
              <a:rPr lang="en-GB" dirty="0"/>
              <a:t>1 represents there is a connection from one node to the other in the matrix and 0 represents no link</a:t>
            </a:r>
          </a:p>
          <a:p>
            <a:endParaRPr lang="en-GB" dirty="0"/>
          </a:p>
          <a:p>
            <a:r>
              <a:rPr lang="en-GB" dirty="0"/>
              <a:t>Highlight the symmetry of the matrix</a:t>
            </a:r>
            <a:endParaRPr lang="en-US" dirty="0"/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EF0DE-8EC9-4309-07CB-3C65BAD0A7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B050E-8024-4953-9325-0BA2196308D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675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BE0E4-D404-610F-BB38-FE601EF1A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AF9509-A1D9-A821-CC7F-E31922D875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26D08B-171F-AB5E-1039-0457C4E9B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effectLst/>
                <a:latin typeface="Calibri" panose="020F0502020204030204" pitchFamily="34" charset="0"/>
              </a:rPr>
              <a:t>Timings: </a:t>
            </a:r>
            <a:r>
              <a:rPr lang="en-GB" b="0" dirty="0"/>
              <a:t>1</a:t>
            </a:r>
            <a:r>
              <a:rPr lang="en-GB" dirty="0"/>
              <a:t> minute</a:t>
            </a:r>
          </a:p>
          <a:p>
            <a:r>
              <a:rPr lang="en-GB" b="1" dirty="0"/>
              <a:t>Key outcomes: </a:t>
            </a:r>
            <a:r>
              <a:rPr lang="en-GB" dirty="0"/>
              <a:t>Understand the adjacency matrix and list representations of unweighted and undirected graphs</a:t>
            </a:r>
            <a:endParaRPr lang="en-US" dirty="0"/>
          </a:p>
          <a:p>
            <a:r>
              <a:rPr lang="en-GB" b="1" dirty="0"/>
              <a:t>Activity:</a:t>
            </a:r>
          </a:p>
          <a:p>
            <a:r>
              <a:rPr lang="en-GB" dirty="0"/>
              <a:t>Explain the slide, show the graph first and then the list</a:t>
            </a:r>
          </a:p>
          <a:p>
            <a:r>
              <a:rPr lang="en-GB" dirty="0"/>
              <a:t>In the list, the neighbours to a node are listed</a:t>
            </a: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C422B-798C-2F28-6DAB-CC51E8E279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B050E-8024-4953-9325-0BA2196308D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09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2C5B8-0559-ABC0-455C-2F6E95638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F9FA32-117D-45B2-7A8B-6613EEC458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BE18AE-0624-7128-CA20-1BDBEFC23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effectLst/>
                <a:latin typeface="Calibri" panose="020F0502020204030204" pitchFamily="34" charset="0"/>
              </a:rPr>
              <a:t>Timings: </a:t>
            </a:r>
            <a:r>
              <a:rPr lang="en-GB" b="0" dirty="0"/>
              <a:t>1</a:t>
            </a:r>
            <a:r>
              <a:rPr lang="en-GB" dirty="0"/>
              <a:t> minute</a:t>
            </a:r>
          </a:p>
          <a:p>
            <a:r>
              <a:rPr lang="en-GB" b="1" dirty="0"/>
              <a:t>Key outcomes: </a:t>
            </a:r>
            <a:r>
              <a:rPr lang="en-GB" dirty="0"/>
              <a:t>Understand the adjacency matrix and list representations of weighted and undirected graphs</a:t>
            </a:r>
            <a:endParaRPr lang="en-US" dirty="0"/>
          </a:p>
          <a:p>
            <a:r>
              <a:rPr lang="en-GB" b="1" dirty="0"/>
              <a:t>Activity:</a:t>
            </a:r>
          </a:p>
          <a:p>
            <a:r>
              <a:rPr lang="en-GB" dirty="0"/>
              <a:t>Explain the slide, show the graph first and then the matrix</a:t>
            </a:r>
          </a:p>
          <a:p>
            <a:r>
              <a:rPr lang="en-GB" dirty="0"/>
              <a:t>The number represents there is a connection from one node to the other and what the weighting is in the matrix and 0 represents no link</a:t>
            </a:r>
          </a:p>
          <a:p>
            <a:r>
              <a:rPr lang="en-US" dirty="0"/>
              <a:t>Note the symmetry of the matrix across the diagonal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B43D8-0921-20BA-8243-9BDF775B12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B050E-8024-4953-9325-0BA2196308D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11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DF437-A3F4-8FF1-E64F-502E7CCA8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741143-000A-F514-B9C8-5C15C6576E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E941D3-C85E-398D-F098-5B79609D05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effectLst/>
                <a:latin typeface="Calibri" panose="020F0502020204030204" pitchFamily="34" charset="0"/>
              </a:rPr>
              <a:t>Timings: </a:t>
            </a:r>
            <a:r>
              <a:rPr lang="en-GB" b="0" dirty="0"/>
              <a:t>1</a:t>
            </a:r>
            <a:r>
              <a:rPr lang="en-GB" dirty="0"/>
              <a:t> minute</a:t>
            </a:r>
          </a:p>
          <a:p>
            <a:r>
              <a:rPr lang="en-GB" b="1" dirty="0"/>
              <a:t>Key outcomes: </a:t>
            </a:r>
            <a:r>
              <a:rPr lang="en-GB" dirty="0"/>
              <a:t>Understand the adjacency matrix and list representations of weighted and undirected graphs</a:t>
            </a:r>
            <a:endParaRPr lang="en-US" dirty="0"/>
          </a:p>
          <a:p>
            <a:r>
              <a:rPr lang="en-GB" b="1" dirty="0"/>
              <a:t>Activity:</a:t>
            </a:r>
          </a:p>
          <a:p>
            <a:r>
              <a:rPr lang="en-GB" dirty="0"/>
              <a:t>Explain the slide, show the graph first and then the list</a:t>
            </a:r>
          </a:p>
          <a:p>
            <a:r>
              <a:rPr lang="en-GB" dirty="0"/>
              <a:t>In the list, the neighbours to a node are listed with their weighting</a:t>
            </a:r>
            <a:endParaRPr lang="en-US" dirty="0"/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FD898-7F13-1338-4A44-DF23520A2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B050E-8024-4953-9325-0BA2196308D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365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124B5-9DB1-42F6-B6EC-DEE49F7EF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EDBB4D-D7B9-18EE-5644-FC0BD8B4C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25F86A-4F36-4B68-F153-80D538FFD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effectLst/>
                <a:latin typeface="Calibri" panose="020F0502020204030204" pitchFamily="34" charset="0"/>
              </a:rPr>
              <a:t>Timings: </a:t>
            </a:r>
            <a:r>
              <a:rPr lang="en-GB" dirty="0"/>
              <a:t>1 minute</a:t>
            </a:r>
          </a:p>
          <a:p>
            <a:r>
              <a:rPr lang="en-GB" b="1" dirty="0"/>
              <a:t>Key outcomes: </a:t>
            </a:r>
            <a:r>
              <a:rPr lang="en-GB" dirty="0"/>
              <a:t>Understand the adjacency matrix and list representations of unweighted and directed graphs</a:t>
            </a:r>
            <a:endParaRPr lang="en-US" dirty="0"/>
          </a:p>
          <a:p>
            <a:r>
              <a:rPr lang="en-GB" b="1" dirty="0"/>
              <a:t>Activity:</a:t>
            </a:r>
          </a:p>
          <a:p>
            <a:r>
              <a:rPr lang="en-GB" dirty="0"/>
              <a:t>Explain the slide, show the graph first and then the matrix</a:t>
            </a:r>
          </a:p>
          <a:p>
            <a:r>
              <a:rPr lang="en-GB" dirty="0"/>
              <a:t>1 represents there is a connection from one node to the other in the matrix and 0 represents no link</a:t>
            </a:r>
          </a:p>
          <a:p>
            <a:r>
              <a:rPr lang="en-GB" dirty="0"/>
              <a:t>Highlight that there may not be symmetry in the matrix unlike with an undirected graph</a:t>
            </a:r>
            <a:endParaRPr lang="en-US" dirty="0"/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DCCD7-F9FC-382D-C3CE-8EF5130D68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B050E-8024-4953-9325-0BA2196308D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357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6811F-162A-1B9E-9081-310EBA50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0C624A-8860-E95F-9C99-B0638161D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0BD74E-0172-DF2D-E1C9-6323EF82A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effectLst/>
                <a:latin typeface="Calibri" panose="020F0502020204030204" pitchFamily="34" charset="0"/>
              </a:rPr>
              <a:t>Timings: </a:t>
            </a:r>
            <a:r>
              <a:rPr lang="en-GB" dirty="0"/>
              <a:t>1 minute</a:t>
            </a:r>
          </a:p>
          <a:p>
            <a:r>
              <a:rPr lang="en-GB" b="1" dirty="0"/>
              <a:t>Key outcomes: </a:t>
            </a:r>
            <a:r>
              <a:rPr lang="en-GB" dirty="0"/>
              <a:t>Understand the adjacency matrix and list representations of unweighted and directed graphs</a:t>
            </a:r>
            <a:endParaRPr lang="en-US" dirty="0"/>
          </a:p>
          <a:p>
            <a:r>
              <a:rPr lang="en-GB" b="1" dirty="0"/>
              <a:t>Activity:</a:t>
            </a:r>
          </a:p>
          <a:p>
            <a:r>
              <a:rPr lang="en-GB" dirty="0"/>
              <a:t>Explain the slide, show the graph first and then the list</a:t>
            </a:r>
          </a:p>
          <a:p>
            <a:r>
              <a:rPr lang="en-GB" dirty="0"/>
              <a:t>In the list, the neighbours to a node are listed</a:t>
            </a: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ECC80-8E47-813A-0ACD-08BE31072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B050E-8024-4953-9325-0BA2196308D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84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effectLst/>
                <a:latin typeface="Calibri" panose="020F0502020204030204" pitchFamily="34" charset="0"/>
              </a:rPr>
              <a:t>Timings: </a:t>
            </a:r>
            <a:r>
              <a:rPr lang="en-GB" sz="1800" b="0" dirty="0">
                <a:effectLst/>
                <a:latin typeface="Calibri" panose="020F0502020204030204" pitchFamily="34" charset="0"/>
              </a:rPr>
              <a:t>1 min</a:t>
            </a:r>
            <a:endParaRPr lang="en-GB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effectLst/>
                <a:latin typeface="Calibri" panose="020F0502020204030204" pitchFamily="34" charset="0"/>
              </a:rPr>
              <a:t>Key outcomes: </a:t>
            </a:r>
            <a:r>
              <a:rPr lang="en-GB" sz="1800" b="0" dirty="0">
                <a:effectLst/>
                <a:latin typeface="Calibri" panose="020F0502020204030204" pitchFamily="34" charset="0"/>
              </a:rPr>
              <a:t>Understand structure of course</a:t>
            </a:r>
            <a:endParaRPr lang="en-GB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b="1" dirty="0">
                <a:effectLst/>
                <a:latin typeface="Calibri" panose="020F0502020204030204" pitchFamily="34" charset="0"/>
              </a:rPr>
              <a:t>Activity: </a:t>
            </a:r>
            <a:r>
              <a:rPr lang="en-GB" sz="1800" b="0" dirty="0">
                <a:effectLst/>
                <a:latin typeface="Calibri" panose="020F0502020204030204" pitchFamily="34" charset="0"/>
              </a:rPr>
              <a:t>Explain the slide </a:t>
            </a:r>
            <a:endParaRPr lang="en-GB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B050E-8024-4953-9325-0BA2196308D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75683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3A986-5D79-A65F-1489-86058993A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E012AE-240B-87C1-4D28-3469689F2D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7CC062-1CF1-ACBD-41F1-1DCF17B71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Timings: </a:t>
            </a:r>
            <a:r>
              <a:rPr lang="en-GB" b="0" dirty="0"/>
              <a:t>1</a:t>
            </a:r>
            <a:r>
              <a:rPr lang="en-GB" dirty="0"/>
              <a:t> minute</a:t>
            </a:r>
          </a:p>
          <a:p>
            <a:r>
              <a:rPr lang="en-GB" b="1" dirty="0"/>
              <a:t>Key outcomes:</a:t>
            </a:r>
            <a:r>
              <a:rPr lang="en-GB" dirty="0"/>
              <a:t> Understand the adjacency matrix and list representations of weighted and directed graphs</a:t>
            </a:r>
            <a:endParaRPr lang="en-US" dirty="0"/>
          </a:p>
          <a:p>
            <a:r>
              <a:rPr lang="en-GB" b="1" dirty="0"/>
              <a:t>Activity:</a:t>
            </a:r>
          </a:p>
          <a:p>
            <a:r>
              <a:rPr lang="en-GB" dirty="0"/>
              <a:t>Explain the slide, show the graph first and then the matrix</a:t>
            </a:r>
          </a:p>
          <a:p>
            <a:r>
              <a:rPr lang="en-GB" dirty="0"/>
              <a:t>The number represents there is a connection from one node to the other and what the weighting is in the matrix and 0 represents no link</a:t>
            </a:r>
          </a:p>
          <a:p>
            <a:r>
              <a:rPr lang="en-GB" dirty="0"/>
              <a:t>Highlight the fact there may not be symmetry in the matrix</a:t>
            </a:r>
            <a:endParaRPr lang="en-US" dirty="0"/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41277-EE72-89B8-2E19-189CE8B098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B050E-8024-4953-9325-0BA2196308D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19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DFE6A-AFFB-BE45-342D-B4C255228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5E76EA-6CFE-52A3-D8E1-7A39695A64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C5A19A-5709-9F61-1A07-9A07A6F1A9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Timings: </a:t>
            </a:r>
            <a:r>
              <a:rPr lang="en-GB" b="0" dirty="0"/>
              <a:t>1</a:t>
            </a:r>
            <a:r>
              <a:rPr lang="en-GB" dirty="0"/>
              <a:t> minute</a:t>
            </a:r>
          </a:p>
          <a:p>
            <a:r>
              <a:rPr lang="en-GB" b="1" dirty="0"/>
              <a:t>Key outcomes:</a:t>
            </a:r>
            <a:r>
              <a:rPr lang="en-GB" dirty="0"/>
              <a:t> Understand the adjacency matrix and list representations of weighted and directed graphs</a:t>
            </a:r>
            <a:endParaRPr lang="en-US" dirty="0"/>
          </a:p>
          <a:p>
            <a:r>
              <a:rPr lang="en-GB" b="1" dirty="0"/>
              <a:t>Activity:</a:t>
            </a:r>
          </a:p>
          <a:p>
            <a:r>
              <a:rPr lang="en-GB" dirty="0"/>
              <a:t>Explain the slide, show the graph first and then the list</a:t>
            </a:r>
          </a:p>
          <a:p>
            <a:r>
              <a:rPr lang="en-GB" dirty="0"/>
              <a:t>In the list, the neighbours to a node are listed with their weighting</a:t>
            </a: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330F4-50B1-764D-64B9-F2A7DA5FD8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B050E-8024-4953-9325-0BA2196308D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570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552D2-D980-FCF1-AC77-0E42F8DAB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0D3E7B-C224-CCC2-20E3-76F00374F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BC65F6-35C5-97AA-20AA-E51C475A3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Timings: </a:t>
            </a:r>
            <a:r>
              <a:rPr lang="en-GB" b="0" dirty="0"/>
              <a:t>2</a:t>
            </a:r>
            <a:r>
              <a:rPr lang="en-GB" dirty="0"/>
              <a:t> minutes</a:t>
            </a:r>
          </a:p>
          <a:p>
            <a:r>
              <a:rPr lang="en-GB" b="1" dirty="0"/>
              <a:t>Key outcomes: </a:t>
            </a:r>
            <a:r>
              <a:rPr lang="en-GB" dirty="0"/>
              <a:t>Understand how to compare representations</a:t>
            </a:r>
            <a:endParaRPr lang="en-US" dirty="0"/>
          </a:p>
          <a:p>
            <a:r>
              <a:rPr lang="en-GB" b="1" dirty="0"/>
              <a:t>Activity:</a:t>
            </a:r>
          </a:p>
          <a:p>
            <a:r>
              <a:rPr lang="en-GB" dirty="0"/>
              <a:t>Explain the main differences and that it is important to understand the likely operations before making a decision</a:t>
            </a:r>
          </a:p>
          <a:p>
            <a:endParaRPr lang="en-GB" dirty="0"/>
          </a:p>
          <a:p>
            <a:r>
              <a:rPr lang="en-GB" dirty="0"/>
              <a:t>Matrix: </a:t>
            </a:r>
          </a:p>
          <a:p>
            <a:pPr marL="171450" indent="-171450">
              <a:buFontTx/>
              <a:buChar char="-"/>
            </a:pPr>
            <a:r>
              <a:rPr lang="en-GB" dirty="0"/>
              <a:t>Best for removing edges as the cell can be found using indexes and updated easily</a:t>
            </a:r>
          </a:p>
          <a:p>
            <a:pPr marL="171450" indent="-171450">
              <a:buFontTx/>
              <a:buChar char="-"/>
            </a:pPr>
            <a:r>
              <a:rPr lang="en-GB" dirty="0"/>
              <a:t>Time efficient for finding connected nodes as the indexes of cells can be easily used to check connections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List: </a:t>
            </a:r>
          </a:p>
          <a:p>
            <a:pPr marL="171450" indent="-171450">
              <a:buFontTx/>
              <a:buChar char="-"/>
            </a:pPr>
            <a:r>
              <a:rPr lang="en-GB" dirty="0"/>
              <a:t>Adding/ removing nodes is most efficient using a list</a:t>
            </a:r>
          </a:p>
          <a:p>
            <a:pPr marL="171450" indent="-171450">
              <a:buFontTx/>
              <a:buChar char="-"/>
            </a:pPr>
            <a:r>
              <a:rPr lang="en-GB" dirty="0"/>
              <a:t>A list is most space efficient for sparsely populated graphs but finding the presence of an edge is more difficult due to requiring a linear search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The process of adding edges is equally as efficient in both representations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GB" b="1" dirty="0"/>
              <a:t>Links: </a:t>
            </a:r>
            <a:r>
              <a:rPr lang="en-GB" dirty="0"/>
              <a:t>Further explanation can be found here: https://isaaccomputerscience.org/concepts/dsa_datastruct_graph_implementation?examBoard=ocr&amp;stage=a_level&amp;topic=data_structures</a:t>
            </a:r>
            <a:endParaRPr lang="en-US" dirty="0"/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8334F-0D5E-1EBA-777A-EF4F94C49A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B050E-8024-4953-9325-0BA2196308D2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58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Timings: </a:t>
            </a:r>
            <a:r>
              <a:rPr lang="en-GB" dirty="0"/>
              <a:t>4 minutes</a:t>
            </a:r>
          </a:p>
          <a:p>
            <a:r>
              <a:rPr lang="en-GB" b="1" dirty="0"/>
              <a:t>Key outcomes: </a:t>
            </a:r>
            <a:r>
              <a:rPr lang="en-GB" dirty="0"/>
              <a:t>Understand the implementation of an adjacency matrix in Python</a:t>
            </a:r>
            <a:endParaRPr lang="en-US" dirty="0"/>
          </a:p>
          <a:p>
            <a:r>
              <a:rPr lang="en-GB" b="1" dirty="0"/>
              <a:t>Activity:</a:t>
            </a:r>
          </a:p>
          <a:p>
            <a:r>
              <a:rPr lang="en-GB" dirty="0"/>
              <a:t>Explain the code, comments have been added to the code. It may be more useful to demonstrate the code in action</a:t>
            </a:r>
          </a:p>
          <a:p>
            <a:r>
              <a:rPr lang="en-GB" dirty="0"/>
              <a:t>Lines 3-10 </a:t>
            </a:r>
            <a:r>
              <a:rPr lang="en-US" dirty="0"/>
              <a:t>Create a matrix with the size based on the number of Vertices specified, as a 2D list/ array</a:t>
            </a:r>
          </a:p>
          <a:p>
            <a:r>
              <a:rPr lang="en-GB" dirty="0"/>
              <a:t>Lines 14-16 </a:t>
            </a:r>
            <a:r>
              <a:rPr lang="en-US" dirty="0"/>
              <a:t>Add an unweighted and undirected edge (weight could be added with another parameter)- Remove line 16 for a directed graph and then the procedure will need to be called for each direction between two nodes</a:t>
            </a:r>
          </a:p>
          <a:p>
            <a:r>
              <a:rPr lang="en-US" dirty="0"/>
              <a:t>Lines 19-21 Display the graph as a matrix using a loop</a:t>
            </a:r>
          </a:p>
          <a:p>
            <a:endParaRPr lang="en-GB" dirty="0"/>
          </a:p>
          <a:p>
            <a:r>
              <a:rPr lang="en-GB" b="0" i="0" dirty="0">
                <a:effectLst/>
                <a:latin typeface="Merriweather" panose="00000500000000000000" pitchFamily="2" charset="0"/>
              </a:rPr>
              <a:t>https://trinket.io/python3/676862a2af17 </a:t>
            </a:r>
            <a:endParaRPr lang="en-US" dirty="0"/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B050E-8024-4953-9325-0BA2196308D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271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CA3E9-288B-44B3-9556-1FF651208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067BBC-AB1F-0936-5EAF-D96DA1D5B4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0B57D1-0CA9-C376-5529-944AF0844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Timings:</a:t>
            </a:r>
            <a:r>
              <a:rPr lang="en-GB" dirty="0"/>
              <a:t> 4 minutes</a:t>
            </a:r>
          </a:p>
          <a:p>
            <a:r>
              <a:rPr lang="en-GB" b="1" dirty="0"/>
              <a:t>Key outcomes: </a:t>
            </a:r>
            <a:r>
              <a:rPr lang="en-GB" dirty="0"/>
              <a:t>Understand the implementation of finding the cost of a path in an adjacency matrix</a:t>
            </a:r>
            <a:endParaRPr lang="en-US" dirty="0"/>
          </a:p>
          <a:p>
            <a:r>
              <a:rPr lang="en-GB" b="1" dirty="0"/>
              <a:t>Activity:</a:t>
            </a:r>
          </a:p>
          <a:p>
            <a:r>
              <a:rPr lang="en-GB" dirty="0"/>
              <a:t>Explain the code, comments have been added to the code. It may be more useful to demonstrate the code in action (Adjacency matrix.py)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Lines 24-44 Will display the path from start to end node. Nested loops are used to check for the paths and keep a record of the nodes visited in a queue and printing popped items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effectLst/>
                <a:latin typeface="Merriweather" panose="00000500000000000000" pitchFamily="2" charset="0"/>
              </a:rPr>
              <a:t>https://trinket.io/python3/676862a2af17 </a:t>
            </a:r>
            <a:endParaRPr lang="en-US" dirty="0"/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21A36-8706-6E60-0F4C-F7F6D2473B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B050E-8024-4953-9325-0BA2196308D2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532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B12A2-FB4D-A088-FC97-49C196943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BBA51C-1D0D-677A-D6EF-B17EAA82F5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0FB5CC-B4AC-7DCD-13DF-B1E1CC0B4E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Timings:</a:t>
            </a:r>
            <a:r>
              <a:rPr lang="en-GB" dirty="0"/>
              <a:t> 1 minute</a:t>
            </a:r>
          </a:p>
          <a:p>
            <a:r>
              <a:rPr lang="en-GB" b="1" dirty="0"/>
              <a:t>Key outcomes: </a:t>
            </a:r>
            <a:r>
              <a:rPr lang="en-GB" dirty="0"/>
              <a:t>Understand the outcomes for this session</a:t>
            </a:r>
            <a:endParaRPr lang="en-US" dirty="0"/>
          </a:p>
          <a:p>
            <a:r>
              <a:rPr lang="en-GB" b="1" dirty="0"/>
              <a:t>Activity:</a:t>
            </a:r>
          </a:p>
          <a:p>
            <a:r>
              <a:rPr lang="en-GB" dirty="0"/>
              <a:t>Revisit the outcomes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0A149-ABA9-21E2-234D-51A19F89CD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B050E-8024-4953-9325-0BA2196308D2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34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7D15F-9FE7-DADE-7724-D86CE6F4F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0D6F9A-45BF-35A9-FDC2-017DBBC134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E314B1-D0D5-3819-89DB-EF0F0BC02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effectLst/>
                <a:latin typeface="Calibri" panose="020F0502020204030204" pitchFamily="34" charset="0"/>
              </a:rPr>
              <a:t>Timings: </a:t>
            </a:r>
            <a:r>
              <a:rPr lang="en-GB" dirty="0"/>
              <a:t>1 minute</a:t>
            </a:r>
          </a:p>
          <a:p>
            <a:r>
              <a:rPr lang="en-GB" b="1" dirty="0"/>
              <a:t>Key outcomes: </a:t>
            </a:r>
            <a:r>
              <a:rPr lang="en-GB" dirty="0"/>
              <a:t>Understand the outcomes for this session</a:t>
            </a:r>
            <a:endParaRPr lang="en-US" dirty="0"/>
          </a:p>
          <a:p>
            <a:r>
              <a:rPr lang="en-GB" b="1" dirty="0"/>
              <a:t>Activity:</a:t>
            </a:r>
          </a:p>
          <a:p>
            <a:r>
              <a:rPr lang="en-GB" dirty="0"/>
              <a:t>Make sure participants understand what this session covers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5DB49-3A50-BF93-9748-AC31C263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B050E-8024-4953-9325-0BA2196308D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910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effectLst/>
                <a:latin typeface="Calibri" panose="020F0502020204030204" pitchFamily="34" charset="0"/>
              </a:rPr>
              <a:t>Timings: </a:t>
            </a:r>
            <a:r>
              <a:rPr lang="en-GB" dirty="0"/>
              <a:t>1 minute</a:t>
            </a:r>
          </a:p>
          <a:p>
            <a:r>
              <a:rPr lang="en-GB" b="1" dirty="0"/>
              <a:t>Key outcomes: </a:t>
            </a:r>
            <a:r>
              <a:rPr lang="en-GB" dirty="0"/>
              <a:t>Understand the definition of a graph</a:t>
            </a:r>
            <a:endParaRPr lang="en-US" dirty="0"/>
          </a:p>
          <a:p>
            <a:r>
              <a:rPr lang="en-GB" b="1" dirty="0"/>
              <a:t>Activity:</a:t>
            </a:r>
            <a:endParaRPr lang="en-US" b="1" dirty="0"/>
          </a:p>
          <a:p>
            <a:r>
              <a:rPr lang="en-GB" dirty="0"/>
              <a:t>Give participants time to read the slide</a:t>
            </a:r>
          </a:p>
          <a:p>
            <a:endParaRPr lang="en-GB" dirty="0"/>
          </a:p>
          <a:p>
            <a:r>
              <a:rPr lang="en-GB" dirty="0"/>
              <a:t>Definition and image from Isaac CS</a:t>
            </a:r>
          </a:p>
          <a:p>
            <a:endParaRPr lang="en-GB" dirty="0"/>
          </a:p>
          <a:p>
            <a:r>
              <a:rPr lang="en-GB" dirty="0"/>
              <a:t>The following key terms will be covered on later slides: Graph, edge, node, Neighbour, degree, loop, path, cycle, undirected, directed, unweighted, weighted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Assets: </a:t>
            </a:r>
            <a:r>
              <a:rPr lang="en-GB" dirty="0"/>
              <a:t>https://isaaccomputerscience.org/concepts/dsa_datastruct_graph?examBoard=ocr&amp;stage=a_level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B050E-8024-4953-9325-0BA2196308D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13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4DA9C-F2C2-E633-3AE8-B2A88CC17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23F7DA-EF1C-3A1C-965E-73F729B56F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8E60A1-D820-59C3-20B9-29C3A4A3F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effectLst/>
                <a:latin typeface="Calibri" panose="020F0502020204030204" pitchFamily="34" charset="0"/>
              </a:rPr>
              <a:t>Timings: </a:t>
            </a:r>
            <a:r>
              <a:rPr lang="en-GB" b="0" dirty="0"/>
              <a:t>3</a:t>
            </a:r>
            <a:r>
              <a:rPr lang="en-GB" dirty="0"/>
              <a:t> minutes</a:t>
            </a:r>
          </a:p>
          <a:p>
            <a:r>
              <a:rPr lang="en-GB" b="1" dirty="0"/>
              <a:t>Key outcomes: </a:t>
            </a:r>
            <a:r>
              <a:rPr lang="en-GB" b="0" dirty="0"/>
              <a:t>Understand uses of graphs</a:t>
            </a:r>
            <a:endParaRPr lang="en-US" b="1" dirty="0"/>
          </a:p>
          <a:p>
            <a:r>
              <a:rPr lang="en-GB" b="1" dirty="0"/>
              <a:t>Activity:</a:t>
            </a:r>
          </a:p>
          <a:p>
            <a:endParaRPr lang="en-GB" dirty="0"/>
          </a:p>
          <a:p>
            <a:r>
              <a:rPr lang="en-GB" dirty="0"/>
              <a:t>Highlight that these problems have similarities. They all have items that can be connected to one or more other items. </a:t>
            </a:r>
          </a:p>
          <a:p>
            <a:endParaRPr lang="en-GB" dirty="0"/>
          </a:p>
          <a:p>
            <a:r>
              <a:rPr lang="en-GB" dirty="0"/>
              <a:t>Pose the question ‘Are there any other situations where items may be connected in a similar way?’ There may not be any answers at this stage but encourage participants to come back to this question as they go through this session.</a:t>
            </a:r>
          </a:p>
          <a:p>
            <a:endParaRPr lang="en-US" dirty="0"/>
          </a:p>
          <a:p>
            <a:r>
              <a:rPr lang="en-GB" b="1" dirty="0"/>
              <a:t>Assets: </a:t>
            </a:r>
            <a:r>
              <a:rPr lang="en-GB" b="0" dirty="0"/>
              <a:t>https://pixabay.com/illustrations/communication-digital-computer-4871245/</a:t>
            </a:r>
            <a:endParaRPr lang="en-US" b="0" dirty="0"/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80AAB-AA6C-D3C9-7E45-8ECBA4CB4E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B050E-8024-4953-9325-0BA2196308D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23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FBACA-F146-FF4D-9DFC-CBA35259D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87FA3A-8B30-5F48-E982-EF38081D1B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FD3A96-AE8D-8EEE-2AD8-40EF2FDD5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effectLst/>
                <a:latin typeface="Calibri" panose="020F0502020204030204" pitchFamily="34" charset="0"/>
              </a:rPr>
              <a:t>Timings: </a:t>
            </a:r>
            <a:r>
              <a:rPr lang="en-GB" dirty="0"/>
              <a:t>3 minutes</a:t>
            </a:r>
          </a:p>
          <a:p>
            <a:r>
              <a:rPr lang="en-GB" b="1" dirty="0"/>
              <a:t>Key outcomes: </a:t>
            </a:r>
            <a:r>
              <a:rPr lang="en-GB" b="0" dirty="0"/>
              <a:t>Understand the structure of a graph</a:t>
            </a:r>
            <a:endParaRPr lang="en-US" b="1" dirty="0"/>
          </a:p>
          <a:p>
            <a:r>
              <a:rPr lang="en-GB" b="1" dirty="0"/>
              <a:t>Activity:</a:t>
            </a:r>
          </a:p>
          <a:p>
            <a:r>
              <a:rPr lang="en-GB" dirty="0"/>
              <a:t>Explain the structure of the graph using the key terms: </a:t>
            </a:r>
          </a:p>
          <a:p>
            <a:r>
              <a:rPr lang="en-US" b="1" dirty="0"/>
              <a:t>Undirected-</a:t>
            </a:r>
            <a:r>
              <a:rPr lang="en-US" dirty="0"/>
              <a:t> Indicates that connection is two way on every edge. E.g., can go from B to F and F to B</a:t>
            </a:r>
          </a:p>
          <a:p>
            <a:r>
              <a:rPr lang="en-US" b="1" dirty="0"/>
              <a:t>Unweighted-</a:t>
            </a:r>
            <a:r>
              <a:rPr lang="en-US" dirty="0"/>
              <a:t> There is no value associated with going between nodes</a:t>
            </a:r>
          </a:p>
          <a:p>
            <a:r>
              <a:rPr lang="en-US" b="1" dirty="0"/>
              <a:t>Node-</a:t>
            </a:r>
            <a:r>
              <a:rPr lang="en-US" dirty="0"/>
              <a:t> An item in the graph</a:t>
            </a:r>
          </a:p>
          <a:p>
            <a:r>
              <a:rPr lang="en-US" b="1" dirty="0"/>
              <a:t>Edge-</a:t>
            </a:r>
            <a:r>
              <a:rPr lang="en-US" dirty="0"/>
              <a:t> The connection between two nodes</a:t>
            </a:r>
          </a:p>
          <a:p>
            <a:r>
              <a:rPr lang="en-GB" b="1" noProof="0" dirty="0"/>
              <a:t>Neighbour-</a:t>
            </a:r>
            <a:r>
              <a:rPr lang="en-US" dirty="0"/>
              <a:t> A node directly connected to another node</a:t>
            </a:r>
          </a:p>
          <a:p>
            <a:endParaRPr lang="en-GB" dirty="0"/>
          </a:p>
          <a:p>
            <a:r>
              <a:rPr lang="en-GB" dirty="0"/>
              <a:t>Animations will highlight parts of the graph linked to key words</a:t>
            </a: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AE160-F290-651D-8E8B-60D5CD160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B050E-8024-4953-9325-0BA2196308D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1374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7EE1E-8AE4-49E1-8749-3F869D1F7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83E4AD-B540-CE8A-EE47-F493A31395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5860BE-FDEB-7783-99AC-1F0DC7A3F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effectLst/>
                <a:latin typeface="Calibri" panose="020F0502020204030204" pitchFamily="34" charset="0"/>
              </a:rPr>
              <a:t>Timings: </a:t>
            </a:r>
            <a:r>
              <a:rPr lang="en-GB" dirty="0"/>
              <a:t>3 minutes</a:t>
            </a:r>
          </a:p>
          <a:p>
            <a:r>
              <a:rPr lang="en-GB" b="1" dirty="0"/>
              <a:t>Key outcomes: </a:t>
            </a:r>
            <a:r>
              <a:rPr lang="en-GB" b="0" dirty="0"/>
              <a:t>Understand the structure of a graph</a:t>
            </a:r>
            <a:endParaRPr lang="en-US" b="1" dirty="0"/>
          </a:p>
          <a:p>
            <a:r>
              <a:rPr lang="en-GB" b="1" dirty="0"/>
              <a:t>Activity: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Explain the structure of the graph using the key terms: </a:t>
            </a:r>
          </a:p>
          <a:p>
            <a:r>
              <a:rPr lang="en-US" b="1" dirty="0"/>
              <a:t>Directed-</a:t>
            </a:r>
            <a:r>
              <a:rPr lang="en-US" dirty="0"/>
              <a:t> Indicates that the there is a single direction between two nodes. To travel both ways between two nodes, two edges will be needed</a:t>
            </a:r>
          </a:p>
          <a:p>
            <a:r>
              <a:rPr lang="en-US" b="1" dirty="0"/>
              <a:t>Weighted-</a:t>
            </a:r>
            <a:r>
              <a:rPr lang="en-US" dirty="0"/>
              <a:t> There is a value (cost) associated to each edge. This is often a distance, time, financial cost to get from one node to another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Animations will highlight parts of the graph linked to key words</a:t>
            </a:r>
          </a:p>
          <a:p>
            <a:endParaRPr lang="en-US" dirty="0"/>
          </a:p>
          <a:p>
            <a:r>
              <a:rPr lang="en-US" dirty="0"/>
              <a:t>It is worth mentioning to participants that weighted graphs can be undirected and directed graphs can be unweighted. </a:t>
            </a:r>
          </a:p>
          <a:p>
            <a:r>
              <a:rPr lang="en-US" dirty="0"/>
              <a:t>Also explain that sometimes there may be different ‘costs’ associated with travel in each direction between two nodes (example in A and B)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1922A-B791-6574-B6FA-9FA292C1DC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B050E-8024-4953-9325-0BA2196308D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083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8D424-CD86-A556-ECE9-19A0A4586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D4D69A-2C0E-7DC7-A1F4-17FF0BA73B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7D6C99-A178-F213-4322-083A04C2F5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effectLst/>
                <a:latin typeface="Calibri" panose="020F0502020204030204" pitchFamily="34" charset="0"/>
              </a:rPr>
              <a:t>Timings: </a:t>
            </a:r>
            <a:r>
              <a:rPr lang="en-GB" dirty="0"/>
              <a:t>3 minutes</a:t>
            </a:r>
          </a:p>
          <a:p>
            <a:r>
              <a:rPr lang="en-GB" b="1" dirty="0"/>
              <a:t>Key outcomes: </a:t>
            </a:r>
            <a:r>
              <a:rPr lang="en-GB" b="0" dirty="0"/>
              <a:t>Understand the structure of a graph</a:t>
            </a:r>
            <a:endParaRPr lang="en-US" b="1" dirty="0"/>
          </a:p>
          <a:p>
            <a:r>
              <a:rPr lang="en-GB" b="1" dirty="0"/>
              <a:t>Activity: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Explain the structure of the graph using the key terms: </a:t>
            </a:r>
          </a:p>
          <a:p>
            <a:r>
              <a:rPr lang="en-US" b="1" dirty="0"/>
              <a:t>Loop -</a:t>
            </a:r>
            <a:r>
              <a:rPr lang="en-US" dirty="0"/>
              <a:t> an edge that connects a node to itself</a:t>
            </a:r>
          </a:p>
          <a:p>
            <a:r>
              <a:rPr lang="en-US" b="1" dirty="0"/>
              <a:t>Path -</a:t>
            </a:r>
            <a:r>
              <a:rPr lang="en-US" dirty="0"/>
              <a:t> Any sequence of nodes connected by edges</a:t>
            </a:r>
          </a:p>
          <a:p>
            <a:r>
              <a:rPr lang="en-US" b="1" dirty="0"/>
              <a:t>Cycle -</a:t>
            </a:r>
            <a:r>
              <a:rPr lang="en-US" dirty="0"/>
              <a:t> A closed path. The path starts and ends at the same node with no node revisited, e.g. </a:t>
            </a:r>
          </a:p>
          <a:p>
            <a:r>
              <a:rPr lang="en-US" b="1" dirty="0"/>
              <a:t>Degree -</a:t>
            </a:r>
            <a:r>
              <a:rPr lang="en-US" dirty="0"/>
              <a:t> Number of nodes directly connected to a node. Node F has a degree of 3 because it has edges that join it to B, C and G (edges FC and FG are bi-directional, not really two edges as they appear)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Animations will highlight parts of the graph linked to key words</a:t>
            </a:r>
            <a:endParaRPr lang="en-GB" dirty="0">
              <a:effectLst/>
            </a:endParaRPr>
          </a:p>
          <a:p>
            <a:endParaRPr lang="en-US" dirty="0"/>
          </a:p>
          <a:p>
            <a:r>
              <a:rPr lang="en-US" dirty="0"/>
              <a:t>It is worth mentioning to participants that weighted graphs can be undirected and directed graphs can be unweighted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7FD3B-A67D-2543-BDAD-066E159254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B050E-8024-4953-9325-0BA2196308D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457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3FA6D-C66E-9146-CF35-92B64158E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7A1BAC-9D9F-E12B-9A9A-86C794969F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05DEB0-3DB6-B982-2412-E40608B70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effectLst/>
                <a:latin typeface="Calibri" panose="020F0502020204030204" pitchFamily="34" charset="0"/>
              </a:rPr>
              <a:t>Timings: </a:t>
            </a:r>
            <a:r>
              <a:rPr lang="en-GB" dirty="0"/>
              <a:t>1 minute</a:t>
            </a:r>
          </a:p>
          <a:p>
            <a:r>
              <a:rPr lang="en-GB" b="1" dirty="0"/>
              <a:t>Key outcomes: </a:t>
            </a:r>
            <a:r>
              <a:rPr lang="en-GB" b="0" dirty="0"/>
              <a:t>recap keywords</a:t>
            </a:r>
            <a:endParaRPr lang="en-US" b="1" dirty="0"/>
          </a:p>
          <a:p>
            <a:r>
              <a:rPr lang="en-GB" b="1" dirty="0"/>
              <a:t>Activity: </a:t>
            </a:r>
            <a:r>
              <a:rPr lang="en-GB" dirty="0"/>
              <a:t>This slide just lists all of the key words that should have been explained on the previous slides</a:t>
            </a:r>
          </a:p>
          <a:p>
            <a:r>
              <a:rPr lang="en-US" dirty="0"/>
              <a:t>Directed- Indicates that the there is a single direction between two nodes. To travel both ways between two nodes, two edges will be needed</a:t>
            </a:r>
          </a:p>
          <a:p>
            <a:r>
              <a:rPr lang="en-US" dirty="0"/>
              <a:t>Weighted- There is a value (cost) associated to each edge. This is often a distance, time, financial cost to get from one node to another</a:t>
            </a:r>
          </a:p>
          <a:p>
            <a:r>
              <a:rPr lang="en-US" dirty="0"/>
              <a:t>Node- An item in the graph</a:t>
            </a:r>
          </a:p>
          <a:p>
            <a:r>
              <a:rPr lang="en-US" dirty="0"/>
              <a:t>Edge- The connection between two nodes</a:t>
            </a:r>
          </a:p>
          <a:p>
            <a:r>
              <a:rPr lang="en-US" dirty="0" err="1"/>
              <a:t>Neighbour</a:t>
            </a:r>
            <a:r>
              <a:rPr lang="en-US" dirty="0"/>
              <a:t>- A node directly connected to another node</a:t>
            </a:r>
          </a:p>
          <a:p>
            <a:r>
              <a:rPr lang="en-US" dirty="0"/>
              <a:t>Loop- an edge that connects a node to itself</a:t>
            </a:r>
          </a:p>
          <a:p>
            <a:r>
              <a:rPr lang="en-US" dirty="0"/>
              <a:t>Path- Sequence of nodes connected by edges</a:t>
            </a:r>
          </a:p>
          <a:p>
            <a:r>
              <a:rPr lang="en-US" dirty="0"/>
              <a:t>Cycle- A closed path. The path starts and ends at the same node with no node revisited</a:t>
            </a:r>
          </a:p>
          <a:p>
            <a:r>
              <a:rPr lang="en-US" dirty="0"/>
              <a:t>Degree- Number of connected nodes</a:t>
            </a:r>
            <a:endParaRPr lang="en-GB" dirty="0"/>
          </a:p>
          <a:p>
            <a:endParaRPr lang="en-US" dirty="0"/>
          </a:p>
          <a:p>
            <a:r>
              <a:rPr lang="en-GB" dirty="0"/>
              <a:t>Background:</a:t>
            </a:r>
            <a:endParaRPr lang="en-US" dirty="0"/>
          </a:p>
          <a:p>
            <a:r>
              <a:rPr lang="en-GB" dirty="0"/>
              <a:t>Misconceptions:</a:t>
            </a:r>
            <a:endParaRPr lang="en-US" dirty="0"/>
          </a:p>
          <a:p>
            <a:r>
              <a:rPr lang="en-GB" dirty="0"/>
              <a:t>Assets:</a:t>
            </a:r>
            <a:endParaRPr lang="en-US" dirty="0"/>
          </a:p>
          <a:p>
            <a:r>
              <a:rPr lang="en-GB" dirty="0"/>
              <a:t>Links: </a:t>
            </a:r>
            <a:endParaRPr lang="en-US" dirty="0"/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52059-7996-03D0-F921-A93C39DF80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B050E-8024-4953-9325-0BA2196308D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781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905757-83AF-4125-8B5D-37E598A1419D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205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4E93A96-A2F7-6CA4-F0E6-6296830AFC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10160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210191B5-6768-7063-41AE-6B395AED1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799" y="3635519"/>
            <a:ext cx="6676402" cy="5432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Click to edit Master subtitle style</a:t>
            </a:r>
            <a:endParaRPr lang="en-GB" sz="3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563255-BA2B-8967-4D38-2A8C2A696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2097384"/>
            <a:ext cx="6172200" cy="132556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DM Sans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20A863-DCF1-DADB-A7E5-3EAC125F71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18114" y="5957898"/>
            <a:ext cx="1679972" cy="5429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Date</a:t>
            </a:r>
          </a:p>
        </p:txBody>
      </p:sp>
      <p:pic>
        <p:nvPicPr>
          <p:cNvPr id="2" name="Picture 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F8934EE-9C1F-6366-B87A-7A81E78C20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46" y="465179"/>
            <a:ext cx="3023618" cy="84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8CF675D-CAC9-CD5F-4CA6-D140A0884C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" y="0"/>
            <a:ext cx="9143999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20E7BDE-F47E-0864-AC4E-86773F19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120540"/>
                </a:solidFill>
                <a:latin typeface="DM Sans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E93A4-6A9C-54A8-C9BD-A9530E9EFD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905004"/>
            <a:ext cx="7886700" cy="37010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22C48-CE25-6390-ECCB-5386AEB6B1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860" y="6044980"/>
            <a:ext cx="365490" cy="35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3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sectio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0E7BDE-F47E-0864-AC4E-86773F19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120540"/>
                </a:solidFill>
                <a:latin typeface="DM Sans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E93A4-6A9C-54A8-C9BD-A9530E9EFD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905004"/>
            <a:ext cx="7886700" cy="37010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22C48-CE25-6390-ECCB-5386AEB6B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860" y="6044980"/>
            <a:ext cx="365490" cy="35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2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 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8CF675D-CAC9-CD5F-4CA6-D140A0884C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" y="0"/>
            <a:ext cx="9143999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E93A4-6A9C-54A8-C9BD-A9530E9EFD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589934"/>
            <a:ext cx="7886700" cy="50161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22C48-CE25-6390-ECCB-5386AEB6B1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860" y="6044980"/>
            <a:ext cx="365490" cy="35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2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8649F0E3-9AA2-3A17-68A3-901C05FAEA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" y="0"/>
            <a:ext cx="9143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34D7A7-7E0D-19CD-A1FA-A4FD2AE2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120540"/>
                </a:solidFill>
                <a:latin typeface="DM Sans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11870-5322-0180-40A4-C8FDF3D217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998663"/>
            <a:ext cx="3839766" cy="35048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73E7522-D51C-5C29-F666-1DD6958EC3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584" y="1998544"/>
            <a:ext cx="3839766" cy="3504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657208-29A3-7F49-C16E-B13B3D1E1A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860" y="6044980"/>
            <a:ext cx="365490" cy="35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3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sectio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D7A7-7E0D-19CD-A1FA-A4FD2AE2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120540"/>
                </a:solidFill>
                <a:latin typeface="DM Sans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11870-5322-0180-40A4-C8FDF3D217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998663"/>
            <a:ext cx="3839766" cy="35048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73E7522-D51C-5C29-F666-1DD6958EC3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584" y="1998544"/>
            <a:ext cx="3839766" cy="3504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657208-29A3-7F49-C16E-B13B3D1E1A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860" y="6044980"/>
            <a:ext cx="365490" cy="35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2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8649F0E3-9AA2-3A17-68A3-901C05FAEA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" y="0"/>
            <a:ext cx="9143999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11870-5322-0180-40A4-C8FDF3D217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47253"/>
            <a:ext cx="3839766" cy="4756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73E7522-D51C-5C29-F666-1DD6958EC3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584" y="747252"/>
            <a:ext cx="3839766" cy="4756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657208-29A3-7F49-C16E-B13B3D1E1A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860" y="6044980"/>
            <a:ext cx="365490" cy="35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2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solidFill>
          <a:srgbClr val="120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D411D92-C6C3-D710-ACE9-406765C84BA7}"/>
              </a:ext>
            </a:extLst>
          </p:cNvPr>
          <p:cNvSpPr/>
          <p:nvPr userDrawn="1"/>
        </p:nvSpPr>
        <p:spPr>
          <a:xfrm flipV="1">
            <a:off x="1" y="2"/>
            <a:ext cx="9144000" cy="6857998"/>
          </a:xfrm>
          <a:prstGeom prst="triangle">
            <a:avLst>
              <a:gd name="adj" fmla="val 100000"/>
            </a:avLst>
          </a:prstGeom>
          <a:solidFill>
            <a:srgbClr val="1C0F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C3F102-2C10-9AEF-C526-E1EE72370C5B}"/>
              </a:ext>
            </a:extLst>
          </p:cNvPr>
          <p:cNvCxnSpPr>
            <a:cxnSpLocks/>
          </p:cNvCxnSpPr>
          <p:nvPr userDrawn="1"/>
        </p:nvCxnSpPr>
        <p:spPr>
          <a:xfrm>
            <a:off x="2113865" y="3605117"/>
            <a:ext cx="4916271" cy="0"/>
          </a:xfrm>
          <a:prstGeom prst="line">
            <a:avLst/>
          </a:prstGeom>
          <a:ln w="38100">
            <a:solidFill>
              <a:srgbClr val="59FF69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7473D5-461D-85D6-15D1-016D08D55D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20592" y="4090993"/>
            <a:ext cx="3500438" cy="7826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- Quote author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8899139-F811-36E4-918A-F6CA7E8A6D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791169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DM Sans Medium" pitchFamily="2" charset="0"/>
              </a:defRPr>
            </a:lvl1pPr>
          </a:lstStyle>
          <a:p>
            <a:r>
              <a:rPr lang="en-US"/>
              <a:t>“Inspirational quote”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531A07-94B6-5366-62F8-D6C12FDDB1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342" y="6076059"/>
            <a:ext cx="401007" cy="40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5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905757-83AF-4125-8B5D-37E598A1419D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205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4E93A96-A2F7-6CA4-F0E6-6296830AFC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1016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F563255-BA2B-8967-4D38-2A8C2A6968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600602"/>
            <a:ext cx="6858000" cy="1325563"/>
          </a:xfrm>
          <a:prstGeom prst="rect">
            <a:avLst/>
          </a:prstGeom>
        </p:spPr>
        <p:txBody>
          <a:bodyPr anchor="ctr"/>
          <a:lstStyle>
            <a:lvl1pPr algn="ctr">
              <a:defRPr sz="8000">
                <a:solidFill>
                  <a:schemeClr val="bg1"/>
                </a:solidFill>
                <a:latin typeface="DM Sans Medium" pitchFamily="2" charset="0"/>
              </a:defRPr>
            </a:lvl1pPr>
          </a:lstStyle>
          <a:p>
            <a:r>
              <a:rPr lang="en-US"/>
              <a:t>Thank you</a:t>
            </a:r>
            <a:endParaRPr lang="en-GB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341881A-C4C5-1B05-39EF-FD7B993CF5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284" y="4048682"/>
            <a:ext cx="2961803" cy="1422148"/>
          </a:xfrm>
          <a:prstGeom prst="rect">
            <a:avLst/>
          </a:prstGeom>
        </p:spPr>
      </p:pic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A358CB2-74AC-8421-C9E8-137840917CE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13" y="4284070"/>
            <a:ext cx="3391087" cy="95137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7159D7D-E5D0-91D9-A5EA-C10DFB26842D}"/>
              </a:ext>
            </a:extLst>
          </p:cNvPr>
          <p:cNvCxnSpPr>
            <a:cxnSpLocks/>
          </p:cNvCxnSpPr>
          <p:nvPr userDrawn="1"/>
        </p:nvCxnSpPr>
        <p:spPr>
          <a:xfrm>
            <a:off x="2113865" y="3605117"/>
            <a:ext cx="4916271" cy="0"/>
          </a:xfrm>
          <a:prstGeom prst="line">
            <a:avLst/>
          </a:prstGeom>
          <a:ln w="38100">
            <a:solidFill>
              <a:srgbClr val="59FF69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06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976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2" r:id="rId3"/>
    <p:sldLayoutId id="2147483660" r:id="rId4"/>
    <p:sldLayoutId id="2147483658" r:id="rId5"/>
    <p:sldLayoutId id="2147483663" r:id="rId6"/>
    <p:sldLayoutId id="2147483661" r:id="rId7"/>
    <p:sldLayoutId id="2147483653" r:id="rId8"/>
    <p:sldLayoutId id="2147483659" r:id="rId9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5_C73E049E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6_C116C5C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8_F7D8DDBA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C_4ACA490F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9_C7DD5BC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D_3A39163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A_63EF067E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3_4446E3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trinket.io/python3/676862a2af17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0C0E8EB-E855-8EDC-65C5-D10F546E2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799" y="3875559"/>
            <a:ext cx="6676402" cy="543242"/>
          </a:xfrm>
        </p:spPr>
        <p:txBody>
          <a:bodyPr/>
          <a:lstStyle/>
          <a:p>
            <a:r>
              <a:rPr lang="en-GB" dirty="0"/>
              <a:t>Session 2: Graphs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E4F67C-1155-E251-DBFA-02F006B6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Data Structures for A-level Computer Science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337AB-6512-2506-E6A3-2A5828AFF4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0968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CE333-855F-43E7-DE98-8951A6B9D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E2D8-3B08-619C-0245-A290325D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GB" dirty="0">
                <a:latin typeface="DM Sans Medium"/>
              </a:rPr>
              <a:t>Activity- Understanding graphs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592A6-C3FC-5976-7144-0997ACBB28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Complete Session 2 Activity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E3A37-E23C-A66B-02D0-882FCBFF8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492" y="2822713"/>
            <a:ext cx="5283015" cy="3482920"/>
          </a:xfrm>
          <a:prstGeom prst="rect">
            <a:avLst/>
          </a:prstGeom>
        </p:spPr>
      </p:pic>
      <p:sp>
        <p:nvSpPr>
          <p:cNvPr id="4" name="Google Shape;132;p15">
            <a:extLst>
              <a:ext uri="{FF2B5EF4-FFF2-40B4-BE49-F238E27FC236}">
                <a16:creationId xmlns:a16="http://schemas.microsoft.com/office/drawing/2014/main" id="{8C4C3646-6EF6-F38A-F2EC-29D49F1D9C87}"/>
              </a:ext>
            </a:extLst>
          </p:cNvPr>
          <p:cNvSpPr/>
          <p:nvPr/>
        </p:nvSpPr>
        <p:spPr>
          <a:xfrm>
            <a:off x="6842201" y="1869978"/>
            <a:ext cx="1816272" cy="38580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1205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rgbClr val="120540"/>
                </a:solidFill>
                <a:ea typeface="Roboto"/>
                <a:cs typeface="Roboto"/>
              </a:rPr>
              <a:t>7 minutes</a:t>
            </a:r>
          </a:p>
        </p:txBody>
      </p:sp>
      <p:grpSp>
        <p:nvGrpSpPr>
          <p:cNvPr id="5" name="Google Shape;131;p15">
            <a:extLst>
              <a:ext uri="{FF2B5EF4-FFF2-40B4-BE49-F238E27FC236}">
                <a16:creationId xmlns:a16="http://schemas.microsoft.com/office/drawing/2014/main" id="{D13102D5-48AC-685A-25CC-EA9E7A8AFD7D}"/>
              </a:ext>
            </a:extLst>
          </p:cNvPr>
          <p:cNvGrpSpPr/>
          <p:nvPr/>
        </p:nvGrpSpPr>
        <p:grpSpPr>
          <a:xfrm>
            <a:off x="6620925" y="1339918"/>
            <a:ext cx="2037548" cy="650570"/>
            <a:chOff x="6766561" y="302055"/>
            <a:chExt cx="2037548" cy="650570"/>
          </a:xfrm>
        </p:grpSpPr>
        <p:sp>
          <p:nvSpPr>
            <p:cNvPr id="6" name="Google Shape;132;p15">
              <a:extLst>
                <a:ext uri="{FF2B5EF4-FFF2-40B4-BE49-F238E27FC236}">
                  <a16:creationId xmlns:a16="http://schemas.microsoft.com/office/drawing/2014/main" id="{DC903CBC-FF51-7DAC-20A9-A361E18BE2E6}"/>
                </a:ext>
              </a:extLst>
            </p:cNvPr>
            <p:cNvSpPr/>
            <p:nvPr/>
          </p:nvSpPr>
          <p:spPr>
            <a:xfrm>
              <a:off x="6987837" y="446314"/>
              <a:ext cx="1816272" cy="38580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8575" cap="flat" cmpd="sng">
              <a:solidFill>
                <a:srgbClr val="12054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dirty="0">
                  <a:solidFill>
                    <a:srgbClr val="120540"/>
                  </a:solidFill>
                  <a:latin typeface="Roboto"/>
                  <a:ea typeface="Roboto"/>
                  <a:cs typeface="Roboto"/>
                  <a:sym typeface="Roboto"/>
                </a:rPr>
                <a:t>Handout 1</a:t>
              </a:r>
              <a:endParaRPr lang="en-US" dirty="0">
                <a:solidFill>
                  <a:srgbClr val="120540"/>
                </a:solidFill>
                <a:ea typeface="Roboto"/>
                <a:cs typeface="Roboto"/>
              </a:endParaRPr>
            </a:p>
          </p:txBody>
        </p:sp>
        <p:pic>
          <p:nvPicPr>
            <p:cNvPr id="8" name="Google Shape;133;p15">
              <a:extLst>
                <a:ext uri="{FF2B5EF4-FFF2-40B4-BE49-F238E27FC236}">
                  <a16:creationId xmlns:a16="http://schemas.microsoft.com/office/drawing/2014/main" id="{7E9FDC0D-0CAD-C13D-B5F6-EDCC163A270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766561" y="302055"/>
              <a:ext cx="479056" cy="65057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34273039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F7D12-2349-96F0-C79D-997183AE9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0890-AE21-E1A7-3347-08E53010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GB" dirty="0">
                <a:latin typeface="DM Sans Medium"/>
              </a:rPr>
              <a:t>Solution- Understanding graphs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8704C-47B3-A71F-9B32-7F529B54D4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1a- Undirected and unweighted</a:t>
            </a:r>
          </a:p>
          <a:p>
            <a:pPr marL="0" indent="0">
              <a:buNone/>
            </a:pPr>
            <a:r>
              <a:rPr lang="en-GB" dirty="0"/>
              <a:t>1b- A, B, F, G/ A, B, E, C, G/ A, E, C, G/ A, B, E, D, C, G/ A, E, D, C, G</a:t>
            </a:r>
          </a:p>
          <a:p>
            <a:pPr marL="0" indent="0">
              <a:buNone/>
            </a:pPr>
            <a:r>
              <a:rPr lang="en-GB" dirty="0"/>
              <a:t>1c- F, G, C, E, B, F</a:t>
            </a:r>
          </a:p>
          <a:p>
            <a:pPr marL="0" indent="0">
              <a:buNone/>
            </a:pPr>
            <a:r>
              <a:rPr lang="en-GB" dirty="0"/>
              <a:t>1d- A, E, 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88850-C85D-320C-DFC2-7CDF9FB9E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394" y="3562847"/>
            <a:ext cx="4247267" cy="279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25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8E165-47A1-4B6F-7AD2-51445A880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9DB7-E845-1472-6E6F-62CA5EF5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GB" dirty="0">
                <a:latin typeface="DM Sans Medium"/>
              </a:rPr>
              <a:t>Solution- Understanding graphs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14B88-9599-C895-F0BC-7B4E31303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2a- Undirected and weighted</a:t>
            </a:r>
          </a:p>
          <a:p>
            <a:pPr marL="0" indent="0">
              <a:buNone/>
            </a:pPr>
            <a:r>
              <a:rPr lang="en-GB" dirty="0"/>
              <a:t>2b- B, F, G/ B, E, C, G/ B, A, E, C, G/ B, E, D, C, G/ B, A, E, D, C, G</a:t>
            </a:r>
          </a:p>
          <a:p>
            <a:pPr marL="0" indent="0">
              <a:buNone/>
            </a:pPr>
            <a:r>
              <a:rPr lang="en-GB" dirty="0"/>
              <a:t>2c- 13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4A8501-3F0B-24D9-44BE-C4C0ECEBC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256" y="3071191"/>
            <a:ext cx="4419355" cy="290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9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D1065-1C3E-51BE-95CD-F29D34B75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BD95-20F8-7DBD-7116-7C43B7EA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GB" dirty="0">
                <a:latin typeface="DM Sans Medium"/>
              </a:rPr>
              <a:t>Solution- Understanding graphs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6D331-FD4C-10AE-BE03-E54D7E18A9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3a- Directed and weighted</a:t>
            </a:r>
          </a:p>
          <a:p>
            <a:pPr marL="0" indent="0">
              <a:buNone/>
            </a:pPr>
            <a:r>
              <a:rPr lang="en-GB" dirty="0"/>
              <a:t>3b- B, F, G/ B, E, C, G/ B, A, E, C, G/ B, E, D, C, G/ B, A, E, D, C, G</a:t>
            </a:r>
          </a:p>
          <a:p>
            <a:pPr marL="0" indent="0">
              <a:buNone/>
            </a:pPr>
            <a:r>
              <a:rPr lang="en-GB" dirty="0"/>
              <a:t>3c- B, A, E, D/ B, F, G, C, E, D</a:t>
            </a:r>
          </a:p>
          <a:p>
            <a:pPr marL="0" indent="0">
              <a:buNone/>
            </a:pPr>
            <a:r>
              <a:rPr lang="en-GB" dirty="0"/>
              <a:t>3d- 7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BC012-EF4A-3FC3-8A01-0EC72751D9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724" y="3429000"/>
            <a:ext cx="4652126" cy="30638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7456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3A077-ABD9-7EAF-451B-A3FA955FB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E2B6-49BD-6EF0-ED62-2E1B59B8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GB" dirty="0">
                <a:latin typeface="DM Sans Medium"/>
              </a:rPr>
              <a:t>Representing unweighted and undirected graphs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B315C-3998-70D3-F3F9-DE6E5A8776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Adjacency matrix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1C84A8A-808F-FF36-5B26-F106985F2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42" y="2641061"/>
            <a:ext cx="5535953" cy="31203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6C7A2BD-000F-F8D9-B328-919F5CC51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812041"/>
              </p:ext>
            </p:extLst>
          </p:nvPr>
        </p:nvGraphicFramePr>
        <p:xfrm>
          <a:off x="6051440" y="2723495"/>
          <a:ext cx="29664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59389151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09293892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7053701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85280147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56296144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017194367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66160094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810101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120540"/>
                        </a:solidFill>
                      </a:endParaRP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31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58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37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94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18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10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52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32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49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CD77F-5D83-4015-87FE-E04FC2F96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19CC-6A18-49F7-AF63-EBF1462A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GB" dirty="0">
                <a:latin typeface="DM Sans Medium"/>
              </a:rPr>
              <a:t>Representing unweighted and undirected graphs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E0C09-97C7-6FCC-0455-19384E3FA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Adjacency list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9FABC28-3BC5-EE2D-2BD5-AC98A8A31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59" y="2844622"/>
            <a:ext cx="5263408" cy="29667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83FB8281-B73E-F253-27E5-CCF3F68B0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221570"/>
              </p:ext>
            </p:extLst>
          </p:nvPr>
        </p:nvGraphicFramePr>
        <p:xfrm>
          <a:off x="5892058" y="2858581"/>
          <a:ext cx="303673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593891519"/>
                    </a:ext>
                  </a:extLst>
                </a:gridCol>
                <a:gridCol w="2665933">
                  <a:extLst>
                    <a:ext uri="{9D8B030D-6E8A-4147-A177-3AD203B41FA5}">
                      <a16:colId xmlns:a16="http://schemas.microsoft.com/office/drawing/2014/main" val="4092938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120540"/>
                        </a:solidFill>
                      </a:endParaRP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Connected to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31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58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A, C, D, E, 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37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B, E, 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94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B, 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18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B, C, D, 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10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B, C, 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52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E, 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32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18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B7AA3-C388-C5C6-569A-7B9617847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43E1-FB7E-D553-692F-EE703772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GB" dirty="0">
                <a:latin typeface="DM Sans Medium"/>
              </a:rPr>
              <a:t>Representing weighted and undirected graphs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3D390-C9CA-61AC-F7E3-BEB833AF43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Adjacency matrix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2062F085-77CA-71A5-ED92-75037C429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05" y="2760330"/>
            <a:ext cx="5559806" cy="31337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F8517DAB-A4A3-31D2-8BCA-B2B2358AB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459580"/>
              </p:ext>
            </p:extLst>
          </p:nvPr>
        </p:nvGraphicFramePr>
        <p:xfrm>
          <a:off x="6059391" y="2844624"/>
          <a:ext cx="29664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59389151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09293892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7053701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85280147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56296144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017194367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66160094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810101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120540"/>
                        </a:solidFill>
                      </a:endParaRP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31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58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37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94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18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10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52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32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77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BA90A-7CB6-03F9-AEF9-4EA639295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34A2-593D-E1C0-6095-332D55A9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GB" dirty="0">
                <a:latin typeface="DM Sans Medium"/>
              </a:rPr>
              <a:t>Representing weighted and undirected graphs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24603-9905-86BD-34BC-9FB44B5564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Adjacency list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EA6F99B-338C-39D6-0FAF-7268D1DC6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99" y="2703076"/>
            <a:ext cx="5514743" cy="31083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9A8F254F-AE02-2070-CC03-FE10425BD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9714"/>
              </p:ext>
            </p:extLst>
          </p:nvPr>
        </p:nvGraphicFramePr>
        <p:xfrm>
          <a:off x="5946342" y="2773062"/>
          <a:ext cx="303673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593891519"/>
                    </a:ext>
                  </a:extLst>
                </a:gridCol>
                <a:gridCol w="2665933">
                  <a:extLst>
                    <a:ext uri="{9D8B030D-6E8A-4147-A177-3AD203B41FA5}">
                      <a16:colId xmlns:a16="http://schemas.microsoft.com/office/drawing/2014/main" val="4092938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120540"/>
                        </a:solidFill>
                      </a:endParaRP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Connected to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31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B, 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58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A, 4; C, 3; D, 5; E, 4; F, 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37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B, 3; E, 3; F, 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94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B, 5; E, 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18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B, 4; C, 3; D, 2; G, 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10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B, 8; C, 4; G, 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52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E, 8; F, 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32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17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47E18-D824-4EF1-BC7E-04DD23516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8E23-9A13-7BCE-1DDE-0612CEBC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GB" dirty="0">
                <a:latin typeface="DM Sans Medium"/>
              </a:rPr>
              <a:t>Representing directed and unweighted graphs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E0EED-77E8-AB56-F955-00450D563D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Adjacency matrix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11525C0-891F-93B4-7AFC-22626B9A1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72" y="2838597"/>
            <a:ext cx="5509686" cy="31079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9DDF4735-95C3-11FF-5FBC-62CBEB304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781413"/>
              </p:ext>
            </p:extLst>
          </p:nvPr>
        </p:nvGraphicFramePr>
        <p:xfrm>
          <a:off x="6003732" y="2908234"/>
          <a:ext cx="29664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59389151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09293892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7053701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85280147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56296144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017194367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66160094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810101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120540"/>
                        </a:solidFill>
                      </a:endParaRP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31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58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37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94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18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10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52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32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81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E56AB-DAAE-8C52-8D96-E57B87EBE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C852-A761-E90C-578F-8BF1795F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GB" dirty="0">
                <a:latin typeface="DM Sans Medium"/>
              </a:rPr>
              <a:t>Representing directed and unweighted graphs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B7D3E-F868-A7B8-C650-B44CFAFCE4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Adjacency list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5E2211BA-2806-E562-B277-062D88E33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90" y="2708389"/>
            <a:ext cx="5671915" cy="31994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41F7A002-E458-4720-8E8C-0847A453E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18770"/>
              </p:ext>
            </p:extLst>
          </p:nvPr>
        </p:nvGraphicFramePr>
        <p:xfrm>
          <a:off x="5946342" y="2844623"/>
          <a:ext cx="303673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593891519"/>
                    </a:ext>
                  </a:extLst>
                </a:gridCol>
                <a:gridCol w="2665933">
                  <a:extLst>
                    <a:ext uri="{9D8B030D-6E8A-4147-A177-3AD203B41FA5}">
                      <a16:colId xmlns:a16="http://schemas.microsoft.com/office/drawing/2014/main" val="4092938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120540"/>
                        </a:solidFill>
                      </a:endParaRP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Connected to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31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58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A, D, E, 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37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B, E, 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94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18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D, 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10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B, C, 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52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E, 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32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60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B6EBE1-6A9B-58AD-258B-0E9AA271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231735"/>
              </p:ext>
            </p:extLst>
          </p:nvPr>
        </p:nvGraphicFramePr>
        <p:xfrm>
          <a:off x="338221" y="1690692"/>
          <a:ext cx="8467557" cy="4413720"/>
        </p:xfrm>
        <a:graphic>
          <a:graphicData uri="http://schemas.openxmlformats.org/drawingml/2006/table">
            <a:tbl>
              <a:tblPr firstRow="1" bandRow="1"/>
              <a:tblGrid>
                <a:gridCol w="147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7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4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84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Session:</a:t>
                      </a:r>
                      <a:endParaRPr lang="en-GB" sz="24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1205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Title:</a:t>
                      </a:r>
                      <a:endParaRPr lang="en-GB" sz="24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1205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Type:</a:t>
                      </a:r>
                      <a:endParaRPr lang="en-GB" sz="24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1205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46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12054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en-GB" sz="2400" b="0" dirty="0">
                        <a:solidFill>
                          <a:srgbClr val="12054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12054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 structures recap and linked lists</a:t>
                      </a:r>
                      <a:endParaRPr lang="en-GB" sz="2400" b="0" dirty="0">
                        <a:solidFill>
                          <a:srgbClr val="12054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12054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PDL Led</a:t>
                      </a:r>
                      <a:endParaRPr lang="en-GB" sz="2400" b="0" dirty="0">
                        <a:solidFill>
                          <a:srgbClr val="12054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4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12054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en-GB" sz="2400" b="1" dirty="0">
                        <a:solidFill>
                          <a:srgbClr val="12054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12054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Graphs</a:t>
                      </a:r>
                      <a:endParaRPr lang="en-GB" sz="2400" b="1" dirty="0">
                        <a:solidFill>
                          <a:srgbClr val="12054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12054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PDL Led</a:t>
                      </a:r>
                      <a:endParaRPr lang="en-GB" sz="2400" b="1" dirty="0">
                        <a:solidFill>
                          <a:srgbClr val="12054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4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2054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en-GB" sz="2400" dirty="0">
                        <a:solidFill>
                          <a:srgbClr val="12054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12054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Implementing a graph- practical</a:t>
                      </a:r>
                      <a:endParaRPr lang="en-GB" sz="2400" dirty="0">
                        <a:solidFill>
                          <a:srgbClr val="12054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12054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Participant Led</a:t>
                      </a:r>
                      <a:endParaRPr lang="en-GB" sz="2400" dirty="0">
                        <a:solidFill>
                          <a:srgbClr val="12054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9834625"/>
                  </a:ext>
                </a:extLst>
              </a:tr>
              <a:tr h="5984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2054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en-GB" sz="2400" dirty="0">
                        <a:solidFill>
                          <a:srgbClr val="12054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12054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Trees</a:t>
                      </a:r>
                      <a:endParaRPr lang="en-GB" sz="2400" dirty="0">
                        <a:solidFill>
                          <a:srgbClr val="12054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12054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PDL Led</a:t>
                      </a:r>
                      <a:endParaRPr lang="en-GB" sz="2400" dirty="0">
                        <a:solidFill>
                          <a:srgbClr val="12054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253883"/>
                  </a:ext>
                </a:extLst>
              </a:tr>
              <a:tr h="5984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2054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en-GB" sz="2400" dirty="0">
                        <a:solidFill>
                          <a:srgbClr val="12054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12054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Tree traversal</a:t>
                      </a:r>
                      <a:endParaRPr lang="en-GB" sz="2400" dirty="0">
                        <a:solidFill>
                          <a:srgbClr val="12054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12054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PDL Led</a:t>
                      </a:r>
                      <a:endParaRPr lang="en-GB" sz="2400" dirty="0">
                        <a:solidFill>
                          <a:srgbClr val="12054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768437"/>
                  </a:ext>
                </a:extLst>
              </a:tr>
              <a:tr h="59846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rgbClr val="12054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12054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Exam Question Practice</a:t>
                      </a:r>
                      <a:endParaRPr lang="en-GB" sz="2400" dirty="0">
                        <a:solidFill>
                          <a:srgbClr val="12054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rgbClr val="12054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PDL 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63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839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3EF37-2CB9-7E85-7BC2-480F52A7C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14DA-B1F4-30E5-C39E-C6DDBBF5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9631"/>
            <a:ext cx="7886700" cy="1325563"/>
          </a:xfrm>
        </p:spPr>
        <p:txBody>
          <a:bodyPr lIns="91440" tIns="45720" rIns="91440" bIns="45720" anchor="ctr"/>
          <a:lstStyle/>
          <a:p>
            <a:r>
              <a:rPr lang="en-GB" dirty="0">
                <a:latin typeface="DM Sans Medium"/>
              </a:rPr>
              <a:t>Representing directed and weighted graphs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FB0CA-A494-A0C4-EC52-0B547D2480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Adjacency matrix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78AF93A-A7BD-2039-31E5-385628A91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17" y="2703424"/>
            <a:ext cx="5760000" cy="32491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DBDC0F9F-AEB0-B22F-6B34-A45F4EC4C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7952"/>
              </p:ext>
            </p:extLst>
          </p:nvPr>
        </p:nvGraphicFramePr>
        <p:xfrm>
          <a:off x="6072384" y="2844623"/>
          <a:ext cx="29664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59389151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09293892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70537010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85280147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56296144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017194367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66160094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810101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120540"/>
                        </a:solidFill>
                      </a:endParaRP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31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58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37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94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18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10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52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32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81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10920-3CC0-E996-3A38-36032E5AB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F7C1-EA42-A085-1933-5E1F6D460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9631"/>
            <a:ext cx="7886700" cy="1325563"/>
          </a:xfrm>
        </p:spPr>
        <p:txBody>
          <a:bodyPr lIns="91440" tIns="45720" rIns="91440" bIns="45720" anchor="ctr"/>
          <a:lstStyle/>
          <a:p>
            <a:r>
              <a:rPr lang="en-GB" dirty="0">
                <a:latin typeface="DM Sans Medium"/>
              </a:rPr>
              <a:t>Representing directed and weighted graphs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6FAA6-6983-B0DF-94B5-444F9220E0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Adjacency list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AC05457-531F-6694-A697-D348E3E49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91" y="2774986"/>
            <a:ext cx="5534501" cy="31219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24DAD57E-085A-F282-1080-826824E8D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647924"/>
              </p:ext>
            </p:extLst>
          </p:nvPr>
        </p:nvGraphicFramePr>
        <p:xfrm>
          <a:off x="5962245" y="2844623"/>
          <a:ext cx="3036733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593891519"/>
                    </a:ext>
                  </a:extLst>
                </a:gridCol>
                <a:gridCol w="2665933">
                  <a:extLst>
                    <a:ext uri="{9D8B030D-6E8A-4147-A177-3AD203B41FA5}">
                      <a16:colId xmlns:a16="http://schemas.microsoft.com/office/drawing/2014/main" val="4092938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rgbClr val="120540"/>
                        </a:solidFill>
                      </a:endParaRP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Connected to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31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B, 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58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A, 4; D, 5; E, 4; F, 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37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B, 3; E, 3; F,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94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B, 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18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D, 2; G, 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10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B, 8; C, 3; G, 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52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59FF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20540"/>
                          </a:solidFill>
                        </a:rPr>
                        <a:t>E, 8; F, 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325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19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1685D-EC6B-491F-B4C5-BA11760DF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89A9-A48C-D27E-BD76-C37DA2BB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GB" dirty="0">
                <a:latin typeface="DM Sans Medium"/>
              </a:rPr>
              <a:t>Comparing representations</a:t>
            </a:r>
            <a:endParaRPr lang="en-GB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8AAEA85-BC6A-F645-0BD5-FA0F6E3FEB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8161258"/>
              </p:ext>
            </p:extLst>
          </p:nvPr>
        </p:nvGraphicFramePr>
        <p:xfrm>
          <a:off x="21198" y="1826371"/>
          <a:ext cx="91228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9214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8754E0-9A1E-235F-A28C-EF97C7D8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an adjacency matrix in 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A66C43-2DD3-EFEB-DE07-B7FA6A64D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Open the code at </a:t>
            </a:r>
            <a:r>
              <a:rPr lang="en-GB" b="0" i="0" dirty="0">
                <a:effectLst/>
                <a:latin typeface="Merriweather" panose="00000500000000000000" pitchFamily="2" charset="0"/>
                <a:hlinkClick r:id="rId4"/>
              </a:rPr>
              <a:t>https://trinket.io/python3/676862a2af17</a:t>
            </a:r>
            <a:r>
              <a:rPr lang="en-GB" b="0" i="0" dirty="0">
                <a:effectLst/>
                <a:latin typeface="Merriweather" panose="00000500000000000000" pitchFamily="2" charset="0"/>
              </a:rPr>
              <a:t> 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8A3FF-2516-F68F-EEFF-9C4D04417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945" y="2927339"/>
            <a:ext cx="7038110" cy="34194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549654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12BEC-0C91-D0D6-395E-8839B99B3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27DF7E-2CAA-5577-6CA7-EFAA106A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an adjacency matrix in 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6649B7-8465-46DA-C4E2-9174EF42E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B62C0-F3B7-AA53-03B9-1E2CDF004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42" y="1905004"/>
            <a:ext cx="7294915" cy="4155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9154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65418-BF3D-FB13-721B-34C9089F5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8883-A7F3-132B-076C-110ED049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GB" dirty="0">
                <a:latin typeface="DM Sans Medium"/>
              </a:rPr>
              <a:t>Learning Outcomes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BA4CB-4C6C-597D-00F1-E420233331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Understand why graphs are used</a:t>
            </a:r>
          </a:p>
          <a:p>
            <a:r>
              <a:rPr lang="en-GB" dirty="0"/>
              <a:t>Understand the structure of graphs</a:t>
            </a:r>
          </a:p>
          <a:p>
            <a:r>
              <a:rPr lang="en-GB" dirty="0"/>
              <a:t>Understand the ways to represent graphs</a:t>
            </a:r>
          </a:p>
        </p:txBody>
      </p:sp>
    </p:spTree>
    <p:extLst>
      <p:ext uri="{BB962C8B-B14F-4D97-AF65-F5344CB8AC3E}">
        <p14:creationId xmlns:p14="http://schemas.microsoft.com/office/powerpoint/2010/main" val="2927723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03DDA6-7744-EA8A-DC35-DDBB2485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360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73C3C-22F5-EA58-D1AF-DC8FFFBFB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0BA3-A2D7-04C9-EF22-762BBE32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GB" dirty="0">
                <a:latin typeface="DM Sans Medium"/>
              </a:rPr>
              <a:t>Learning Outcomes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7423-79B2-48F8-DC7E-C8C163ABB7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Understand why graphs are used</a:t>
            </a:r>
          </a:p>
          <a:p>
            <a:r>
              <a:rPr lang="en-GB" dirty="0"/>
              <a:t>Understand the structure of graphs</a:t>
            </a:r>
          </a:p>
          <a:p>
            <a:r>
              <a:rPr lang="en-GB" dirty="0"/>
              <a:t>Understand the ways to represent graphs</a:t>
            </a:r>
          </a:p>
        </p:txBody>
      </p:sp>
    </p:spTree>
    <p:extLst>
      <p:ext uri="{BB962C8B-B14F-4D97-AF65-F5344CB8AC3E}">
        <p14:creationId xmlns:p14="http://schemas.microsoft.com/office/powerpoint/2010/main" val="115281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71F5-FCA9-7E8B-0B2E-14853024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GB" dirty="0">
                <a:latin typeface="DM Sans Medium"/>
              </a:rPr>
              <a:t>What is a graph?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7CCCF-C475-EA26-11C2-7293FB225C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690692"/>
            <a:ext cx="8182841" cy="391535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graph is an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abstract data type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that can be used to represent complex, non-linear relationships between objects.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graph consists of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(also called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vertices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that are connected by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edges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(also called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arcs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</a:t>
            </a:r>
            <a:endParaRPr lang="en-GB" dirty="0"/>
          </a:p>
        </p:txBody>
      </p:sp>
      <p:pic>
        <p:nvPicPr>
          <p:cNvPr id="1026" name="Picture 2" descr="An example graph, showing nodes/vertices, edges/arcs, cycles, and loops">
            <a:extLst>
              <a:ext uri="{FF2B5EF4-FFF2-40B4-BE49-F238E27FC236}">
                <a16:creationId xmlns:a16="http://schemas.microsoft.com/office/drawing/2014/main" id="{9050785F-31A5-5444-E7FC-7C528500B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52" y="3910635"/>
            <a:ext cx="4917095" cy="256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8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AFCCE-D342-466C-FAB5-DF7ADA3E1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8AE0-109E-8303-E234-CD25A193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GB" dirty="0">
                <a:latin typeface="DM Sans Medium"/>
              </a:rPr>
              <a:t>Why use a graph?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F7EEE-449B-763B-3BC4-D818BA320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Transport maps</a:t>
            </a:r>
          </a:p>
          <a:p>
            <a:r>
              <a:rPr lang="en-US" dirty="0"/>
              <a:t>Computer networks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2725D-A7A3-2754-DA63-BAFFD19704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584" y="1998544"/>
            <a:ext cx="3765929" cy="3504948"/>
          </a:xfrm>
        </p:spPr>
        <p:txBody>
          <a:bodyPr/>
          <a:lstStyle/>
          <a:p>
            <a:r>
              <a:rPr lang="en-US" dirty="0"/>
              <a:t>Social network connections</a:t>
            </a:r>
          </a:p>
          <a:p>
            <a:r>
              <a:rPr lang="en-US" dirty="0"/>
              <a:t>Virus modelling</a:t>
            </a:r>
            <a:endParaRPr lang="en-GB" dirty="0"/>
          </a:p>
          <a:p>
            <a:endParaRPr lang="en-GB" dirty="0"/>
          </a:p>
        </p:txBody>
      </p:sp>
      <p:pic>
        <p:nvPicPr>
          <p:cNvPr id="2050" name="Picture 2" descr="Free communication digital computer illustration">
            <a:extLst>
              <a:ext uri="{FF2B5EF4-FFF2-40B4-BE49-F238E27FC236}">
                <a16:creationId xmlns:a16="http://schemas.microsoft.com/office/drawing/2014/main" id="{E9CF507F-699D-0823-45D8-7BAD9ACF7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86" y="3429000"/>
            <a:ext cx="7739027" cy="258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05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34258-24D0-95C1-19DB-38EB93A23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D84A-F1C1-C5B9-43B6-9EE1B543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GB" dirty="0">
                <a:latin typeface="DM Sans Medium"/>
              </a:rPr>
              <a:t>Structure of a graph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71EAB4-CF5C-8DA6-3D27-51B316AC30F3}"/>
              </a:ext>
            </a:extLst>
          </p:cNvPr>
          <p:cNvSpPr/>
          <p:nvPr/>
        </p:nvSpPr>
        <p:spPr>
          <a:xfrm>
            <a:off x="817808" y="3058732"/>
            <a:ext cx="895082" cy="895082"/>
          </a:xfrm>
          <a:prstGeom prst="ellipse">
            <a:avLst/>
          </a:prstGeom>
          <a:ln w="57150">
            <a:solidFill>
              <a:srgbClr val="1205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9C196A-0CAD-A349-A751-73E14F193864}"/>
              </a:ext>
            </a:extLst>
          </p:cNvPr>
          <p:cNvSpPr/>
          <p:nvPr/>
        </p:nvSpPr>
        <p:spPr>
          <a:xfrm>
            <a:off x="3404315" y="1927171"/>
            <a:ext cx="895082" cy="895082"/>
          </a:xfrm>
          <a:prstGeom prst="ellipse">
            <a:avLst/>
          </a:prstGeom>
          <a:ln w="57150">
            <a:solidFill>
              <a:srgbClr val="1205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14B571-CB1B-7E4C-445D-5B1D0D0F3285}"/>
              </a:ext>
            </a:extLst>
          </p:cNvPr>
          <p:cNvSpPr/>
          <p:nvPr/>
        </p:nvSpPr>
        <p:spPr>
          <a:xfrm>
            <a:off x="7441841" y="1524707"/>
            <a:ext cx="895082" cy="895082"/>
          </a:xfrm>
          <a:prstGeom prst="ellipse">
            <a:avLst/>
          </a:prstGeom>
          <a:ln w="57150">
            <a:solidFill>
              <a:srgbClr val="1205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dirty="0"/>
              <a:t>F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E38D80-31D5-627D-AE6D-27754F7AB07C}"/>
              </a:ext>
            </a:extLst>
          </p:cNvPr>
          <p:cNvSpPr/>
          <p:nvPr/>
        </p:nvSpPr>
        <p:spPr>
          <a:xfrm>
            <a:off x="3415120" y="4401502"/>
            <a:ext cx="895082" cy="895082"/>
          </a:xfrm>
          <a:prstGeom prst="ellipse">
            <a:avLst/>
          </a:prstGeom>
          <a:ln w="57150">
            <a:solidFill>
              <a:srgbClr val="1205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CD9A35-D676-FF8B-38E9-3BA1E32EE0EA}"/>
              </a:ext>
            </a:extLst>
          </p:cNvPr>
          <p:cNvSpPr/>
          <p:nvPr/>
        </p:nvSpPr>
        <p:spPr>
          <a:xfrm>
            <a:off x="7620268" y="4318715"/>
            <a:ext cx="895082" cy="895082"/>
          </a:xfrm>
          <a:prstGeom prst="ellipse">
            <a:avLst/>
          </a:prstGeom>
          <a:ln w="57150">
            <a:solidFill>
              <a:srgbClr val="1205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dirty="0"/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9A68E5-84A0-2977-25CB-45737B97F57D}"/>
              </a:ext>
            </a:extLst>
          </p:cNvPr>
          <p:cNvSpPr/>
          <p:nvPr/>
        </p:nvSpPr>
        <p:spPr>
          <a:xfrm>
            <a:off x="5410087" y="2981459"/>
            <a:ext cx="895082" cy="895082"/>
          </a:xfrm>
          <a:prstGeom prst="ellipse">
            <a:avLst/>
          </a:prstGeom>
          <a:ln w="57150">
            <a:solidFill>
              <a:srgbClr val="1205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B51D70-0366-5D6D-BD56-44DE452D18F1}"/>
              </a:ext>
            </a:extLst>
          </p:cNvPr>
          <p:cNvSpPr/>
          <p:nvPr/>
        </p:nvSpPr>
        <p:spPr>
          <a:xfrm>
            <a:off x="1134267" y="4717961"/>
            <a:ext cx="895082" cy="895082"/>
          </a:xfrm>
          <a:prstGeom prst="ellipse">
            <a:avLst/>
          </a:prstGeom>
          <a:ln w="57150">
            <a:solidFill>
              <a:srgbClr val="1205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dirty="0"/>
              <a:t>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C3FA4B-7325-29C1-73BF-6912A4F1A23D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1581808" y="2374712"/>
            <a:ext cx="1822507" cy="815102"/>
          </a:xfrm>
          <a:prstGeom prst="line">
            <a:avLst/>
          </a:prstGeom>
          <a:ln w="38100">
            <a:solidFill>
              <a:srgbClr val="120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4B560C-4E7F-87F1-38FE-35B9CFF8A164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3851856" y="2822253"/>
            <a:ext cx="10805" cy="1579249"/>
          </a:xfrm>
          <a:prstGeom prst="line">
            <a:avLst/>
          </a:prstGeom>
          <a:ln w="38100">
            <a:solidFill>
              <a:srgbClr val="120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A2FC2B-E658-3618-4B88-52D7052BE7A4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1898267" y="2691171"/>
            <a:ext cx="1637130" cy="2157872"/>
          </a:xfrm>
          <a:prstGeom prst="line">
            <a:avLst/>
          </a:prstGeom>
          <a:ln w="38100">
            <a:solidFill>
              <a:srgbClr val="120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F49AD2-58B0-12A3-AB27-894C93F57F8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299397" y="1972248"/>
            <a:ext cx="3142444" cy="402464"/>
          </a:xfrm>
          <a:prstGeom prst="line">
            <a:avLst/>
          </a:prstGeom>
          <a:ln w="38100">
            <a:solidFill>
              <a:srgbClr val="120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4321F1-3B6D-4B85-CC37-E18048F5198A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2029349" y="4849043"/>
            <a:ext cx="1385771" cy="316459"/>
          </a:xfrm>
          <a:prstGeom prst="line">
            <a:avLst/>
          </a:prstGeom>
          <a:ln w="38100">
            <a:solidFill>
              <a:srgbClr val="120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B28011-CF5E-CE2C-9262-D26F8247915B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168315" y="2691171"/>
            <a:ext cx="1372854" cy="421370"/>
          </a:xfrm>
          <a:prstGeom prst="line">
            <a:avLst/>
          </a:prstGeom>
          <a:ln w="38100">
            <a:solidFill>
              <a:srgbClr val="120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404545-DEEA-536A-166E-F093845DD084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174087" y="2288707"/>
            <a:ext cx="1398836" cy="823834"/>
          </a:xfrm>
          <a:prstGeom prst="line">
            <a:avLst/>
          </a:prstGeom>
          <a:ln w="38100">
            <a:solidFill>
              <a:srgbClr val="120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DE25BC-A825-0FEA-452F-3374DDCDC802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7889382" y="2419789"/>
            <a:ext cx="178427" cy="1898926"/>
          </a:xfrm>
          <a:prstGeom prst="line">
            <a:avLst/>
          </a:prstGeom>
          <a:ln w="38100">
            <a:solidFill>
              <a:srgbClr val="120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E598A3-89AE-C6B3-A6A5-448CA2D45223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4310202" y="4766256"/>
            <a:ext cx="3310066" cy="82787"/>
          </a:xfrm>
          <a:prstGeom prst="line">
            <a:avLst/>
          </a:prstGeom>
          <a:ln w="38100">
            <a:solidFill>
              <a:srgbClr val="120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3DFEA0-EF2F-BB16-F3C5-1DC14FEB9C1E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4179120" y="3745459"/>
            <a:ext cx="1362049" cy="787125"/>
          </a:xfrm>
          <a:prstGeom prst="line">
            <a:avLst/>
          </a:prstGeom>
          <a:ln w="38100">
            <a:solidFill>
              <a:srgbClr val="120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88ACF06-284B-4D89-09B0-30241E8743E3}"/>
              </a:ext>
            </a:extLst>
          </p:cNvPr>
          <p:cNvSpPr/>
          <p:nvPr/>
        </p:nvSpPr>
        <p:spPr>
          <a:xfrm>
            <a:off x="1134267" y="1728731"/>
            <a:ext cx="1691425" cy="498544"/>
          </a:xfrm>
          <a:prstGeom prst="roundRect">
            <a:avLst/>
          </a:prstGeom>
          <a:ln w="28575">
            <a:solidFill>
              <a:srgbClr val="59FF6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Unweighted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30C2ACC-A9EA-F02C-74E1-BC908352712E}"/>
              </a:ext>
            </a:extLst>
          </p:cNvPr>
          <p:cNvSpPr/>
          <p:nvPr/>
        </p:nvSpPr>
        <p:spPr>
          <a:xfrm>
            <a:off x="6873505" y="754353"/>
            <a:ext cx="1691425" cy="498544"/>
          </a:xfrm>
          <a:prstGeom prst="roundRect">
            <a:avLst/>
          </a:prstGeom>
          <a:ln w="28575">
            <a:solidFill>
              <a:srgbClr val="59FF6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Undirected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9E00C97-EFDA-331F-77C0-A6995DCD68B1}"/>
              </a:ext>
            </a:extLst>
          </p:cNvPr>
          <p:cNvSpPr/>
          <p:nvPr/>
        </p:nvSpPr>
        <p:spPr>
          <a:xfrm>
            <a:off x="3246625" y="5634241"/>
            <a:ext cx="1691425" cy="498544"/>
          </a:xfrm>
          <a:prstGeom prst="roundRect">
            <a:avLst/>
          </a:prstGeom>
          <a:ln w="28575">
            <a:solidFill>
              <a:srgbClr val="59FF6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Node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821F6BA-6C2E-7A52-426B-8FDFB4351D9D}"/>
              </a:ext>
            </a:extLst>
          </p:cNvPr>
          <p:cNvSpPr/>
          <p:nvPr/>
        </p:nvSpPr>
        <p:spPr>
          <a:xfrm>
            <a:off x="5459456" y="5165502"/>
            <a:ext cx="1691425" cy="498544"/>
          </a:xfrm>
          <a:prstGeom prst="roundRect">
            <a:avLst/>
          </a:prstGeom>
          <a:ln w="28575">
            <a:solidFill>
              <a:srgbClr val="59FF6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Edge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815ED6A-40E2-9073-09FC-CDDE931C4CC8}"/>
              </a:ext>
            </a:extLst>
          </p:cNvPr>
          <p:cNvSpPr/>
          <p:nvPr/>
        </p:nvSpPr>
        <p:spPr>
          <a:xfrm>
            <a:off x="473192" y="5811312"/>
            <a:ext cx="1691425" cy="498544"/>
          </a:xfrm>
          <a:prstGeom prst="roundRect">
            <a:avLst/>
          </a:prstGeom>
          <a:ln w="28575">
            <a:solidFill>
              <a:srgbClr val="59FF6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Neighbour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F8D9098-04B5-76C1-BED2-B3303969790D}"/>
              </a:ext>
            </a:extLst>
          </p:cNvPr>
          <p:cNvSpPr/>
          <p:nvPr/>
        </p:nvSpPr>
        <p:spPr>
          <a:xfrm>
            <a:off x="7212169" y="1728731"/>
            <a:ext cx="409502" cy="409502"/>
          </a:xfrm>
          <a:prstGeom prst="ellipse">
            <a:avLst/>
          </a:prstGeom>
          <a:noFill/>
          <a:ln w="57150">
            <a:solidFill>
              <a:srgbClr val="59FF6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DA2078E-0ED1-4CD1-71E9-5ED0D47105BE}"/>
              </a:ext>
            </a:extLst>
          </p:cNvPr>
          <p:cNvSpPr/>
          <p:nvPr/>
        </p:nvSpPr>
        <p:spPr>
          <a:xfrm>
            <a:off x="2162543" y="2397760"/>
            <a:ext cx="409502" cy="409502"/>
          </a:xfrm>
          <a:prstGeom prst="ellipse">
            <a:avLst/>
          </a:prstGeom>
          <a:noFill/>
          <a:ln w="57150">
            <a:solidFill>
              <a:srgbClr val="59FF6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D05F7EF-FFA5-2B3D-0BAC-0CC4F2FBE520}"/>
              </a:ext>
            </a:extLst>
          </p:cNvPr>
          <p:cNvSpPr/>
          <p:nvPr/>
        </p:nvSpPr>
        <p:spPr>
          <a:xfrm>
            <a:off x="3410754" y="4411822"/>
            <a:ext cx="895082" cy="895082"/>
          </a:xfrm>
          <a:prstGeom prst="ellipse">
            <a:avLst/>
          </a:prstGeom>
          <a:solidFill>
            <a:srgbClr val="59FF69"/>
          </a:solidFill>
          <a:ln w="57150">
            <a:solidFill>
              <a:srgbClr val="1205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dirty="0"/>
              <a:t>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E4CF87B-B6A6-D9C3-EC21-837309643440}"/>
              </a:ext>
            </a:extLst>
          </p:cNvPr>
          <p:cNvSpPr/>
          <p:nvPr/>
        </p:nvSpPr>
        <p:spPr>
          <a:xfrm>
            <a:off x="1124682" y="4725962"/>
            <a:ext cx="895082" cy="895082"/>
          </a:xfrm>
          <a:prstGeom prst="ellipse">
            <a:avLst/>
          </a:prstGeom>
          <a:solidFill>
            <a:srgbClr val="59FF69"/>
          </a:solidFill>
          <a:ln w="57150">
            <a:solidFill>
              <a:srgbClr val="1205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dirty="0"/>
              <a:t>D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5725758-879B-BC4D-75C4-45D43E80632A}"/>
              </a:ext>
            </a:extLst>
          </p:cNvPr>
          <p:cNvSpPr/>
          <p:nvPr/>
        </p:nvSpPr>
        <p:spPr>
          <a:xfrm rot="21184369">
            <a:off x="926616" y="4421524"/>
            <a:ext cx="3558010" cy="1171500"/>
          </a:xfrm>
          <a:prstGeom prst="ellipse">
            <a:avLst/>
          </a:prstGeom>
          <a:noFill/>
          <a:ln w="57150">
            <a:solidFill>
              <a:srgbClr val="59FF6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57E3E9-8D5E-25F4-9993-C5D9AB780348}"/>
              </a:ext>
            </a:extLst>
          </p:cNvPr>
          <p:cNvCxnSpPr>
            <a:cxnSpLocks/>
          </p:cNvCxnSpPr>
          <p:nvPr/>
        </p:nvCxnSpPr>
        <p:spPr>
          <a:xfrm flipV="1">
            <a:off x="4308019" y="4755818"/>
            <a:ext cx="3310066" cy="82787"/>
          </a:xfrm>
          <a:prstGeom prst="line">
            <a:avLst/>
          </a:prstGeom>
          <a:ln w="76200">
            <a:solidFill>
              <a:srgbClr val="59FF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1BB6D0D4-AB81-BFD3-FC8B-B1F3BD5173F5}"/>
              </a:ext>
            </a:extLst>
          </p:cNvPr>
          <p:cNvCxnSpPr/>
          <p:nvPr/>
        </p:nvCxnSpPr>
        <p:spPr>
          <a:xfrm rot="16200000" flipH="1" flipV="1">
            <a:off x="817808" y="3058731"/>
            <a:ext cx="447541" cy="447541"/>
          </a:xfrm>
          <a:prstGeom prst="curvedConnector4">
            <a:avLst>
              <a:gd name="adj1" fmla="val -51079"/>
              <a:gd name="adj2" fmla="val 151079"/>
            </a:avLst>
          </a:prstGeom>
          <a:ln w="38100">
            <a:solidFill>
              <a:srgbClr val="12054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70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60" grpId="0" animBg="1"/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94694-116E-9795-424C-957FE9E73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790A-F81A-D45C-E463-199DD225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GB" dirty="0">
                <a:latin typeface="DM Sans Medium"/>
              </a:rPr>
              <a:t>Structure of a graph – 2 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8D2818-4D71-7484-33E0-5E173326BCFF}"/>
              </a:ext>
            </a:extLst>
          </p:cNvPr>
          <p:cNvSpPr/>
          <p:nvPr/>
        </p:nvSpPr>
        <p:spPr>
          <a:xfrm>
            <a:off x="817808" y="3058732"/>
            <a:ext cx="895082" cy="895082"/>
          </a:xfrm>
          <a:prstGeom prst="ellipse">
            <a:avLst/>
          </a:prstGeom>
          <a:ln w="57150">
            <a:solidFill>
              <a:srgbClr val="1205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ED8187-8547-6DFC-D1DA-A620F48A53FA}"/>
              </a:ext>
            </a:extLst>
          </p:cNvPr>
          <p:cNvSpPr/>
          <p:nvPr/>
        </p:nvSpPr>
        <p:spPr>
          <a:xfrm>
            <a:off x="3404315" y="1927171"/>
            <a:ext cx="895082" cy="895082"/>
          </a:xfrm>
          <a:prstGeom prst="ellipse">
            <a:avLst/>
          </a:prstGeom>
          <a:ln w="57150">
            <a:solidFill>
              <a:srgbClr val="1205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A4BC9D-AABC-9A03-773D-BC4DD0C80B96}"/>
              </a:ext>
            </a:extLst>
          </p:cNvPr>
          <p:cNvSpPr/>
          <p:nvPr/>
        </p:nvSpPr>
        <p:spPr>
          <a:xfrm>
            <a:off x="7441841" y="1524707"/>
            <a:ext cx="895082" cy="895082"/>
          </a:xfrm>
          <a:prstGeom prst="ellipse">
            <a:avLst/>
          </a:prstGeom>
          <a:ln w="57150">
            <a:solidFill>
              <a:srgbClr val="1205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dirty="0"/>
              <a:t>F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A28DE1-E8C9-60D2-1A5C-1C0E57EED5B1}"/>
              </a:ext>
            </a:extLst>
          </p:cNvPr>
          <p:cNvSpPr/>
          <p:nvPr/>
        </p:nvSpPr>
        <p:spPr>
          <a:xfrm>
            <a:off x="3415120" y="4401502"/>
            <a:ext cx="895082" cy="895082"/>
          </a:xfrm>
          <a:prstGeom prst="ellipse">
            <a:avLst/>
          </a:prstGeom>
          <a:ln w="57150">
            <a:solidFill>
              <a:srgbClr val="1205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FB4D45-2CCB-2132-9382-1A45841BEC36}"/>
              </a:ext>
            </a:extLst>
          </p:cNvPr>
          <p:cNvSpPr/>
          <p:nvPr/>
        </p:nvSpPr>
        <p:spPr>
          <a:xfrm>
            <a:off x="7620268" y="4318715"/>
            <a:ext cx="895082" cy="895082"/>
          </a:xfrm>
          <a:prstGeom prst="ellipse">
            <a:avLst/>
          </a:prstGeom>
          <a:ln w="57150">
            <a:solidFill>
              <a:srgbClr val="1205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dirty="0"/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8B9951-AEE3-D472-442D-6650E9A17D01}"/>
              </a:ext>
            </a:extLst>
          </p:cNvPr>
          <p:cNvSpPr/>
          <p:nvPr/>
        </p:nvSpPr>
        <p:spPr>
          <a:xfrm>
            <a:off x="5410087" y="2981459"/>
            <a:ext cx="895082" cy="895082"/>
          </a:xfrm>
          <a:prstGeom prst="ellipse">
            <a:avLst/>
          </a:prstGeom>
          <a:ln w="57150">
            <a:solidFill>
              <a:srgbClr val="1205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1EE489-BC93-A1E8-E2CE-D87FA623AF44}"/>
              </a:ext>
            </a:extLst>
          </p:cNvPr>
          <p:cNvSpPr/>
          <p:nvPr/>
        </p:nvSpPr>
        <p:spPr>
          <a:xfrm>
            <a:off x="1134267" y="4717961"/>
            <a:ext cx="895082" cy="895082"/>
          </a:xfrm>
          <a:prstGeom prst="ellipse">
            <a:avLst/>
          </a:prstGeom>
          <a:ln w="57150">
            <a:solidFill>
              <a:srgbClr val="1205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dirty="0"/>
              <a:t>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AB90E6-E11C-5367-F908-B4D1E85CC7F4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1581808" y="2374712"/>
            <a:ext cx="1822507" cy="815102"/>
          </a:xfrm>
          <a:prstGeom prst="line">
            <a:avLst/>
          </a:prstGeom>
          <a:ln w="38100">
            <a:solidFill>
              <a:srgbClr val="12054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D2E225-CC66-C240-08DC-B59EF36D2341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3851856" y="2822253"/>
            <a:ext cx="10805" cy="1579249"/>
          </a:xfrm>
          <a:prstGeom prst="line">
            <a:avLst/>
          </a:prstGeom>
          <a:ln w="38100">
            <a:solidFill>
              <a:srgbClr val="12054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6F5686-5FB4-E358-7A17-D9F6E140DC6B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1898267" y="2691171"/>
            <a:ext cx="1637130" cy="2157872"/>
          </a:xfrm>
          <a:prstGeom prst="line">
            <a:avLst/>
          </a:prstGeom>
          <a:ln w="38100">
            <a:solidFill>
              <a:srgbClr val="12054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414701-CA91-5F0E-C0F7-70995171AC5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299397" y="1972248"/>
            <a:ext cx="3142444" cy="402464"/>
          </a:xfrm>
          <a:prstGeom prst="line">
            <a:avLst/>
          </a:prstGeom>
          <a:ln w="38100">
            <a:solidFill>
              <a:srgbClr val="12054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02F84B-11F7-2B7C-D14C-1A2AA4472B6C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2029349" y="4849043"/>
            <a:ext cx="1385771" cy="316459"/>
          </a:xfrm>
          <a:prstGeom prst="line">
            <a:avLst/>
          </a:prstGeom>
          <a:ln w="38100">
            <a:solidFill>
              <a:srgbClr val="12054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EDB6DE-3127-7576-E8A7-8834F4DEA37B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168315" y="2691171"/>
            <a:ext cx="1372854" cy="421370"/>
          </a:xfrm>
          <a:prstGeom prst="line">
            <a:avLst/>
          </a:prstGeom>
          <a:ln w="38100">
            <a:solidFill>
              <a:srgbClr val="12054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D5CCAE-7F61-9EA8-BDAA-5E9E1E7DC1FE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174087" y="2288707"/>
            <a:ext cx="1398836" cy="823834"/>
          </a:xfrm>
          <a:prstGeom prst="line">
            <a:avLst/>
          </a:prstGeom>
          <a:ln w="38100">
            <a:solidFill>
              <a:srgbClr val="12054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EB9DA0-7F13-42D4-EA75-8E47054DB9AB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7889382" y="2419789"/>
            <a:ext cx="178427" cy="1898926"/>
          </a:xfrm>
          <a:prstGeom prst="line">
            <a:avLst/>
          </a:prstGeom>
          <a:ln w="38100">
            <a:solidFill>
              <a:srgbClr val="12054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25714B1-3EF2-096A-D9BE-DE09F1FF72F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4310202" y="4766256"/>
            <a:ext cx="3310066" cy="82787"/>
          </a:xfrm>
          <a:prstGeom prst="line">
            <a:avLst/>
          </a:prstGeom>
          <a:ln w="38100">
            <a:solidFill>
              <a:srgbClr val="12054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D9E618-F8A9-C44C-F96F-251B83748107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4179120" y="3745459"/>
            <a:ext cx="1362049" cy="787125"/>
          </a:xfrm>
          <a:prstGeom prst="line">
            <a:avLst/>
          </a:prstGeom>
          <a:ln w="38100">
            <a:solidFill>
              <a:srgbClr val="12054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2A90813-58C5-41D9-FD38-A273A16364CD}"/>
              </a:ext>
            </a:extLst>
          </p:cNvPr>
          <p:cNvSpPr/>
          <p:nvPr/>
        </p:nvSpPr>
        <p:spPr>
          <a:xfrm>
            <a:off x="1196600" y="1825655"/>
            <a:ext cx="1691425" cy="498544"/>
          </a:xfrm>
          <a:prstGeom prst="roundRect">
            <a:avLst/>
          </a:prstGeom>
          <a:ln w="28575">
            <a:solidFill>
              <a:srgbClr val="59FF6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Weighted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4AD0A6F-2A1C-A6F7-FAD0-FEA478FE9E81}"/>
              </a:ext>
            </a:extLst>
          </p:cNvPr>
          <p:cNvSpPr/>
          <p:nvPr/>
        </p:nvSpPr>
        <p:spPr>
          <a:xfrm>
            <a:off x="5714254" y="1308960"/>
            <a:ext cx="1691425" cy="498544"/>
          </a:xfrm>
          <a:prstGeom prst="roundRect">
            <a:avLst/>
          </a:prstGeom>
          <a:ln w="28575">
            <a:solidFill>
              <a:srgbClr val="59FF6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Directed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8232180-0950-34C8-AB7D-D527CD289F84}"/>
              </a:ext>
            </a:extLst>
          </p:cNvPr>
          <p:cNvSpPr/>
          <p:nvPr/>
        </p:nvSpPr>
        <p:spPr>
          <a:xfrm>
            <a:off x="7212169" y="1728731"/>
            <a:ext cx="409502" cy="409502"/>
          </a:xfrm>
          <a:prstGeom prst="ellipse">
            <a:avLst/>
          </a:prstGeom>
          <a:noFill/>
          <a:ln w="57150">
            <a:solidFill>
              <a:srgbClr val="59FF6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19ECF9E-9C69-840D-917B-637ABB28688E}"/>
              </a:ext>
            </a:extLst>
          </p:cNvPr>
          <p:cNvSpPr/>
          <p:nvPr/>
        </p:nvSpPr>
        <p:spPr>
          <a:xfrm>
            <a:off x="2162543" y="2397760"/>
            <a:ext cx="409502" cy="409502"/>
          </a:xfrm>
          <a:prstGeom prst="ellipse">
            <a:avLst/>
          </a:prstGeom>
          <a:noFill/>
          <a:ln w="57150">
            <a:solidFill>
              <a:srgbClr val="59FF6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E91B6B-D02A-29AA-0A7C-68A9A666AAE3}"/>
              </a:ext>
            </a:extLst>
          </p:cNvPr>
          <p:cNvCxnSpPr>
            <a:stCxn id="4" idx="6"/>
            <a:endCxn id="5" idx="3"/>
          </p:cNvCxnSpPr>
          <p:nvPr/>
        </p:nvCxnSpPr>
        <p:spPr>
          <a:xfrm flipV="1">
            <a:off x="1712890" y="2691171"/>
            <a:ext cx="1822507" cy="815102"/>
          </a:xfrm>
          <a:prstGeom prst="straightConnector1">
            <a:avLst/>
          </a:prstGeom>
          <a:ln w="38100">
            <a:solidFill>
              <a:srgbClr val="1205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2B0415-A624-26C8-1215-0AEDAAD515BD}"/>
              </a:ext>
            </a:extLst>
          </p:cNvPr>
          <p:cNvCxnSpPr>
            <a:stCxn id="6" idx="4"/>
            <a:endCxn id="9" idx="6"/>
          </p:cNvCxnSpPr>
          <p:nvPr/>
        </p:nvCxnSpPr>
        <p:spPr>
          <a:xfrm flipH="1">
            <a:off x="6305169" y="2419789"/>
            <a:ext cx="1584213" cy="1009211"/>
          </a:xfrm>
          <a:prstGeom prst="straightConnector1">
            <a:avLst/>
          </a:prstGeom>
          <a:ln w="38100">
            <a:solidFill>
              <a:srgbClr val="1205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BFFEAC-51D6-440C-AFC6-24CEDC1DE7B5}"/>
              </a:ext>
            </a:extLst>
          </p:cNvPr>
          <p:cNvCxnSpPr>
            <a:stCxn id="8" idx="7"/>
            <a:endCxn id="6" idx="5"/>
          </p:cNvCxnSpPr>
          <p:nvPr/>
        </p:nvCxnSpPr>
        <p:spPr>
          <a:xfrm flipH="1" flipV="1">
            <a:off x="8205841" y="2288707"/>
            <a:ext cx="178427" cy="2161090"/>
          </a:xfrm>
          <a:prstGeom prst="straightConnector1">
            <a:avLst/>
          </a:prstGeom>
          <a:ln w="38100">
            <a:solidFill>
              <a:srgbClr val="1205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24BEB8-4232-BAA7-DAAC-686329DAACAC}"/>
              </a:ext>
            </a:extLst>
          </p:cNvPr>
          <p:cNvSpPr txBox="1"/>
          <p:nvPr/>
        </p:nvSpPr>
        <p:spPr>
          <a:xfrm>
            <a:off x="5493824" y="1804148"/>
            <a:ext cx="68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20540"/>
                </a:solidFill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BFBEA8-C834-5924-3577-66499A98C00D}"/>
              </a:ext>
            </a:extLst>
          </p:cNvPr>
          <p:cNvSpPr txBox="1"/>
          <p:nvPr/>
        </p:nvSpPr>
        <p:spPr>
          <a:xfrm>
            <a:off x="6559967" y="2705701"/>
            <a:ext cx="68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20540"/>
                </a:solidFill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B323E2-D4D9-E702-EBF0-140FA849AABD}"/>
              </a:ext>
            </a:extLst>
          </p:cNvPr>
          <p:cNvSpPr txBox="1"/>
          <p:nvPr/>
        </p:nvSpPr>
        <p:spPr>
          <a:xfrm>
            <a:off x="4541056" y="2542812"/>
            <a:ext cx="68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20540"/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D32D71-1482-FBFD-EACF-95BE4071D564}"/>
              </a:ext>
            </a:extLst>
          </p:cNvPr>
          <p:cNvSpPr txBox="1"/>
          <p:nvPr/>
        </p:nvSpPr>
        <p:spPr>
          <a:xfrm>
            <a:off x="1993666" y="2437930"/>
            <a:ext cx="68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20540"/>
                </a:solidFill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24CC7A-D17A-6A94-42ED-1E8BA4212E87}"/>
              </a:ext>
            </a:extLst>
          </p:cNvPr>
          <p:cNvSpPr txBox="1"/>
          <p:nvPr/>
        </p:nvSpPr>
        <p:spPr>
          <a:xfrm>
            <a:off x="2174382" y="2818331"/>
            <a:ext cx="68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20540"/>
                </a:solidFill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9F40FE-8B77-4818-E967-5746F091AB64}"/>
              </a:ext>
            </a:extLst>
          </p:cNvPr>
          <p:cNvSpPr txBox="1"/>
          <p:nvPr/>
        </p:nvSpPr>
        <p:spPr>
          <a:xfrm>
            <a:off x="2174382" y="3537724"/>
            <a:ext cx="68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20540"/>
                </a:solidFill>
              </a:rPr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9D8B65-9F52-6D2A-3532-94606521A6FD}"/>
              </a:ext>
            </a:extLst>
          </p:cNvPr>
          <p:cNvSpPr txBox="1"/>
          <p:nvPr/>
        </p:nvSpPr>
        <p:spPr>
          <a:xfrm>
            <a:off x="3391031" y="3353058"/>
            <a:ext cx="68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20540"/>
                </a:solidFill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EEAD69-B907-42C6-89F5-070F9ECEF443}"/>
              </a:ext>
            </a:extLst>
          </p:cNvPr>
          <p:cNvSpPr txBox="1"/>
          <p:nvPr/>
        </p:nvSpPr>
        <p:spPr>
          <a:xfrm>
            <a:off x="4468415" y="3766718"/>
            <a:ext cx="68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20540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4E852B-D7F5-0A8A-3DA5-0904B2C63652}"/>
              </a:ext>
            </a:extLst>
          </p:cNvPr>
          <p:cNvSpPr txBox="1"/>
          <p:nvPr/>
        </p:nvSpPr>
        <p:spPr>
          <a:xfrm>
            <a:off x="5842009" y="4401502"/>
            <a:ext cx="68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20540"/>
                </a:solidFill>
              </a:rPr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7D3309-1C98-7871-E0AA-AEA1BCD8DF6A}"/>
              </a:ext>
            </a:extLst>
          </p:cNvPr>
          <p:cNvSpPr txBox="1"/>
          <p:nvPr/>
        </p:nvSpPr>
        <p:spPr>
          <a:xfrm>
            <a:off x="7782877" y="3238967"/>
            <a:ext cx="68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20540"/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86746E-577B-EB3C-8498-73B20E738803}"/>
              </a:ext>
            </a:extLst>
          </p:cNvPr>
          <p:cNvSpPr txBox="1"/>
          <p:nvPr/>
        </p:nvSpPr>
        <p:spPr>
          <a:xfrm>
            <a:off x="2293509" y="4714080"/>
            <a:ext cx="68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20540"/>
                </a:solidFill>
              </a:rPr>
              <a:t>2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E40F62AA-3B0B-93D7-282D-647AEFC59167}"/>
              </a:ext>
            </a:extLst>
          </p:cNvPr>
          <p:cNvCxnSpPr/>
          <p:nvPr/>
        </p:nvCxnSpPr>
        <p:spPr>
          <a:xfrm rot="16200000" flipH="1" flipV="1">
            <a:off x="817808" y="3058731"/>
            <a:ext cx="447541" cy="447541"/>
          </a:xfrm>
          <a:prstGeom prst="curvedConnector4">
            <a:avLst>
              <a:gd name="adj1" fmla="val -51079"/>
              <a:gd name="adj2" fmla="val 151079"/>
            </a:avLst>
          </a:prstGeom>
          <a:ln w="38100">
            <a:solidFill>
              <a:srgbClr val="12054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68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6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68DA9-5ABE-0E4F-28D0-A58F1C393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4757C59-69AF-E6EB-05D7-225022A056F0}"/>
              </a:ext>
            </a:extLst>
          </p:cNvPr>
          <p:cNvSpPr/>
          <p:nvPr/>
        </p:nvSpPr>
        <p:spPr>
          <a:xfrm>
            <a:off x="7620268" y="4318715"/>
            <a:ext cx="895082" cy="895082"/>
          </a:xfrm>
          <a:prstGeom prst="ellipse">
            <a:avLst/>
          </a:prstGeom>
          <a:ln w="57150">
            <a:solidFill>
              <a:srgbClr val="1205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dirty="0"/>
              <a:t>G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D1C7D4C-AC01-25C6-CC15-840D4A48A060}"/>
              </a:ext>
            </a:extLst>
          </p:cNvPr>
          <p:cNvSpPr/>
          <p:nvPr/>
        </p:nvSpPr>
        <p:spPr>
          <a:xfrm>
            <a:off x="7629142" y="4324357"/>
            <a:ext cx="895082" cy="895082"/>
          </a:xfrm>
          <a:prstGeom prst="ellipse">
            <a:avLst/>
          </a:prstGeom>
          <a:solidFill>
            <a:srgbClr val="59FF69"/>
          </a:solidFill>
          <a:ln w="57150">
            <a:solidFill>
              <a:srgbClr val="1205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dirty="0"/>
              <a:t>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6584-A017-F6D2-2F4E-00B2518F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GB" dirty="0">
                <a:latin typeface="DM Sans Medium"/>
              </a:rPr>
              <a:t>Structure of a graph – 3 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DFA4A3-E9D9-8FD6-3D30-C973E9B2F4E3}"/>
              </a:ext>
            </a:extLst>
          </p:cNvPr>
          <p:cNvSpPr/>
          <p:nvPr/>
        </p:nvSpPr>
        <p:spPr>
          <a:xfrm>
            <a:off x="817808" y="3058732"/>
            <a:ext cx="895082" cy="895082"/>
          </a:xfrm>
          <a:prstGeom prst="ellipse">
            <a:avLst/>
          </a:prstGeom>
          <a:ln w="57150">
            <a:solidFill>
              <a:srgbClr val="1205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1E3EC9-3ADD-5B00-FA25-BBD9F4368D67}"/>
              </a:ext>
            </a:extLst>
          </p:cNvPr>
          <p:cNvSpPr/>
          <p:nvPr/>
        </p:nvSpPr>
        <p:spPr>
          <a:xfrm>
            <a:off x="3404315" y="1927171"/>
            <a:ext cx="895082" cy="895082"/>
          </a:xfrm>
          <a:prstGeom prst="ellipse">
            <a:avLst/>
          </a:prstGeom>
          <a:ln w="57150">
            <a:solidFill>
              <a:srgbClr val="1205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490C35-3BEF-9155-C5EA-024AE694FB4A}"/>
              </a:ext>
            </a:extLst>
          </p:cNvPr>
          <p:cNvSpPr/>
          <p:nvPr/>
        </p:nvSpPr>
        <p:spPr>
          <a:xfrm>
            <a:off x="7441841" y="1524707"/>
            <a:ext cx="895082" cy="895082"/>
          </a:xfrm>
          <a:prstGeom prst="ellipse">
            <a:avLst/>
          </a:prstGeom>
          <a:ln w="57150">
            <a:solidFill>
              <a:srgbClr val="1205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dirty="0"/>
              <a:t>F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DB3EBB-509C-C055-F371-D3278CED20CF}"/>
              </a:ext>
            </a:extLst>
          </p:cNvPr>
          <p:cNvSpPr/>
          <p:nvPr/>
        </p:nvSpPr>
        <p:spPr>
          <a:xfrm>
            <a:off x="3415120" y="4401502"/>
            <a:ext cx="895082" cy="895082"/>
          </a:xfrm>
          <a:prstGeom prst="ellipse">
            <a:avLst/>
          </a:prstGeom>
          <a:ln w="57150">
            <a:solidFill>
              <a:srgbClr val="1205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dirty="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1303AB-0D90-8CFD-0863-80501C40A773}"/>
              </a:ext>
            </a:extLst>
          </p:cNvPr>
          <p:cNvSpPr/>
          <p:nvPr/>
        </p:nvSpPr>
        <p:spPr>
          <a:xfrm>
            <a:off x="5410087" y="2981459"/>
            <a:ext cx="895082" cy="895082"/>
          </a:xfrm>
          <a:prstGeom prst="ellipse">
            <a:avLst/>
          </a:prstGeom>
          <a:ln w="57150">
            <a:solidFill>
              <a:srgbClr val="1205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76592D-5C5F-BFC0-1284-42DD519C4C89}"/>
              </a:ext>
            </a:extLst>
          </p:cNvPr>
          <p:cNvSpPr/>
          <p:nvPr/>
        </p:nvSpPr>
        <p:spPr>
          <a:xfrm>
            <a:off x="1134267" y="4717961"/>
            <a:ext cx="895082" cy="895082"/>
          </a:xfrm>
          <a:prstGeom prst="ellipse">
            <a:avLst/>
          </a:prstGeom>
          <a:ln w="57150">
            <a:solidFill>
              <a:srgbClr val="1205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dirty="0"/>
              <a:t>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CE18B0-98C4-1308-58C2-7AB3F9E8E4C7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1581808" y="2374712"/>
            <a:ext cx="1822507" cy="815102"/>
          </a:xfrm>
          <a:prstGeom prst="line">
            <a:avLst/>
          </a:prstGeom>
          <a:ln w="38100">
            <a:solidFill>
              <a:srgbClr val="12054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2B03D2-9A9E-7DE5-E4D9-6779DE22672C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3851856" y="2822253"/>
            <a:ext cx="10805" cy="1579249"/>
          </a:xfrm>
          <a:prstGeom prst="line">
            <a:avLst/>
          </a:prstGeom>
          <a:ln w="38100">
            <a:solidFill>
              <a:srgbClr val="12054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18CC43-F75A-3575-F600-15F724A73CE3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1898267" y="2691171"/>
            <a:ext cx="1637130" cy="2157872"/>
          </a:xfrm>
          <a:prstGeom prst="line">
            <a:avLst/>
          </a:prstGeom>
          <a:ln w="38100">
            <a:solidFill>
              <a:srgbClr val="12054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AE7451-00F4-5ABC-26D5-8A2F20B2B1D9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299397" y="1972248"/>
            <a:ext cx="3142444" cy="402464"/>
          </a:xfrm>
          <a:prstGeom prst="line">
            <a:avLst/>
          </a:prstGeom>
          <a:ln w="38100">
            <a:solidFill>
              <a:srgbClr val="12054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6181F3-4B0C-9925-B5E4-3D997890E12A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2029349" y="4849043"/>
            <a:ext cx="1385771" cy="316459"/>
          </a:xfrm>
          <a:prstGeom prst="line">
            <a:avLst/>
          </a:prstGeom>
          <a:ln w="38100">
            <a:solidFill>
              <a:srgbClr val="12054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D0B38E-959E-C0CA-7097-AA3C3698A1F0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168315" y="2691171"/>
            <a:ext cx="1372854" cy="421370"/>
          </a:xfrm>
          <a:prstGeom prst="line">
            <a:avLst/>
          </a:prstGeom>
          <a:ln w="38100">
            <a:solidFill>
              <a:srgbClr val="12054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55F889-B534-EC63-FCF3-2D302CCC387E}"/>
              </a:ext>
            </a:extLst>
          </p:cNvPr>
          <p:cNvCxnSpPr>
            <a:cxnSpLocks/>
            <a:stCxn id="9" idx="7"/>
            <a:endCxn id="6" idx="3"/>
          </p:cNvCxnSpPr>
          <p:nvPr/>
        </p:nvCxnSpPr>
        <p:spPr>
          <a:xfrm flipV="1">
            <a:off x="6174087" y="2288707"/>
            <a:ext cx="1398836" cy="823834"/>
          </a:xfrm>
          <a:prstGeom prst="line">
            <a:avLst/>
          </a:prstGeom>
          <a:ln w="38100">
            <a:solidFill>
              <a:srgbClr val="12054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908B73-484A-6E36-DE22-14004D1D8F7C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7889382" y="2419789"/>
            <a:ext cx="178427" cy="1898926"/>
          </a:xfrm>
          <a:prstGeom prst="line">
            <a:avLst/>
          </a:prstGeom>
          <a:ln w="38100">
            <a:solidFill>
              <a:srgbClr val="12054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EE2FB2F-0A3F-7816-0282-97D8F93C0944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4310202" y="4766256"/>
            <a:ext cx="3310066" cy="82787"/>
          </a:xfrm>
          <a:prstGeom prst="line">
            <a:avLst/>
          </a:prstGeom>
          <a:ln w="38100">
            <a:solidFill>
              <a:srgbClr val="12054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97CE8E-169D-DD4C-C830-3A67F0497BFC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4179120" y="3745459"/>
            <a:ext cx="1362049" cy="787125"/>
          </a:xfrm>
          <a:prstGeom prst="line">
            <a:avLst/>
          </a:prstGeom>
          <a:ln w="38100">
            <a:solidFill>
              <a:srgbClr val="12054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53C587-A8ED-EDB8-CC9A-135BF8F3AF20}"/>
              </a:ext>
            </a:extLst>
          </p:cNvPr>
          <p:cNvCxnSpPr>
            <a:stCxn id="4" idx="6"/>
            <a:endCxn id="5" idx="3"/>
          </p:cNvCxnSpPr>
          <p:nvPr/>
        </p:nvCxnSpPr>
        <p:spPr>
          <a:xfrm flipV="1">
            <a:off x="1712890" y="2691171"/>
            <a:ext cx="1822507" cy="815102"/>
          </a:xfrm>
          <a:prstGeom prst="straightConnector1">
            <a:avLst/>
          </a:prstGeom>
          <a:ln w="38100">
            <a:solidFill>
              <a:srgbClr val="1205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6BDB41-F9E5-242E-7F79-F34B4AD36F06}"/>
              </a:ext>
            </a:extLst>
          </p:cNvPr>
          <p:cNvCxnSpPr>
            <a:cxnSpLocks/>
            <a:stCxn id="6" idx="4"/>
            <a:endCxn id="9" idx="6"/>
          </p:cNvCxnSpPr>
          <p:nvPr/>
        </p:nvCxnSpPr>
        <p:spPr>
          <a:xfrm flipH="1">
            <a:off x="6305169" y="2419789"/>
            <a:ext cx="1584213" cy="1009211"/>
          </a:xfrm>
          <a:prstGeom prst="straightConnector1">
            <a:avLst/>
          </a:prstGeom>
          <a:ln w="38100">
            <a:solidFill>
              <a:srgbClr val="1205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EE0E5A-289D-A15E-085D-667C19A0DD6B}"/>
              </a:ext>
            </a:extLst>
          </p:cNvPr>
          <p:cNvCxnSpPr>
            <a:stCxn id="8" idx="7"/>
            <a:endCxn id="6" idx="5"/>
          </p:cNvCxnSpPr>
          <p:nvPr/>
        </p:nvCxnSpPr>
        <p:spPr>
          <a:xfrm flipH="1" flipV="1">
            <a:off x="8205841" y="2288707"/>
            <a:ext cx="178427" cy="2161090"/>
          </a:xfrm>
          <a:prstGeom prst="straightConnector1">
            <a:avLst/>
          </a:prstGeom>
          <a:ln w="38100">
            <a:solidFill>
              <a:srgbClr val="1205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7F8D437-4731-C6BB-2FFB-56270DF8DC08}"/>
              </a:ext>
            </a:extLst>
          </p:cNvPr>
          <p:cNvSpPr txBox="1"/>
          <p:nvPr/>
        </p:nvSpPr>
        <p:spPr>
          <a:xfrm>
            <a:off x="5493824" y="1804148"/>
            <a:ext cx="68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20540"/>
                </a:solidFill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FF2550-5BF0-4625-531B-2E50A14680D3}"/>
              </a:ext>
            </a:extLst>
          </p:cNvPr>
          <p:cNvSpPr txBox="1"/>
          <p:nvPr/>
        </p:nvSpPr>
        <p:spPr>
          <a:xfrm>
            <a:off x="6559967" y="2705701"/>
            <a:ext cx="68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20540"/>
                </a:solidFill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7B490D-3DBA-80E3-FFEB-D3878412D76A}"/>
              </a:ext>
            </a:extLst>
          </p:cNvPr>
          <p:cNvSpPr txBox="1"/>
          <p:nvPr/>
        </p:nvSpPr>
        <p:spPr>
          <a:xfrm>
            <a:off x="4541056" y="2542812"/>
            <a:ext cx="68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20540"/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A62577-C226-297B-C404-168DBCC9638A}"/>
              </a:ext>
            </a:extLst>
          </p:cNvPr>
          <p:cNvSpPr txBox="1"/>
          <p:nvPr/>
        </p:nvSpPr>
        <p:spPr>
          <a:xfrm>
            <a:off x="1993666" y="2437930"/>
            <a:ext cx="68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20540"/>
                </a:solidFill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08D1B-6185-0167-F230-351866272388}"/>
              </a:ext>
            </a:extLst>
          </p:cNvPr>
          <p:cNvSpPr txBox="1"/>
          <p:nvPr/>
        </p:nvSpPr>
        <p:spPr>
          <a:xfrm>
            <a:off x="2174382" y="2818331"/>
            <a:ext cx="68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20540"/>
                </a:solidFill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A41AB0-85A1-2223-850E-1FBC6832FFB3}"/>
              </a:ext>
            </a:extLst>
          </p:cNvPr>
          <p:cNvSpPr txBox="1"/>
          <p:nvPr/>
        </p:nvSpPr>
        <p:spPr>
          <a:xfrm>
            <a:off x="2174382" y="3537724"/>
            <a:ext cx="68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20540"/>
                </a:solidFill>
              </a:rPr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FC212C-B38A-9385-E491-845D9B266352}"/>
              </a:ext>
            </a:extLst>
          </p:cNvPr>
          <p:cNvSpPr txBox="1"/>
          <p:nvPr/>
        </p:nvSpPr>
        <p:spPr>
          <a:xfrm>
            <a:off x="3391031" y="3353058"/>
            <a:ext cx="68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20540"/>
                </a:solidFill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6F0DDA-E3FE-C767-E465-38EA5D1899C0}"/>
              </a:ext>
            </a:extLst>
          </p:cNvPr>
          <p:cNvSpPr txBox="1"/>
          <p:nvPr/>
        </p:nvSpPr>
        <p:spPr>
          <a:xfrm>
            <a:off x="4468415" y="3766718"/>
            <a:ext cx="68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20540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4BE73F-5B20-0C96-3A59-FB99A3BAE0C8}"/>
              </a:ext>
            </a:extLst>
          </p:cNvPr>
          <p:cNvSpPr txBox="1"/>
          <p:nvPr/>
        </p:nvSpPr>
        <p:spPr>
          <a:xfrm>
            <a:off x="5842009" y="4401502"/>
            <a:ext cx="68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20540"/>
                </a:solidFill>
              </a:rPr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03B862-7370-8510-71EE-9D7D52C77396}"/>
              </a:ext>
            </a:extLst>
          </p:cNvPr>
          <p:cNvSpPr txBox="1"/>
          <p:nvPr/>
        </p:nvSpPr>
        <p:spPr>
          <a:xfrm>
            <a:off x="7782877" y="3238967"/>
            <a:ext cx="68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20540"/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E0ADF3-FE4F-8263-C642-8784572E3D8E}"/>
              </a:ext>
            </a:extLst>
          </p:cNvPr>
          <p:cNvSpPr txBox="1"/>
          <p:nvPr/>
        </p:nvSpPr>
        <p:spPr>
          <a:xfrm>
            <a:off x="2293509" y="4714080"/>
            <a:ext cx="68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120540"/>
                </a:solidFill>
              </a:rPr>
              <a:t>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7CF388-E370-DD0F-9F30-40090CFD3254}"/>
              </a:ext>
            </a:extLst>
          </p:cNvPr>
          <p:cNvSpPr/>
          <p:nvPr/>
        </p:nvSpPr>
        <p:spPr>
          <a:xfrm>
            <a:off x="46956" y="2305231"/>
            <a:ext cx="1691425" cy="498544"/>
          </a:xfrm>
          <a:prstGeom prst="roundRect">
            <a:avLst/>
          </a:prstGeom>
          <a:ln w="28575">
            <a:solidFill>
              <a:srgbClr val="59FF6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Loop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BF69E70F-8764-21DE-679F-6CAEFB3CDEFA}"/>
              </a:ext>
            </a:extLst>
          </p:cNvPr>
          <p:cNvCxnSpPr>
            <a:stCxn id="4" idx="0"/>
            <a:endCxn id="4" idx="2"/>
          </p:cNvCxnSpPr>
          <p:nvPr/>
        </p:nvCxnSpPr>
        <p:spPr>
          <a:xfrm rot="16200000" flipH="1" flipV="1">
            <a:off x="817808" y="3058731"/>
            <a:ext cx="447541" cy="447541"/>
          </a:xfrm>
          <a:prstGeom prst="curvedConnector4">
            <a:avLst>
              <a:gd name="adj1" fmla="val -51079"/>
              <a:gd name="adj2" fmla="val 151079"/>
            </a:avLst>
          </a:prstGeom>
          <a:ln w="38100">
            <a:solidFill>
              <a:srgbClr val="12054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81DD1F-B077-C799-A803-3D28DEB56F77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4310202" y="4766256"/>
            <a:ext cx="3310066" cy="82787"/>
          </a:xfrm>
          <a:prstGeom prst="straightConnector1">
            <a:avLst/>
          </a:prstGeom>
          <a:ln w="76200">
            <a:solidFill>
              <a:srgbClr val="59FF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077A00-3B81-D9C1-0F78-7387235F6A6C}"/>
              </a:ext>
            </a:extLst>
          </p:cNvPr>
          <p:cNvCxnSpPr>
            <a:cxnSpLocks/>
            <a:stCxn id="8" idx="7"/>
            <a:endCxn id="6" idx="5"/>
          </p:cNvCxnSpPr>
          <p:nvPr/>
        </p:nvCxnSpPr>
        <p:spPr>
          <a:xfrm flipH="1" flipV="1">
            <a:off x="8205841" y="2288707"/>
            <a:ext cx="178427" cy="2161090"/>
          </a:xfrm>
          <a:prstGeom prst="straightConnector1">
            <a:avLst/>
          </a:prstGeom>
          <a:ln w="76200">
            <a:solidFill>
              <a:srgbClr val="59FF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47FBD2-2D91-F6AD-6F25-CDCEB9880E67}"/>
              </a:ext>
            </a:extLst>
          </p:cNvPr>
          <p:cNvCxnSpPr>
            <a:cxnSpLocks/>
            <a:stCxn id="6" idx="4"/>
            <a:endCxn id="9" idx="6"/>
          </p:cNvCxnSpPr>
          <p:nvPr/>
        </p:nvCxnSpPr>
        <p:spPr>
          <a:xfrm flipH="1">
            <a:off x="6305169" y="2419789"/>
            <a:ext cx="1584213" cy="1009211"/>
          </a:xfrm>
          <a:prstGeom prst="straightConnector1">
            <a:avLst/>
          </a:prstGeom>
          <a:ln w="76200">
            <a:solidFill>
              <a:srgbClr val="59FF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88E084-091B-9DB5-6E94-DC713CA9426C}"/>
              </a:ext>
            </a:extLst>
          </p:cNvPr>
          <p:cNvCxnSpPr>
            <a:cxnSpLocks/>
            <a:stCxn id="9" idx="3"/>
            <a:endCxn id="7" idx="7"/>
          </p:cNvCxnSpPr>
          <p:nvPr/>
        </p:nvCxnSpPr>
        <p:spPr>
          <a:xfrm flipH="1">
            <a:off x="4179120" y="3745459"/>
            <a:ext cx="1362049" cy="787125"/>
          </a:xfrm>
          <a:prstGeom prst="straightConnector1">
            <a:avLst/>
          </a:prstGeom>
          <a:ln w="76200">
            <a:solidFill>
              <a:srgbClr val="59FF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19E0385-EE92-F8B3-0FE7-0639B5439FA4}"/>
              </a:ext>
            </a:extLst>
          </p:cNvPr>
          <p:cNvSpPr/>
          <p:nvPr/>
        </p:nvSpPr>
        <p:spPr>
          <a:xfrm>
            <a:off x="6142483" y="3788782"/>
            <a:ext cx="1691425" cy="498544"/>
          </a:xfrm>
          <a:prstGeom prst="roundRect">
            <a:avLst/>
          </a:prstGeom>
          <a:ln w="28575">
            <a:solidFill>
              <a:srgbClr val="59FF6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Cycle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591C6D7-B668-E356-0887-6C6B9FC56DAB}"/>
              </a:ext>
            </a:extLst>
          </p:cNvPr>
          <p:cNvCxnSpPr>
            <a:cxnSpLocks/>
            <a:stCxn id="5" idx="3"/>
            <a:endCxn id="10" idx="7"/>
          </p:cNvCxnSpPr>
          <p:nvPr/>
        </p:nvCxnSpPr>
        <p:spPr>
          <a:xfrm flipH="1">
            <a:off x="1898267" y="2691171"/>
            <a:ext cx="1637130" cy="2157872"/>
          </a:xfrm>
          <a:prstGeom prst="straightConnector1">
            <a:avLst/>
          </a:prstGeom>
          <a:ln w="76200">
            <a:solidFill>
              <a:srgbClr val="59FF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35D0279-B614-B7FE-17B1-A2613BFFFD31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2029349" y="4849043"/>
            <a:ext cx="1385771" cy="316459"/>
          </a:xfrm>
          <a:prstGeom prst="straightConnector1">
            <a:avLst/>
          </a:prstGeom>
          <a:ln w="76200">
            <a:solidFill>
              <a:srgbClr val="59FF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6D44B46-2939-1A5D-B690-FB5DD7EB73C9}"/>
              </a:ext>
            </a:extLst>
          </p:cNvPr>
          <p:cNvSpPr/>
          <p:nvPr/>
        </p:nvSpPr>
        <p:spPr>
          <a:xfrm>
            <a:off x="1989907" y="3910977"/>
            <a:ext cx="1691425" cy="498544"/>
          </a:xfrm>
          <a:prstGeom prst="roundRect">
            <a:avLst/>
          </a:prstGeom>
          <a:ln w="28575">
            <a:solidFill>
              <a:srgbClr val="59FF6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Path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1EC0EE3-FC37-4BC0-5D05-154964835FE0}"/>
              </a:ext>
            </a:extLst>
          </p:cNvPr>
          <p:cNvSpPr/>
          <p:nvPr/>
        </p:nvSpPr>
        <p:spPr>
          <a:xfrm>
            <a:off x="3403842" y="1925211"/>
            <a:ext cx="895082" cy="895082"/>
          </a:xfrm>
          <a:prstGeom prst="ellipse">
            <a:avLst/>
          </a:prstGeom>
          <a:solidFill>
            <a:srgbClr val="59FF69"/>
          </a:solidFill>
          <a:ln w="57150">
            <a:solidFill>
              <a:srgbClr val="1205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dirty="0"/>
              <a:t>B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36925CB-FEDC-71B5-6A98-CED68592E5A5}"/>
              </a:ext>
            </a:extLst>
          </p:cNvPr>
          <p:cNvSpPr/>
          <p:nvPr/>
        </p:nvSpPr>
        <p:spPr>
          <a:xfrm>
            <a:off x="5399282" y="2976092"/>
            <a:ext cx="895082" cy="895082"/>
          </a:xfrm>
          <a:prstGeom prst="ellipse">
            <a:avLst/>
          </a:prstGeom>
          <a:solidFill>
            <a:srgbClr val="59FF69"/>
          </a:solidFill>
          <a:ln w="57150">
            <a:solidFill>
              <a:srgbClr val="1205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800" dirty="0"/>
              <a:t>C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8515F3E-F282-99D2-8538-32980BCC209C}"/>
              </a:ext>
            </a:extLst>
          </p:cNvPr>
          <p:cNvSpPr/>
          <p:nvPr/>
        </p:nvSpPr>
        <p:spPr>
          <a:xfrm>
            <a:off x="7157946" y="1167487"/>
            <a:ext cx="1691425" cy="498544"/>
          </a:xfrm>
          <a:prstGeom prst="roundRect">
            <a:avLst/>
          </a:prstGeom>
          <a:ln w="28575">
            <a:solidFill>
              <a:srgbClr val="59FF6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Degree = 3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E22032A-A723-E5E3-96C5-D623994640C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48568" y="3058730"/>
            <a:ext cx="447541" cy="447541"/>
          </a:xfrm>
          <a:prstGeom prst="curvedConnector4">
            <a:avLst>
              <a:gd name="adj1" fmla="val -51079"/>
              <a:gd name="adj2" fmla="val 151079"/>
            </a:avLst>
          </a:prstGeom>
          <a:ln w="76200">
            <a:solidFill>
              <a:srgbClr val="59FF6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7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3" grpId="0" animBg="1"/>
      <p:bldP spid="59" grpId="0" animBg="1"/>
      <p:bldP spid="66" grpId="0" animBg="1"/>
      <p:bldP spid="67" grpId="0" animBg="1"/>
      <p:bldP spid="69" grpId="0" animBg="1"/>
      <p:bldP spid="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A2145-BDB7-22BC-BD1A-16BC158D3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6E46-6FE6-2E7E-9B76-4B0AF874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GB" dirty="0">
                <a:latin typeface="DM Sans Medium"/>
              </a:rPr>
              <a:t>Key terms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C9007-02D9-2F77-E329-D6EBA3E072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Node </a:t>
            </a:r>
          </a:p>
          <a:p>
            <a:r>
              <a:rPr lang="en-US" dirty="0"/>
              <a:t>Edge</a:t>
            </a:r>
          </a:p>
          <a:p>
            <a:r>
              <a:rPr lang="en-GB" dirty="0"/>
              <a:t>Neighbour</a:t>
            </a:r>
          </a:p>
          <a:p>
            <a:r>
              <a:rPr lang="en-US" dirty="0"/>
              <a:t>Degree</a:t>
            </a:r>
          </a:p>
          <a:p>
            <a:r>
              <a:rPr lang="en-US" dirty="0"/>
              <a:t>Loop</a:t>
            </a:r>
          </a:p>
          <a:p>
            <a:r>
              <a:rPr lang="en-US" dirty="0"/>
              <a:t>Path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7AB50-A02D-629E-7728-67299AFAC0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Cycle</a:t>
            </a:r>
          </a:p>
          <a:p>
            <a:r>
              <a:rPr lang="en-US" dirty="0"/>
              <a:t>Undirected</a:t>
            </a:r>
          </a:p>
          <a:p>
            <a:r>
              <a:rPr lang="en-US" dirty="0"/>
              <a:t>Directed</a:t>
            </a:r>
          </a:p>
          <a:p>
            <a:r>
              <a:rPr lang="en-US" dirty="0"/>
              <a:t>Unweighted </a:t>
            </a:r>
          </a:p>
          <a:p>
            <a:r>
              <a:rPr lang="en-US" dirty="0"/>
              <a:t>Weighted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314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S Sans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NCCE template - standard screen" id="{1CF63562-83F6-4BFB-ABED-D1311C013257}" vid="{DC4F5136-85B7-4BF6-BC86-E9FCBE25A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6E1FC389FF6F4EBCD3E4724D0D00D5" ma:contentTypeVersion="15" ma:contentTypeDescription="Create a new document." ma:contentTypeScope="" ma:versionID="162f2c0dd63144ec44b7439f68ffbb9b">
  <xsd:schema xmlns:xsd="http://www.w3.org/2001/XMLSchema" xmlns:xs="http://www.w3.org/2001/XMLSchema" xmlns:p="http://schemas.microsoft.com/office/2006/metadata/properties" xmlns:ns2="ad799b30-e3d9-4092-866b-648a1152f6b9" xmlns:ns3="8b5ac1b9-3e45-4497-b8c3-dad1865581ee" targetNamespace="http://schemas.microsoft.com/office/2006/metadata/properties" ma:root="true" ma:fieldsID="8158a18418f00eb48111e571fd153529" ns2:_="" ns3:_="">
    <xsd:import namespace="ad799b30-e3d9-4092-866b-648a1152f6b9"/>
    <xsd:import namespace="8b5ac1b9-3e45-4497-b8c3-dad1865581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799b30-e3d9-4092-866b-648a1152f6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4777adb1-cd82-4d41-919b-dc414cff66f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5ac1b9-3e45-4497-b8c3-dad1865581e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d3fe55e1-c923-4f21-8246-aaf88a71ee53}" ma:internalName="TaxCatchAll" ma:showField="CatchAllData" ma:web="8b5ac1b9-3e45-4497-b8c3-dad1865581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d799b30-e3d9-4092-866b-648a1152f6b9">
      <Terms xmlns="http://schemas.microsoft.com/office/infopath/2007/PartnerControls"/>
    </lcf76f155ced4ddcb4097134ff3c332f>
    <TaxCatchAll xmlns="8b5ac1b9-3e45-4497-b8c3-dad1865581e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2DA507-D40B-4264-8E11-14DF1B7611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799b30-e3d9-4092-866b-648a1152f6b9"/>
    <ds:schemaRef ds:uri="8b5ac1b9-3e45-4497-b8c3-dad1865581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587760-3945-4E32-B898-49C6CE4909BD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  <ds:schemaRef ds:uri="http://purl.org/dc/terms/"/>
    <ds:schemaRef ds:uri="ad799b30-e3d9-4092-866b-648a1152f6b9"/>
    <ds:schemaRef ds:uri="8b5ac1b9-3e45-4497-b8c3-dad1865581e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AA1BD30-814E-4C2C-8B9D-D30B538DBC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4451</TotalTime>
  <Words>2969</Words>
  <Application>Microsoft Office PowerPoint</Application>
  <PresentationFormat>On-screen Show (4:3)</PresentationFormat>
  <Paragraphs>700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DM Sans Medium</vt:lpstr>
      <vt:lpstr>Merriweather</vt:lpstr>
      <vt:lpstr>Roboto</vt:lpstr>
      <vt:lpstr>Office Theme</vt:lpstr>
      <vt:lpstr>Advanced Data Structures for A-level Computer Science</vt:lpstr>
      <vt:lpstr>Course overview</vt:lpstr>
      <vt:lpstr>Learning Outcomes</vt:lpstr>
      <vt:lpstr>What is a graph?</vt:lpstr>
      <vt:lpstr>Why use a graph?</vt:lpstr>
      <vt:lpstr>Structure of a graph</vt:lpstr>
      <vt:lpstr>Structure of a graph – 2 </vt:lpstr>
      <vt:lpstr>Structure of a graph – 3 </vt:lpstr>
      <vt:lpstr>Key terms</vt:lpstr>
      <vt:lpstr>Activity- Understanding graphs</vt:lpstr>
      <vt:lpstr>Solution- Understanding graphs</vt:lpstr>
      <vt:lpstr>Solution- Understanding graphs</vt:lpstr>
      <vt:lpstr>Solution- Understanding graphs</vt:lpstr>
      <vt:lpstr>Representing unweighted and undirected graphs</vt:lpstr>
      <vt:lpstr>Representing unweighted and undirected graphs</vt:lpstr>
      <vt:lpstr>Representing weighted and undirected graphs</vt:lpstr>
      <vt:lpstr>Representing weighted and undirected graphs</vt:lpstr>
      <vt:lpstr>Representing directed and unweighted graphs</vt:lpstr>
      <vt:lpstr>Representing directed and unweighted graphs</vt:lpstr>
      <vt:lpstr>Representing directed and weighted graphs</vt:lpstr>
      <vt:lpstr>Representing directed and weighted graphs</vt:lpstr>
      <vt:lpstr>Comparing representations</vt:lpstr>
      <vt:lpstr>Implementing an adjacency matrix in Python</vt:lpstr>
      <vt:lpstr>Implementing an adjacency matrix in Python</vt:lpstr>
      <vt:lpstr>Learning Outcomes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Anastasija Ignatova</dc:creator>
  <cp:lastModifiedBy>Alan Harrison</cp:lastModifiedBy>
  <cp:revision>19</cp:revision>
  <dcterms:created xsi:type="dcterms:W3CDTF">2023-03-02T11:29:22Z</dcterms:created>
  <dcterms:modified xsi:type="dcterms:W3CDTF">2024-12-05T14:32:39Z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0x010100C06E1FC389FF6F4EBCD3E4724D0D00D5</vt:lpwstr>
  </property>
  <property fmtid="{D5CDD505-2E9C-101B-9397-08002B2CF9AE}" pid="3" name="MediaServiceImageTags">
    <vt:lpwstr/>
  </property>
</Properties>
</file>