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1"/>
  </p:notesMasterIdLst>
  <p:sldIdLst>
    <p:sldId id="256" r:id="rId2"/>
    <p:sldId id="291" r:id="rId3"/>
    <p:sldId id="269" r:id="rId4"/>
    <p:sldId id="270" r:id="rId5"/>
    <p:sldId id="271" r:id="rId6"/>
    <p:sldId id="272" r:id="rId7"/>
    <p:sldId id="273" r:id="rId8"/>
    <p:sldId id="286" r:id="rId9"/>
    <p:sldId id="287" r:id="rId10"/>
    <p:sldId id="288" r:id="rId11"/>
    <p:sldId id="289" r:id="rId12"/>
    <p:sldId id="290" r:id="rId13"/>
    <p:sldId id="279" r:id="rId14"/>
    <p:sldId id="280" r:id="rId15"/>
    <p:sldId id="281" r:id="rId16"/>
    <p:sldId id="282" r:id="rId17"/>
    <p:sldId id="283" r:id="rId18"/>
    <p:sldId id="284" r:id="rId19"/>
    <p:sldId id="285" r:id="rId20"/>
  </p:sldIdLst>
  <p:sldSz cx="12192000" cy="6858000"/>
  <p:notesSz cx="6858000" cy="9144000"/>
  <p:embeddedFontLs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Corbel" pitchFamily="34" charset="0"/>
      <p:regular r:id="rId26"/>
      <p:bold r:id="rId27"/>
      <p:italic r:id="rId28"/>
      <p:boldItalic r:id="rId29"/>
    </p:embeddedFont>
    <p:embeddedFont>
      <p:font typeface="Nunito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370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05252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ddb2a217b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ddb2a217b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ddb2a217bf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db2a217b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ddb2a217b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gddb2a217bf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ddb2a217b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ddb2a217b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gddb2a217bf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ddb2a217b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ddb2a217b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gddb2a217bf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db2a217b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db2a217bf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ddb2a217bf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ddb2a217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ddb2a217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ddb2a217b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839788" y="4489399"/>
            <a:ext cx="10514012" cy="1501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2"/>
          </p:nvPr>
        </p:nvSpPr>
        <p:spPr>
          <a:xfrm>
            <a:off x="838200" y="4501729"/>
            <a:ext cx="10512424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" name="Google Shape;86;p12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839788" y="4850581"/>
            <a:ext cx="10514012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2"/>
          </p:nvPr>
        </p:nvSpPr>
        <p:spPr>
          <a:xfrm>
            <a:off x="1356798" y="257175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3"/>
          </p:nvPr>
        </p:nvSpPr>
        <p:spPr>
          <a:xfrm>
            <a:off x="4587994" y="188595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4"/>
          </p:nvPr>
        </p:nvSpPr>
        <p:spPr>
          <a:xfrm>
            <a:off x="4577441" y="257175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5"/>
          </p:nvPr>
        </p:nvSpPr>
        <p:spPr>
          <a:xfrm>
            <a:off x="7829035" y="188595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6"/>
          </p:nvPr>
        </p:nvSpPr>
        <p:spPr>
          <a:xfrm>
            <a:off x="7829035" y="257175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sz="2400" b="0">
                <a:solidFill>
                  <a:srgbClr val="EDEDED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8" name="Google Shape;108;p15"/>
          <p:cNvSpPr>
            <a:spLocks noGrp="1"/>
          </p:cNvSpPr>
          <p:nvPr>
            <p:ph type="pic" idx="2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3"/>
          </p:nvPr>
        </p:nvSpPr>
        <p:spPr>
          <a:xfrm>
            <a:off x="1332085" y="4873765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4"/>
          </p:nvPr>
        </p:nvSpPr>
        <p:spPr>
          <a:xfrm>
            <a:off x="4568997" y="4297503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sz="2400" b="0">
                <a:solidFill>
                  <a:srgbClr val="EDEDED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1" name="Google Shape;111;p15"/>
          <p:cNvSpPr>
            <a:spLocks noGrp="1"/>
          </p:cNvSpPr>
          <p:nvPr>
            <p:ph type="pic" idx="5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6"/>
          </p:nvPr>
        </p:nvSpPr>
        <p:spPr>
          <a:xfrm>
            <a:off x="4567644" y="4873764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7"/>
          </p:nvPr>
        </p:nvSpPr>
        <p:spPr>
          <a:xfrm>
            <a:off x="7804322" y="4297503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sz="2400" b="0">
                <a:solidFill>
                  <a:srgbClr val="EDEDED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15"/>
          <p:cNvSpPr>
            <a:spLocks noGrp="1"/>
          </p:cNvSpPr>
          <p:nvPr>
            <p:ph type="pic" idx="8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9"/>
          </p:nvPr>
        </p:nvSpPr>
        <p:spPr>
          <a:xfrm>
            <a:off x="7804197" y="4873762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 rot="5400000">
            <a:off x="4061231" y="-1115606"/>
            <a:ext cx="4351338" cy="102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sz="9600" b="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 b="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502521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319840" y="1825625"/>
            <a:ext cx="503396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1120000" y="2505075"/>
            <a:ext cx="5025216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319840" y="1681163"/>
            <a:ext cx="503554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319840" y="2505075"/>
            <a:ext cx="503554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839788" y="987425"/>
            <a:ext cx="10515600" cy="3379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839788" y="5186516"/>
            <a:ext cx="10514012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sz="54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25126" y="0"/>
            <a:ext cx="6724590" cy="1564104"/>
          </a:xfrm>
          <a:prstGeom prst="rect">
            <a:avLst/>
          </a:prstGeom>
          <a:solidFill>
            <a:srgbClr val="B21C6D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Times New Roman"/>
              <a:buNone/>
            </a:pPr>
            <a:r>
              <a:rPr lang="en-GB" sz="2400" b="1">
                <a:latin typeface="Times New Roman"/>
                <a:ea typeface="Times New Roman"/>
                <a:cs typeface="Times New Roman"/>
                <a:sym typeface="Times New Roman"/>
              </a:rPr>
              <a:t>“Covid-19 detection based on symptom data and lungs image ”</a:t>
            </a:r>
            <a:br>
              <a:rPr lang="en-GB" sz="24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400" b="1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489, Sec- A, Group- 05</a:t>
            </a:r>
            <a:endParaRPr sz="24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25126" y="1792704"/>
            <a:ext cx="6724590" cy="506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</a:pPr>
            <a:r>
              <a:rPr lang="en-GB" sz="30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900"/>
              <a:buNone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 1. Md. Monabbar Hossain          ID: 011 152 026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900"/>
              <a:buNone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 2. Abdur  Rahman                       ID: 011 171 306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900"/>
              <a:buNone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 4. Tarik Ahmed                          ID: 011 171 296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900"/>
              <a:buNone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5.  Md.Nahian Pathan                ID: 011 171 265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900"/>
              <a:buNone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 6. Fahad Hasan Bhuiyan Emon   ID: 011 171 150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900"/>
              <a:buNone/>
            </a:pP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25126" y="5185610"/>
            <a:ext cx="313917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E352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Teacher: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Chowdhury Rafeed Rahman</a:t>
            </a: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Lecturer, Department of CSE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United International University</a:t>
            </a: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9716" y="-1089"/>
            <a:ext cx="5442284" cy="6859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88016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1" y="1155170"/>
            <a:ext cx="5086350" cy="242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09133" y="474133"/>
            <a:ext cx="332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rgbClr val="FF0000"/>
                </a:solidFill>
              </a:rPr>
              <a:t>Initialize theta with random variables</a:t>
            </a: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3075" name="Picture 3" descr="C:\Users\88016\Desktop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5056979"/>
            <a:ext cx="3109913" cy="52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1375" y="4549316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 smtClean="0">
                <a:solidFill>
                  <a:srgbClr val="FF0000"/>
                </a:solidFill>
              </a:rPr>
              <a:t>‘Dot’ multiply theta and </a:t>
            </a:r>
            <a:r>
              <a:rPr lang="en-GB" sz="1800" b="1" dirty="0" err="1" smtClean="0">
                <a:solidFill>
                  <a:srgbClr val="FF0000"/>
                </a:solidFill>
              </a:rPr>
              <a:t>X_train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41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192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err="1" smtClean="0">
                <a:solidFill>
                  <a:srgbClr val="FF0000"/>
                </a:solidFill>
              </a:rPr>
              <a:t>Sigmoid,loss</a:t>
            </a:r>
            <a:r>
              <a:rPr lang="en-GB" sz="1800" b="1" dirty="0" smtClean="0">
                <a:solidFill>
                  <a:srgbClr val="FF0000"/>
                </a:solidFill>
              </a:rPr>
              <a:t> </a:t>
            </a:r>
            <a:r>
              <a:rPr lang="en-GB" sz="1800" b="1" dirty="0" err="1" smtClean="0">
                <a:solidFill>
                  <a:srgbClr val="FF0000"/>
                </a:solidFill>
              </a:rPr>
              <a:t>function,derivative</a:t>
            </a:r>
            <a:r>
              <a:rPr lang="en-GB" sz="1800" b="1" dirty="0" smtClean="0">
                <a:solidFill>
                  <a:srgbClr val="FF0000"/>
                </a:solidFill>
              </a:rPr>
              <a:t> and update theta</a:t>
            </a: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4099" name="Picture 3" descr="C:\Users\88016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4" y="1865531"/>
            <a:ext cx="8143273" cy="268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9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88016\Deskto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3" y="1800754"/>
            <a:ext cx="8874202" cy="269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127846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 smtClean="0">
                <a:solidFill>
                  <a:srgbClr val="FF0000"/>
                </a:solidFill>
              </a:rPr>
              <a:t>Trained the model and accuracy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81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00" y="1104625"/>
            <a:ext cx="5630049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4449" y="1104625"/>
            <a:ext cx="590550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4675" y="3477600"/>
            <a:ext cx="6182651" cy="32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1"/>
          <p:cNvSpPr txBox="1"/>
          <p:nvPr/>
        </p:nvSpPr>
        <p:spPr>
          <a:xfrm>
            <a:off x="4598300" y="154375"/>
            <a:ext cx="5683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Dataset </a:t>
            </a:r>
            <a:endParaRPr sz="3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200" y="1242050"/>
            <a:ext cx="5526151" cy="20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3250" y="4263028"/>
            <a:ext cx="5726052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250" y="4223550"/>
            <a:ext cx="5019479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2"/>
          <p:cNvSpPr txBox="1"/>
          <p:nvPr/>
        </p:nvSpPr>
        <p:spPr>
          <a:xfrm>
            <a:off x="2654400" y="3710225"/>
            <a:ext cx="419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0" name="Google Shape;420;p42"/>
          <p:cNvSpPr txBox="1"/>
          <p:nvPr/>
        </p:nvSpPr>
        <p:spPr>
          <a:xfrm>
            <a:off x="7854625" y="3586675"/>
            <a:ext cx="198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Image Augmentation</a:t>
            </a:r>
            <a:endParaRPr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1" name="Google Shape;421;p42"/>
          <p:cNvSpPr txBox="1"/>
          <p:nvPr/>
        </p:nvSpPr>
        <p:spPr>
          <a:xfrm>
            <a:off x="7371125" y="6212225"/>
            <a:ext cx="26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Setting up Train dataset path</a:t>
            </a:r>
            <a:endParaRPr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2" name="Google Shape;422;p42"/>
          <p:cNvSpPr txBox="1"/>
          <p:nvPr/>
        </p:nvSpPr>
        <p:spPr>
          <a:xfrm>
            <a:off x="1674825" y="6212225"/>
            <a:ext cx="28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Setting up validation dataset path</a:t>
            </a:r>
            <a:endParaRPr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3" name="Google Shape;423;p42"/>
          <p:cNvSpPr txBox="1"/>
          <p:nvPr/>
        </p:nvSpPr>
        <p:spPr>
          <a:xfrm>
            <a:off x="3789175" y="414450"/>
            <a:ext cx="5683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Import &amp; Data Preprocessing</a:t>
            </a:r>
            <a:endParaRPr sz="3200" b="1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24" name="Google Shape;424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9225" y="1190050"/>
            <a:ext cx="4612400" cy="24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2"/>
          <p:cNvSpPr txBox="1"/>
          <p:nvPr/>
        </p:nvSpPr>
        <p:spPr>
          <a:xfrm>
            <a:off x="1990425" y="3717525"/>
            <a:ext cx="25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Importing libraries</a:t>
            </a:r>
            <a:endParaRPr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25" y="1563450"/>
            <a:ext cx="7268051" cy="42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7975" y="961550"/>
            <a:ext cx="4364150" cy="53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3"/>
          <p:cNvSpPr txBox="1"/>
          <p:nvPr/>
        </p:nvSpPr>
        <p:spPr>
          <a:xfrm>
            <a:off x="3638975" y="242050"/>
            <a:ext cx="5683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Proposed Algorithm</a:t>
            </a:r>
            <a:endParaRPr sz="3200" b="1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138" y="1135600"/>
            <a:ext cx="9744075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4"/>
          <p:cNvSpPr txBox="1"/>
          <p:nvPr/>
        </p:nvSpPr>
        <p:spPr>
          <a:xfrm>
            <a:off x="3254088" y="345350"/>
            <a:ext cx="5683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Training model from Scratch</a:t>
            </a:r>
            <a:endParaRPr sz="3200" b="1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25" y="1109525"/>
            <a:ext cx="4552950" cy="50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300" y="1109526"/>
            <a:ext cx="4400550" cy="49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5"/>
          <p:cNvSpPr txBox="1"/>
          <p:nvPr/>
        </p:nvSpPr>
        <p:spPr>
          <a:xfrm>
            <a:off x="1736700" y="6186350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Loss graph</a:t>
            </a:r>
            <a:endParaRPr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9" name="Google Shape;449;p45"/>
          <p:cNvSpPr txBox="1"/>
          <p:nvPr/>
        </p:nvSpPr>
        <p:spPr>
          <a:xfrm>
            <a:off x="7973050" y="6127150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Accuracy graph</a:t>
            </a:r>
            <a:endParaRPr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0" name="Google Shape;450;p45"/>
          <p:cNvSpPr txBox="1"/>
          <p:nvPr/>
        </p:nvSpPr>
        <p:spPr>
          <a:xfrm>
            <a:off x="3335225" y="197375"/>
            <a:ext cx="5683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Visualization of Training Data</a:t>
            </a:r>
            <a:endParaRPr sz="3200" b="1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800" y="1571625"/>
            <a:ext cx="477202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46"/>
          <p:cNvPicPr preferRelativeResize="0"/>
          <p:nvPr/>
        </p:nvPicPr>
        <p:blipFill rotWithShape="1">
          <a:blip r:embed="rId4">
            <a:alphaModFix/>
          </a:blip>
          <a:srcRect l="-6840" t="7329" r="6840" b="-7330"/>
          <a:stretch/>
        </p:blipFill>
        <p:spPr>
          <a:xfrm>
            <a:off x="6136500" y="1701600"/>
            <a:ext cx="49053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0750" y="4499575"/>
            <a:ext cx="4772025" cy="95440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6"/>
          <p:cNvSpPr txBox="1"/>
          <p:nvPr/>
        </p:nvSpPr>
        <p:spPr>
          <a:xfrm>
            <a:off x="2013000" y="3581950"/>
            <a:ext cx="28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Setting up Test dataset path</a:t>
            </a:r>
            <a:endParaRPr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0" name="Google Shape;460;p46"/>
          <p:cNvSpPr txBox="1"/>
          <p:nvPr/>
        </p:nvSpPr>
        <p:spPr>
          <a:xfrm>
            <a:off x="8111175" y="2762925"/>
            <a:ext cx="24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Evaluating model</a:t>
            </a:r>
            <a:endParaRPr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1" name="Google Shape;461;p46"/>
          <p:cNvSpPr txBox="1"/>
          <p:nvPr/>
        </p:nvSpPr>
        <p:spPr>
          <a:xfrm>
            <a:off x="2378100" y="5668400"/>
            <a:ext cx="164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Loss on Test data</a:t>
            </a:r>
            <a:endParaRPr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2" name="Google Shape;462;p46"/>
          <p:cNvSpPr txBox="1"/>
          <p:nvPr/>
        </p:nvSpPr>
        <p:spPr>
          <a:xfrm>
            <a:off x="8811800" y="6068600"/>
            <a:ext cx="56838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63" name="Google Shape;463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8175" y="4361425"/>
            <a:ext cx="50473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6"/>
          <p:cNvSpPr txBox="1"/>
          <p:nvPr/>
        </p:nvSpPr>
        <p:spPr>
          <a:xfrm>
            <a:off x="7854625" y="5453975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Accuracy on Test data</a:t>
            </a:r>
            <a:endParaRPr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5" name="Google Shape;465;p46"/>
          <p:cNvSpPr txBox="1"/>
          <p:nvPr/>
        </p:nvSpPr>
        <p:spPr>
          <a:xfrm>
            <a:off x="3690475" y="274875"/>
            <a:ext cx="5683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Model Evaluation</a:t>
            </a:r>
            <a:endParaRPr sz="3200" b="1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7"/>
          <p:cNvSpPr/>
          <p:nvPr/>
        </p:nvSpPr>
        <p:spPr>
          <a:xfrm>
            <a:off x="3460881" y="2883387"/>
            <a:ext cx="472001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6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7"/>
          <p:cNvSpPr/>
          <p:nvPr/>
        </p:nvSpPr>
        <p:spPr>
          <a:xfrm>
            <a:off x="8301790" y="2980185"/>
            <a:ext cx="914400" cy="9144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A520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homePlate">
            <a:avLst>
              <a:gd name="adj" fmla="val 50000"/>
            </a:avLst>
          </a:prstGeom>
          <a:solidFill>
            <a:srgbClr val="E352A1"/>
          </a:solidFill>
          <a:ln w="12700" cap="flat" cmpd="sng">
            <a:solidFill>
              <a:srgbClr val="E352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GB"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Algorithm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0" y="1431758"/>
            <a:ext cx="1076826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2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5516" y="2075030"/>
            <a:ext cx="5322627" cy="4457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075029"/>
            <a:ext cx="6452861" cy="4457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696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/>
        </p:nvSpPr>
        <p:spPr>
          <a:xfrm>
            <a:off x="1374487" y="761393"/>
            <a:ext cx="9079202" cy="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Imported libraries and data-set into jupyter notebook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07695"/>
            <a:ext cx="12192000" cy="54503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31"/>
          <p:cNvCxnSpPr/>
          <p:nvPr/>
        </p:nvCxnSpPr>
        <p:spPr>
          <a:xfrm>
            <a:off x="882595" y="1967949"/>
            <a:ext cx="491892" cy="0"/>
          </a:xfrm>
          <a:prstGeom prst="straightConnector1">
            <a:avLst/>
          </a:prstGeom>
          <a:noFill/>
          <a:ln w="9525" cap="flat" cmpd="sng">
            <a:solidFill>
              <a:srgbClr val="E1268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85" name="Google Shape;285;p31"/>
          <p:cNvSpPr/>
          <p:nvPr/>
        </p:nvSpPr>
        <p:spPr>
          <a:xfrm>
            <a:off x="1455089" y="1606163"/>
            <a:ext cx="2949934" cy="731520"/>
          </a:xfrm>
          <a:prstGeom prst="rect">
            <a:avLst/>
          </a:prstGeom>
          <a:noFill/>
          <a:ln w="25400" cap="flat" cmpd="sng">
            <a:solidFill>
              <a:srgbClr val="A520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1"/>
          <p:cNvSpPr/>
          <p:nvPr/>
        </p:nvSpPr>
        <p:spPr>
          <a:xfrm>
            <a:off x="1374487" y="3220278"/>
            <a:ext cx="10703544" cy="2846567"/>
          </a:xfrm>
          <a:prstGeom prst="rect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1"/>
          <p:cNvSpPr/>
          <p:nvPr/>
        </p:nvSpPr>
        <p:spPr>
          <a:xfrm>
            <a:off x="1374487" y="3220278"/>
            <a:ext cx="10703544" cy="284656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p31"/>
          <p:cNvCxnSpPr/>
          <p:nvPr/>
        </p:nvCxnSpPr>
        <p:spPr>
          <a:xfrm rot="10800000" flipH="1">
            <a:off x="453224" y="4524292"/>
            <a:ext cx="921263" cy="795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/>
        </p:nvSpPr>
        <p:spPr>
          <a:xfrm>
            <a:off x="1605199" y="16028"/>
            <a:ext cx="9579545" cy="571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3416"/>
              <a:buFont typeface="Arial"/>
              <a:buNone/>
            </a:pPr>
            <a:r>
              <a:rPr lang="en-GB" sz="2500" b="0" i="0" u="none" strike="noStrike" cap="non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Change categorical data into Binary data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5131"/>
              <a:buFont typeface="Arial"/>
              <a:buNone/>
            </a:pPr>
            <a:endParaRPr sz="152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7674"/>
            <a:ext cx="12191999" cy="62203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2"/>
          <p:cNvSpPr/>
          <p:nvPr/>
        </p:nvSpPr>
        <p:spPr>
          <a:xfrm>
            <a:off x="1518699" y="2234317"/>
            <a:ext cx="4492487" cy="18288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" name="Google Shape;296;p32"/>
          <p:cNvCxnSpPr/>
          <p:nvPr/>
        </p:nvCxnSpPr>
        <p:spPr>
          <a:xfrm>
            <a:off x="1152939" y="1963972"/>
            <a:ext cx="365760" cy="27034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97" name="Google Shape;297;p32"/>
          <p:cNvSpPr/>
          <p:nvPr/>
        </p:nvSpPr>
        <p:spPr>
          <a:xfrm>
            <a:off x="2472856" y="3689405"/>
            <a:ext cx="938254" cy="2894275"/>
          </a:xfrm>
          <a:prstGeom prst="rect">
            <a:avLst/>
          </a:prstGeom>
          <a:noFill/>
          <a:ln w="25400" cap="flat" cmpd="sng">
            <a:solidFill>
              <a:srgbClr val="A520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32"/>
          <p:cNvCxnSpPr/>
          <p:nvPr/>
        </p:nvCxnSpPr>
        <p:spPr>
          <a:xfrm flipH="1">
            <a:off x="3204376" y="2417197"/>
            <a:ext cx="2393342" cy="1256306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/>
          <p:nvPr/>
        </p:nvSpPr>
        <p:spPr>
          <a:xfrm>
            <a:off x="-1" y="-1"/>
            <a:ext cx="9374001" cy="824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Finished converting data-set to Binary values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2592"/>
            <a:ext cx="12192000" cy="622540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3"/>
          <p:cNvSpPr/>
          <p:nvPr/>
        </p:nvSpPr>
        <p:spPr>
          <a:xfrm>
            <a:off x="278296" y="1860605"/>
            <a:ext cx="11913704" cy="438116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33"/>
          <p:cNvCxnSpPr/>
          <p:nvPr/>
        </p:nvCxnSpPr>
        <p:spPr>
          <a:xfrm>
            <a:off x="365760" y="1367624"/>
            <a:ext cx="818984" cy="49298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 txBox="1"/>
          <p:nvPr/>
        </p:nvSpPr>
        <p:spPr>
          <a:xfrm>
            <a:off x="4045228" y="33294"/>
            <a:ext cx="3697241" cy="55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Here we splitted the columns</a:t>
            </a:r>
            <a:endParaRPr sz="2000" b="0" i="0" u="none" strike="noStrike" cap="non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926" y="500649"/>
            <a:ext cx="10563727" cy="215304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4"/>
          <p:cNvSpPr txBox="1"/>
          <p:nvPr/>
        </p:nvSpPr>
        <p:spPr>
          <a:xfrm>
            <a:off x="3245842" y="2658416"/>
            <a:ext cx="5002349" cy="55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-GB" sz="2000" b="1" i="0" u="none" strike="noStrike" cap="non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Then Visualized the data using matplotlib</a:t>
            </a:r>
            <a:endParaRPr sz="2000" b="1" i="0" u="none" strike="noStrike" cap="non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628814"/>
            <a:ext cx="3453063" cy="3144964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4"/>
          <p:cNvSpPr txBox="1"/>
          <p:nvPr/>
        </p:nvSpPr>
        <p:spPr>
          <a:xfrm>
            <a:off x="16779" y="3198740"/>
            <a:ext cx="226932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Fever</a:t>
            </a:r>
            <a:endParaRPr sz="1400" b="1" i="0" u="none" strike="noStrike" cap="none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3957166" y="3167179"/>
            <a:ext cx="226932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Dry Cough</a:t>
            </a:r>
            <a:endParaRPr sz="1400" b="1" i="0" u="none" strike="noStrike" cap="none">
              <a:solidFill>
                <a:srgbClr val="6AA8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8529366" y="3167178"/>
            <a:ext cx="226932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1155CC"/>
                </a:solidFill>
                <a:latin typeface="Nunito"/>
                <a:ea typeface="Nunito"/>
                <a:cs typeface="Nunito"/>
                <a:sym typeface="Nunito"/>
              </a:rPr>
              <a:t>Tiredness</a:t>
            </a:r>
            <a:endParaRPr sz="1400" b="1" i="0" u="none" strike="noStrike" cap="none">
              <a:solidFill>
                <a:srgbClr val="1155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8" name="Google Shape;318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62926" y="3633536"/>
            <a:ext cx="3765885" cy="3140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29366" y="3628814"/>
            <a:ext cx="3662633" cy="314496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4"/>
          <p:cNvSpPr/>
          <p:nvPr/>
        </p:nvSpPr>
        <p:spPr>
          <a:xfrm>
            <a:off x="2035534" y="589185"/>
            <a:ext cx="8849802" cy="206450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34"/>
          <p:cNvCxnSpPr/>
          <p:nvPr/>
        </p:nvCxnSpPr>
        <p:spPr>
          <a:xfrm>
            <a:off x="1111281" y="1431235"/>
            <a:ext cx="915351" cy="10336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22" name="Google Shape;322;p34"/>
          <p:cNvSpPr/>
          <p:nvPr/>
        </p:nvSpPr>
        <p:spPr>
          <a:xfrm>
            <a:off x="4447748" y="3197582"/>
            <a:ext cx="1299268" cy="43595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4"/>
          <p:cNvSpPr/>
          <p:nvPr/>
        </p:nvSpPr>
        <p:spPr>
          <a:xfrm>
            <a:off x="9076168" y="3190743"/>
            <a:ext cx="1188965" cy="43807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4"/>
          <p:cNvSpPr/>
          <p:nvPr/>
        </p:nvSpPr>
        <p:spPr>
          <a:xfrm>
            <a:off x="733926" y="3214307"/>
            <a:ext cx="835030" cy="41450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/>
          <p:nvPr/>
        </p:nvSpPr>
        <p:spPr>
          <a:xfrm>
            <a:off x="2369679" y="114734"/>
            <a:ext cx="70305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GB" sz="4400" b="0" i="0" u="none" strike="noStrike" cap="non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More visualization of data</a:t>
            </a:r>
            <a:endParaRPr sz="4400" b="0" i="0" u="none" strike="noStrike" cap="non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7513" y="4247148"/>
            <a:ext cx="2895850" cy="2306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101" y="4247148"/>
            <a:ext cx="2993278" cy="2306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5620" y="1802748"/>
            <a:ext cx="2854425" cy="182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34755" y="4247148"/>
            <a:ext cx="3247907" cy="2306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434754" y="1731773"/>
            <a:ext cx="3247907" cy="1829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238090" y="1731773"/>
            <a:ext cx="3293678" cy="182987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5"/>
          <p:cNvSpPr txBox="1"/>
          <p:nvPr/>
        </p:nvSpPr>
        <p:spPr>
          <a:xfrm>
            <a:off x="649527" y="1228902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1155CC"/>
                </a:solidFill>
                <a:latin typeface="Nunito"/>
                <a:ea typeface="Nunito"/>
                <a:cs typeface="Nunito"/>
                <a:sym typeface="Nunito"/>
              </a:rPr>
              <a:t>Sore Throat</a:t>
            </a:r>
            <a:endParaRPr sz="1400" b="1" i="0" u="none" strike="noStrike" cap="none">
              <a:solidFill>
                <a:srgbClr val="1155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p35"/>
          <p:cNvSpPr txBox="1"/>
          <p:nvPr/>
        </p:nvSpPr>
        <p:spPr>
          <a:xfrm>
            <a:off x="4233229" y="1082774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diarrhea</a:t>
            </a:r>
            <a:endParaRPr sz="1400" b="1" i="0" u="none" strike="noStrike" cap="none">
              <a:solidFill>
                <a:srgbClr val="6AA8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35"/>
          <p:cNvSpPr txBox="1"/>
          <p:nvPr/>
        </p:nvSpPr>
        <p:spPr>
          <a:xfrm>
            <a:off x="8189841" y="946975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FF00FF"/>
                </a:solidFill>
                <a:latin typeface="Nunito"/>
                <a:ea typeface="Nunito"/>
                <a:cs typeface="Nunito"/>
                <a:sym typeface="Nunito"/>
              </a:rPr>
              <a:t>Loss of smell or taste</a:t>
            </a:r>
            <a:endParaRPr sz="1400" b="1" i="0" u="none" strike="noStrike" cap="none">
              <a:solidFill>
                <a:srgbClr val="FF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35"/>
          <p:cNvSpPr txBox="1"/>
          <p:nvPr/>
        </p:nvSpPr>
        <p:spPr>
          <a:xfrm>
            <a:off x="7946592" y="3761745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Headache</a:t>
            </a:r>
            <a:endParaRPr sz="1400" b="1" i="0" u="none" strike="noStrike" cap="none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35"/>
          <p:cNvSpPr txBox="1"/>
          <p:nvPr/>
        </p:nvSpPr>
        <p:spPr>
          <a:xfrm>
            <a:off x="447752" y="3624074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FF00FF"/>
                </a:solidFill>
                <a:latin typeface="Nunito"/>
                <a:ea typeface="Nunito"/>
                <a:cs typeface="Nunito"/>
                <a:sym typeface="Nunito"/>
              </a:rPr>
              <a:t>Difficulty in breathing</a:t>
            </a:r>
            <a:endParaRPr sz="1400" b="1" i="0" u="none" strike="noStrike" cap="none">
              <a:solidFill>
                <a:srgbClr val="FF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35"/>
          <p:cNvSpPr txBox="1"/>
          <p:nvPr/>
        </p:nvSpPr>
        <p:spPr>
          <a:xfrm>
            <a:off x="4238090" y="3761745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Running noise</a:t>
            </a:r>
            <a:endParaRPr sz="1400" b="1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35"/>
          <p:cNvSpPr/>
          <p:nvPr/>
        </p:nvSpPr>
        <p:spPr>
          <a:xfrm>
            <a:off x="956217" y="1267147"/>
            <a:ext cx="1588199" cy="41450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5"/>
          <p:cNvSpPr/>
          <p:nvPr/>
        </p:nvSpPr>
        <p:spPr>
          <a:xfrm>
            <a:off x="4443720" y="3754592"/>
            <a:ext cx="1845762" cy="41450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5"/>
          <p:cNvSpPr/>
          <p:nvPr/>
        </p:nvSpPr>
        <p:spPr>
          <a:xfrm>
            <a:off x="8434754" y="3824174"/>
            <a:ext cx="1234032" cy="41450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5"/>
          <p:cNvSpPr/>
          <p:nvPr/>
        </p:nvSpPr>
        <p:spPr>
          <a:xfrm>
            <a:off x="803751" y="3754592"/>
            <a:ext cx="1468685" cy="49255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5"/>
          <p:cNvSpPr/>
          <p:nvPr/>
        </p:nvSpPr>
        <p:spPr>
          <a:xfrm>
            <a:off x="8226437" y="1021648"/>
            <a:ext cx="2164203" cy="60745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5"/>
          <p:cNvSpPr/>
          <p:nvPr/>
        </p:nvSpPr>
        <p:spPr>
          <a:xfrm>
            <a:off x="4861235" y="1147075"/>
            <a:ext cx="1023693" cy="41450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88016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630" y="1718733"/>
            <a:ext cx="7212147" cy="194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79600" y="1004333"/>
            <a:ext cx="560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rgbClr val="FF0000"/>
                </a:solidFill>
              </a:rPr>
              <a:t> input and target data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1533" y="-25400"/>
            <a:ext cx="4563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Main Algorithm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38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2;p21"/>
          <p:cNvSpPr txBox="1">
            <a:spLocks/>
          </p:cNvSpPr>
          <p:nvPr/>
        </p:nvSpPr>
        <p:spPr>
          <a:xfrm>
            <a:off x="-269955" y="750529"/>
            <a:ext cx="60756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SzPts val="891"/>
            </a:pPr>
            <a:r>
              <a:rPr lang="en-US" sz="1800" b="1" dirty="0" smtClean="0">
                <a:solidFill>
                  <a:srgbClr val="FF0000"/>
                </a:solidFill>
              </a:rPr>
              <a:t>Split data into train and test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Google Shape;356;p21"/>
          <p:cNvSpPr txBox="1"/>
          <p:nvPr/>
        </p:nvSpPr>
        <p:spPr>
          <a:xfrm>
            <a:off x="845565" y="3506398"/>
            <a:ext cx="185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6" name="Picture 2" descr="C:\Users\88016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81" y="1614113"/>
            <a:ext cx="8416728" cy="176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85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rgbClr val="000000"/>
      </a:dk1>
      <a:lt1>
        <a:srgbClr val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Custom</PresentationFormat>
  <Paragraphs>58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Corbel</vt:lpstr>
      <vt:lpstr>Times New Roman</vt:lpstr>
      <vt:lpstr>Nunito</vt:lpstr>
      <vt:lpstr>Depth</vt:lpstr>
      <vt:lpstr>“Covid-19 detection based on symptom data and lungs image ” CSE 489, Sec- A, Group- 05</vt:lpstr>
      <vt:lpstr>Use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“Covid-19 detection based on symptom data and lungs image ” CSE 489, Sec- A, Group- 05</dc:title>
  <dc:creator>Nahian Pathan</dc:creator>
  <cp:lastModifiedBy>8801689418959</cp:lastModifiedBy>
  <cp:revision>1</cp:revision>
  <dcterms:modified xsi:type="dcterms:W3CDTF">2021-06-15T14:24:17Z</dcterms:modified>
</cp:coreProperties>
</file>