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cade Gamer" panose="020B0604020202020204" charset="-5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oppins" panose="020B0604020202020204" charset="0"/>
      <p:regular r:id="rId13"/>
    </p:embeddedFont>
    <p:embeddedFont>
      <p:font typeface="Poppi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2.svg"/><Relationship Id="rId7" Type="http://schemas.openxmlformats.org/officeDocument/2006/relationships/image" Target="../media/image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2.svg"/><Relationship Id="rId5" Type="http://schemas.openxmlformats.org/officeDocument/2006/relationships/image" Target="../media/image30.sv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2.svg"/><Relationship Id="rId3" Type="http://schemas.openxmlformats.org/officeDocument/2006/relationships/image" Target="../media/image34.svg"/><Relationship Id="rId7" Type="http://schemas.openxmlformats.org/officeDocument/2006/relationships/image" Target="../media/image36.svg"/><Relationship Id="rId12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4.svg"/><Relationship Id="rId15" Type="http://schemas.openxmlformats.org/officeDocument/2006/relationships/image" Target="../media/image22.sv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2.svg"/><Relationship Id="rId3" Type="http://schemas.openxmlformats.org/officeDocument/2006/relationships/image" Target="../media/image30.svg"/><Relationship Id="rId7" Type="http://schemas.openxmlformats.org/officeDocument/2006/relationships/image" Target="../media/image44.svg"/><Relationship Id="rId12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.svg"/><Relationship Id="rId5" Type="http://schemas.openxmlformats.org/officeDocument/2006/relationships/image" Target="../media/image42.svg"/><Relationship Id="rId15" Type="http://schemas.openxmlformats.org/officeDocument/2006/relationships/image" Target="../media/image16.svg"/><Relationship Id="rId10" Type="http://schemas.openxmlformats.org/officeDocument/2006/relationships/image" Target="../media/image3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8.svg"/><Relationship Id="rId7" Type="http://schemas.openxmlformats.org/officeDocument/2006/relationships/image" Target="../media/image3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14742" y="-3872538"/>
            <a:ext cx="13748604" cy="7749213"/>
          </a:xfrm>
          <a:custGeom>
            <a:avLst/>
            <a:gdLst/>
            <a:ahLst/>
            <a:cxnLst/>
            <a:rect l="l" t="t" r="r" b="b"/>
            <a:pathLst>
              <a:path w="13748604" h="7749213">
                <a:moveTo>
                  <a:pt x="0" y="0"/>
                </a:moveTo>
                <a:lnTo>
                  <a:pt x="13748604" y="0"/>
                </a:lnTo>
                <a:lnTo>
                  <a:pt x="13748604" y="7749213"/>
                </a:lnTo>
                <a:lnTo>
                  <a:pt x="0" y="7749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40788" y="611747"/>
            <a:ext cx="6518512" cy="2275553"/>
          </a:xfrm>
          <a:custGeom>
            <a:avLst/>
            <a:gdLst/>
            <a:ahLst/>
            <a:cxnLst/>
            <a:rect l="l" t="t" r="r" b="b"/>
            <a:pathLst>
              <a:path w="6518512" h="2275553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61852" y="2011308"/>
            <a:ext cx="15364295" cy="6264384"/>
            <a:chOff x="0" y="0"/>
            <a:chExt cx="4046563" cy="16498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46563" cy="1649879"/>
            </a:xfrm>
            <a:custGeom>
              <a:avLst/>
              <a:gdLst/>
              <a:ahLst/>
              <a:cxnLst/>
              <a:rect l="l" t="t" r="r" b="b"/>
              <a:pathLst>
                <a:path w="4046563" h="1649879">
                  <a:moveTo>
                    <a:pt x="25698" y="0"/>
                  </a:moveTo>
                  <a:lnTo>
                    <a:pt x="4020865" y="0"/>
                  </a:lnTo>
                  <a:cubicBezTo>
                    <a:pt x="4027681" y="0"/>
                    <a:pt x="4034217" y="2708"/>
                    <a:pt x="4039036" y="7527"/>
                  </a:cubicBezTo>
                  <a:cubicBezTo>
                    <a:pt x="4043856" y="12346"/>
                    <a:pt x="4046563" y="18883"/>
                    <a:pt x="4046563" y="25698"/>
                  </a:cubicBezTo>
                  <a:lnTo>
                    <a:pt x="4046563" y="1624181"/>
                  </a:lnTo>
                  <a:cubicBezTo>
                    <a:pt x="4046563" y="1630996"/>
                    <a:pt x="4043856" y="1637533"/>
                    <a:pt x="4039036" y="1642352"/>
                  </a:cubicBezTo>
                  <a:cubicBezTo>
                    <a:pt x="4034217" y="1647171"/>
                    <a:pt x="4027681" y="1649879"/>
                    <a:pt x="4020865" y="1649879"/>
                  </a:cubicBezTo>
                  <a:lnTo>
                    <a:pt x="25698" y="1649879"/>
                  </a:lnTo>
                  <a:cubicBezTo>
                    <a:pt x="18883" y="1649879"/>
                    <a:pt x="12346" y="1647171"/>
                    <a:pt x="7527" y="1642352"/>
                  </a:cubicBezTo>
                  <a:cubicBezTo>
                    <a:pt x="2708" y="1637533"/>
                    <a:pt x="0" y="1630996"/>
                    <a:pt x="0" y="1624181"/>
                  </a:cubicBezTo>
                  <a:lnTo>
                    <a:pt x="0" y="25698"/>
                  </a:lnTo>
                  <a:cubicBezTo>
                    <a:pt x="0" y="18883"/>
                    <a:pt x="2708" y="12346"/>
                    <a:pt x="7527" y="7527"/>
                  </a:cubicBezTo>
                  <a:cubicBezTo>
                    <a:pt x="12346" y="2708"/>
                    <a:pt x="18883" y="0"/>
                    <a:pt x="25698" y="0"/>
                  </a:cubicBezTo>
                  <a:close/>
                </a:path>
              </a:pathLst>
            </a:custGeom>
            <a:solidFill>
              <a:srgbClr val="E1D5F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046563" cy="1697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481174" y="5638089"/>
            <a:ext cx="611966" cy="989788"/>
          </a:xfrm>
          <a:custGeom>
            <a:avLst/>
            <a:gdLst/>
            <a:ahLst/>
            <a:cxnLst/>
            <a:rect l="l" t="t" r="r" b="b"/>
            <a:pathLst>
              <a:path w="611966" h="989788">
                <a:moveTo>
                  <a:pt x="0" y="0"/>
                </a:moveTo>
                <a:lnTo>
                  <a:pt x="611966" y="0"/>
                </a:lnTo>
                <a:lnTo>
                  <a:pt x="611966" y="989788"/>
                </a:lnTo>
                <a:lnTo>
                  <a:pt x="0" y="9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5625" y="2275553"/>
            <a:ext cx="2886516" cy="514325"/>
          </a:xfrm>
          <a:custGeom>
            <a:avLst/>
            <a:gdLst/>
            <a:ahLst/>
            <a:cxnLst/>
            <a:rect l="l" t="t" r="r" b="b"/>
            <a:pathLst>
              <a:path w="2886516" h="514325">
                <a:moveTo>
                  <a:pt x="0" y="0"/>
                </a:moveTo>
                <a:lnTo>
                  <a:pt x="2886516" y="0"/>
                </a:lnTo>
                <a:lnTo>
                  <a:pt x="2886516" y="514325"/>
                </a:lnTo>
                <a:lnTo>
                  <a:pt x="0" y="514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486400" y="6123458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5"/>
                </a:lnTo>
                <a:lnTo>
                  <a:pt x="0" y="1250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786786">
            <a:off x="6361111" y="-235806"/>
            <a:ext cx="1799862" cy="2598226"/>
          </a:xfrm>
          <a:custGeom>
            <a:avLst/>
            <a:gdLst/>
            <a:ahLst/>
            <a:cxnLst/>
            <a:rect l="l" t="t" r="r" b="b"/>
            <a:pathLst>
              <a:path w="1799862" h="2598226">
                <a:moveTo>
                  <a:pt x="0" y="0"/>
                </a:moveTo>
                <a:lnTo>
                  <a:pt x="1799861" y="0"/>
                </a:lnTo>
                <a:lnTo>
                  <a:pt x="1799861" y="2598226"/>
                </a:lnTo>
                <a:lnTo>
                  <a:pt x="0" y="25982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5625" y="7135360"/>
            <a:ext cx="2560040" cy="2560040"/>
          </a:xfrm>
          <a:custGeom>
            <a:avLst/>
            <a:gdLst/>
            <a:ahLst/>
            <a:cxnLst/>
            <a:rect l="l" t="t" r="r" b="b"/>
            <a:pathLst>
              <a:path w="2560040" h="2560040">
                <a:moveTo>
                  <a:pt x="0" y="0"/>
                </a:moveTo>
                <a:lnTo>
                  <a:pt x="2560040" y="0"/>
                </a:lnTo>
                <a:lnTo>
                  <a:pt x="2560040" y="2560040"/>
                </a:lnTo>
                <a:lnTo>
                  <a:pt x="0" y="25600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74105" y="8931784"/>
            <a:ext cx="4374886" cy="1527233"/>
          </a:xfrm>
          <a:custGeom>
            <a:avLst/>
            <a:gdLst/>
            <a:ahLst/>
            <a:cxnLst/>
            <a:rect l="l" t="t" r="r" b="b"/>
            <a:pathLst>
              <a:path w="4374886" h="1527233">
                <a:moveTo>
                  <a:pt x="0" y="0"/>
                </a:moveTo>
                <a:lnTo>
                  <a:pt x="4374886" y="0"/>
                </a:lnTo>
                <a:lnTo>
                  <a:pt x="4374886" y="1527232"/>
                </a:lnTo>
                <a:lnTo>
                  <a:pt x="0" y="1527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619214" y="787933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534866"/>
            <a:ext cx="814608" cy="814608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247027" y="8931784"/>
            <a:ext cx="1109147" cy="1109147"/>
          </a:xfrm>
          <a:custGeom>
            <a:avLst/>
            <a:gdLst/>
            <a:ahLst/>
            <a:cxnLst/>
            <a:rect l="l" t="t" r="r" b="b"/>
            <a:pathLst>
              <a:path w="1109147" h="1109147">
                <a:moveTo>
                  <a:pt x="0" y="0"/>
                </a:moveTo>
                <a:lnTo>
                  <a:pt x="1109146" y="0"/>
                </a:lnTo>
                <a:lnTo>
                  <a:pt x="1109146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255665" y="9017533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879472" y="7040110"/>
            <a:ext cx="3379828" cy="2199961"/>
          </a:xfrm>
          <a:custGeom>
            <a:avLst/>
            <a:gdLst/>
            <a:ahLst/>
            <a:cxnLst/>
            <a:rect l="l" t="t" r="r" b="b"/>
            <a:pathLst>
              <a:path w="3379828" h="2199961">
                <a:moveTo>
                  <a:pt x="0" y="0"/>
                </a:moveTo>
                <a:lnTo>
                  <a:pt x="3379828" y="0"/>
                </a:lnTo>
                <a:lnTo>
                  <a:pt x="3379828" y="2199961"/>
                </a:lnTo>
                <a:lnTo>
                  <a:pt x="0" y="21999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38883" y="3162464"/>
            <a:ext cx="14010233" cy="260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8000">
                <a:solidFill>
                  <a:srgbClr val="2E1B5B"/>
                </a:solidFill>
                <a:latin typeface="Arcade Gamer"/>
              </a:rPr>
              <a:t>flappy bird</a:t>
            </a:r>
          </a:p>
          <a:p>
            <a:pPr algn="ctr">
              <a:lnSpc>
                <a:spcPts val="10080"/>
              </a:lnSpc>
            </a:pPr>
            <a:r>
              <a:rPr lang="en-US" sz="8000">
                <a:solidFill>
                  <a:srgbClr val="2E1B5B"/>
                </a:solidFill>
                <a:latin typeface="Arcade Gamer"/>
              </a:rPr>
              <a:t>game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14742" y="6283698"/>
            <a:ext cx="5858516" cy="76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8"/>
              </a:lnSpc>
            </a:pPr>
            <a:r>
              <a:rPr lang="en-US" sz="4270">
                <a:solidFill>
                  <a:srgbClr val="FFE14D"/>
                </a:solidFill>
                <a:latin typeface="Poppins"/>
              </a:rPr>
              <a:t>start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0266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36395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58720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59719" y="1983443"/>
            <a:ext cx="1589817" cy="2984297"/>
          </a:xfrm>
          <a:custGeom>
            <a:avLst/>
            <a:gdLst/>
            <a:ahLst/>
            <a:cxnLst/>
            <a:rect l="l" t="t" r="r" b="b"/>
            <a:pathLst>
              <a:path w="1589817" h="2984297">
                <a:moveTo>
                  <a:pt x="0" y="0"/>
                </a:moveTo>
                <a:lnTo>
                  <a:pt x="1589817" y="0"/>
                </a:lnTo>
                <a:lnTo>
                  <a:pt x="1589817" y="2984297"/>
                </a:lnTo>
                <a:lnTo>
                  <a:pt x="0" y="2984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48834" y="3111557"/>
            <a:ext cx="7021426" cy="3255388"/>
          </a:xfrm>
          <a:custGeom>
            <a:avLst/>
            <a:gdLst/>
            <a:ahLst/>
            <a:cxnLst/>
            <a:rect l="l" t="t" r="r" b="b"/>
            <a:pathLst>
              <a:path w="7021426" h="3255388">
                <a:moveTo>
                  <a:pt x="0" y="0"/>
                </a:moveTo>
                <a:lnTo>
                  <a:pt x="7021425" y="0"/>
                </a:lnTo>
                <a:lnTo>
                  <a:pt x="7021425" y="3255388"/>
                </a:lnTo>
                <a:lnTo>
                  <a:pt x="0" y="3255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70266" y="7688103"/>
            <a:ext cx="1829148" cy="1662862"/>
          </a:xfrm>
          <a:custGeom>
            <a:avLst/>
            <a:gdLst/>
            <a:ahLst/>
            <a:cxnLst/>
            <a:rect l="l" t="t" r="r" b="b"/>
            <a:pathLst>
              <a:path w="1829148" h="1662862">
                <a:moveTo>
                  <a:pt x="0" y="0"/>
                </a:moveTo>
                <a:lnTo>
                  <a:pt x="1829149" y="0"/>
                </a:lnTo>
                <a:lnTo>
                  <a:pt x="1829149" y="1662863"/>
                </a:lnTo>
                <a:lnTo>
                  <a:pt x="0" y="16628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89587" y="2072907"/>
            <a:ext cx="3857382" cy="1402684"/>
          </a:xfrm>
          <a:custGeom>
            <a:avLst/>
            <a:gdLst/>
            <a:ahLst/>
            <a:cxnLst/>
            <a:rect l="l" t="t" r="r" b="b"/>
            <a:pathLst>
              <a:path w="3857382" h="1402684">
                <a:moveTo>
                  <a:pt x="0" y="0"/>
                </a:moveTo>
                <a:lnTo>
                  <a:pt x="3857382" y="0"/>
                </a:lnTo>
                <a:lnTo>
                  <a:pt x="3857382" y="1402684"/>
                </a:lnTo>
                <a:lnTo>
                  <a:pt x="0" y="1402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11663" y="1663419"/>
            <a:ext cx="13264674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история игры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19217" y="3473780"/>
            <a:ext cx="4880660" cy="2840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2320" dirty="0">
                <a:solidFill>
                  <a:srgbClr val="2E1B5B"/>
                </a:solidFill>
                <a:latin typeface="Poppins Bold"/>
              </a:rPr>
              <a:t>Flappy Bird —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игра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для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мобильных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устройств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, в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которой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игрок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с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помощью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касаний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экрана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должен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контролировать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полёт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птицы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между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рядами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зелёных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труб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,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не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задевая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20" dirty="0" err="1">
                <a:solidFill>
                  <a:srgbClr val="2E1B5B"/>
                </a:solidFill>
                <a:latin typeface="Poppins Bold"/>
              </a:rPr>
              <a:t>их</a:t>
            </a:r>
            <a:r>
              <a:rPr lang="en-US" sz="2320" dirty="0">
                <a:solidFill>
                  <a:srgbClr val="2E1B5B"/>
                </a:solidFill>
                <a:latin typeface="Poppins Bold"/>
              </a:rPr>
              <a:t>. 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218999" y="7989370"/>
            <a:ext cx="2661073" cy="967663"/>
          </a:xfrm>
          <a:custGeom>
            <a:avLst/>
            <a:gdLst/>
            <a:ahLst/>
            <a:cxnLst/>
            <a:rect l="l" t="t" r="r" b="b"/>
            <a:pathLst>
              <a:path w="2661073" h="967663">
                <a:moveTo>
                  <a:pt x="0" y="0"/>
                </a:moveTo>
                <a:lnTo>
                  <a:pt x="2661073" y="0"/>
                </a:lnTo>
                <a:lnTo>
                  <a:pt x="2661073" y="967663"/>
                </a:lnTo>
                <a:lnTo>
                  <a:pt x="0" y="9676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074318" y="447394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305108" y="447394"/>
            <a:ext cx="2051432" cy="745975"/>
          </a:xfrm>
          <a:custGeom>
            <a:avLst/>
            <a:gdLst/>
            <a:ahLst/>
            <a:cxnLst/>
            <a:rect l="l" t="t" r="r" b="b"/>
            <a:pathLst>
              <a:path w="2051432" h="745975">
                <a:moveTo>
                  <a:pt x="0" y="0"/>
                </a:moveTo>
                <a:lnTo>
                  <a:pt x="2051432" y="0"/>
                </a:lnTo>
                <a:lnTo>
                  <a:pt x="2051432" y="745975"/>
                </a:lnTo>
                <a:lnTo>
                  <a:pt x="0" y="745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532051" y="8519534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197574" y="5485326"/>
            <a:ext cx="7021426" cy="3255388"/>
          </a:xfrm>
          <a:custGeom>
            <a:avLst/>
            <a:gdLst/>
            <a:ahLst/>
            <a:cxnLst/>
            <a:rect l="l" t="t" r="r" b="b"/>
            <a:pathLst>
              <a:path w="7021426" h="3255388">
                <a:moveTo>
                  <a:pt x="0" y="0"/>
                </a:moveTo>
                <a:lnTo>
                  <a:pt x="7021425" y="0"/>
                </a:lnTo>
                <a:lnTo>
                  <a:pt x="7021425" y="3255388"/>
                </a:lnTo>
                <a:lnTo>
                  <a:pt x="0" y="3255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17373" y="6066964"/>
            <a:ext cx="5047283" cy="209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</a:pP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Игра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была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выпущена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24 </a:t>
            </a:r>
            <a:r>
              <a:rPr lang="ru-RU" sz="2382" dirty="0">
                <a:solidFill>
                  <a:srgbClr val="2E1B5B"/>
                </a:solidFill>
                <a:latin typeface="Poppins Bold"/>
              </a:rPr>
              <a:t>мая 2013 года 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и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получила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внезапный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рост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популярности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в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начале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2014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года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.</a:t>
            </a:r>
          </a:p>
          <a:p>
            <a:pPr algn="ctr">
              <a:lnSpc>
                <a:spcPts val="3335"/>
              </a:lnSpc>
            </a:pP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Разработанная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вьетнамским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en-US" sz="2382" dirty="0" err="1">
                <a:solidFill>
                  <a:srgbClr val="2E1B5B"/>
                </a:solidFill>
                <a:latin typeface="Poppins Bold"/>
              </a:rPr>
              <a:t>разработчиком</a:t>
            </a:r>
            <a:r>
              <a:rPr lang="en-US" sz="2382" dirty="0">
                <a:solidFill>
                  <a:srgbClr val="2E1B5B"/>
                </a:solidFill>
                <a:latin typeface="Poppins Bold"/>
              </a:rPr>
              <a:t> </a:t>
            </a:r>
            <a:r>
              <a:rPr lang="ru-RU" sz="2382" dirty="0">
                <a:solidFill>
                  <a:srgbClr val="2E1B5B"/>
                </a:solidFill>
                <a:latin typeface="Poppins Bold"/>
              </a:rPr>
              <a:t>Донгом Нгуеном</a:t>
            </a:r>
            <a:r>
              <a:rPr lang="en-US" sz="2382" dirty="0">
                <a:solidFill>
                  <a:srgbClr val="2E1B5B"/>
                </a:solidFill>
                <a:latin typeface="Poppin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02401" y="2569856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76243" y="5249401"/>
            <a:ext cx="15223515" cy="5037599"/>
          </a:xfrm>
          <a:custGeom>
            <a:avLst/>
            <a:gdLst/>
            <a:ahLst/>
            <a:cxnLst/>
            <a:rect l="l" t="t" r="r" b="b"/>
            <a:pathLst>
              <a:path w="15223515" h="5037599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557816" y="6317708"/>
            <a:ext cx="5730184" cy="2000355"/>
          </a:xfrm>
          <a:custGeom>
            <a:avLst/>
            <a:gdLst/>
            <a:ahLst/>
            <a:cxnLst/>
            <a:rect l="l" t="t" r="r" b="b"/>
            <a:pathLst>
              <a:path w="5730184" h="2000355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61730" y="1773299"/>
            <a:ext cx="2997570" cy="1046425"/>
          </a:xfrm>
          <a:custGeom>
            <a:avLst/>
            <a:gdLst/>
            <a:ahLst/>
            <a:cxnLst/>
            <a:rect l="l" t="t" r="r" b="b"/>
            <a:pathLst>
              <a:path w="2997570" h="1046425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03593" y="4707983"/>
            <a:ext cx="12858136" cy="481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E700"/>
                </a:solidFill>
                <a:latin typeface="Poppins"/>
              </a:rPr>
              <a:t>Flappy Bird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имеет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игровой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процесс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с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участием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ru-RU" sz="3000" dirty="0">
                <a:solidFill>
                  <a:srgbClr val="FFE700"/>
                </a:solidFill>
                <a:latin typeface="Poppins"/>
              </a:rPr>
              <a:t>2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D</a:t>
            </a:r>
            <a:r>
              <a:rPr lang="ru-RU" sz="3000" dirty="0">
                <a:solidFill>
                  <a:srgbClr val="FFE700"/>
                </a:solidFill>
                <a:latin typeface="Poppins"/>
              </a:rPr>
              <a:t> - графика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Цель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игры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состоит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в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управлении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полётом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птицы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,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которая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непрерывно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передвигается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между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рядами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зелёных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труб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При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столкновении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с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ними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происходит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завершение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игры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Управление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производится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касанием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экрана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,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при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котором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птица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совершает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небольшой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рывок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вверх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При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отсутствии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рывков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птица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падает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из-за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силы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тяжести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, и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игра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также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завершается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Очки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набираются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при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каждом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успешном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перелёте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между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двумя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трубами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Геймплей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не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имеет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изменений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на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протяжении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всей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3000" dirty="0" err="1">
                <a:solidFill>
                  <a:srgbClr val="FFE700"/>
                </a:solidFill>
                <a:latin typeface="Poppins"/>
              </a:rPr>
              <a:t>игры</a:t>
            </a:r>
            <a:r>
              <a:rPr lang="en-US" sz="3000" dirty="0">
                <a:solidFill>
                  <a:srgbClr val="FFE700"/>
                </a:solidFill>
                <a:latin typeface="Poppins"/>
              </a:rPr>
              <a:t>.</a:t>
            </a:r>
          </a:p>
        </p:txBody>
      </p:sp>
      <p:sp>
        <p:nvSpPr>
          <p:cNvPr id="7" name="Freeform 7"/>
          <p:cNvSpPr/>
          <p:nvPr/>
        </p:nvSpPr>
        <p:spPr>
          <a:xfrm>
            <a:off x="13281959" y="3822640"/>
            <a:ext cx="971068" cy="971068"/>
          </a:xfrm>
          <a:custGeom>
            <a:avLst/>
            <a:gdLst/>
            <a:ahLst/>
            <a:cxnLst/>
            <a:rect l="l" t="t" r="r" b="b"/>
            <a:pathLst>
              <a:path w="971068" h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27149" y="1693410"/>
            <a:ext cx="603101" cy="603101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35451" y="922458"/>
            <a:ext cx="1374054" cy="1374054"/>
          </a:xfrm>
          <a:custGeom>
            <a:avLst/>
            <a:gdLst/>
            <a:ahLst/>
            <a:cxnLst/>
            <a:rect l="l" t="t" r="r" b="b"/>
            <a:pathLst>
              <a:path w="1374054" h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76566" y="1754249"/>
            <a:ext cx="9125835" cy="2670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игровой процесс</a:t>
            </a:r>
          </a:p>
        </p:txBody>
      </p:sp>
      <p:sp>
        <p:nvSpPr>
          <p:cNvPr id="11" name="Freeform 11"/>
          <p:cNvSpPr/>
          <p:nvPr/>
        </p:nvSpPr>
        <p:spPr>
          <a:xfrm>
            <a:off x="40122" y="8571273"/>
            <a:ext cx="1374054" cy="1374054"/>
          </a:xfrm>
          <a:custGeom>
            <a:avLst/>
            <a:gdLst/>
            <a:ahLst/>
            <a:cxnLst/>
            <a:rect l="l" t="t" r="r" b="b"/>
            <a:pathLst>
              <a:path w="1374054" h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17385" y="3506698"/>
            <a:ext cx="918361" cy="918361"/>
          </a:xfrm>
          <a:custGeom>
            <a:avLst/>
            <a:gdLst/>
            <a:ahLst/>
            <a:cxnLst/>
            <a:rect l="l" t="t" r="r" b="b"/>
            <a:pathLst>
              <a:path w="918361" h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519544" y="6114370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3835" y="515480"/>
            <a:ext cx="2973913" cy="2973913"/>
          </a:xfrm>
          <a:custGeom>
            <a:avLst/>
            <a:gdLst/>
            <a:ahLst/>
            <a:cxnLst/>
            <a:rect l="l" t="t" r="r" b="b"/>
            <a:pathLst>
              <a:path w="2973913" h="2973913">
                <a:moveTo>
                  <a:pt x="0" y="0"/>
                </a:moveTo>
                <a:lnTo>
                  <a:pt x="2973914" y="0"/>
                </a:lnTo>
                <a:lnTo>
                  <a:pt x="2973914" y="2973913"/>
                </a:lnTo>
                <a:lnTo>
                  <a:pt x="0" y="2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36519" y="2334997"/>
            <a:ext cx="2002459" cy="699040"/>
          </a:xfrm>
          <a:custGeom>
            <a:avLst/>
            <a:gdLst/>
            <a:ahLst/>
            <a:cxnLst/>
            <a:rect l="l" t="t" r="r" b="b"/>
            <a:pathLst>
              <a:path w="2002459" h="699040">
                <a:moveTo>
                  <a:pt x="0" y="0"/>
                </a:moveTo>
                <a:lnTo>
                  <a:pt x="2002459" y="0"/>
                </a:lnTo>
                <a:lnTo>
                  <a:pt x="2002459" y="699040"/>
                </a:lnTo>
                <a:lnTo>
                  <a:pt x="0" y="6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39498" y="515480"/>
            <a:ext cx="5003671" cy="1819517"/>
          </a:xfrm>
          <a:custGeom>
            <a:avLst/>
            <a:gdLst/>
            <a:ahLst/>
            <a:cxnLst/>
            <a:rect l="l" t="t" r="r" b="b"/>
            <a:pathLst>
              <a:path w="5003671" h="1819517">
                <a:moveTo>
                  <a:pt x="0" y="0"/>
                </a:moveTo>
                <a:lnTo>
                  <a:pt x="5003671" y="0"/>
                </a:lnTo>
                <a:lnTo>
                  <a:pt x="5003671" y="1819517"/>
                </a:lnTo>
                <a:lnTo>
                  <a:pt x="0" y="181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14051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28103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142154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856205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570257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4308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998360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712411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426462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7140514" y="8960941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1" y="0"/>
                </a:lnTo>
                <a:lnTo>
                  <a:pt x="1714051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44462" y="7538189"/>
            <a:ext cx="2393287" cy="1549109"/>
          </a:xfrm>
          <a:custGeom>
            <a:avLst/>
            <a:gdLst/>
            <a:ahLst/>
            <a:cxnLst/>
            <a:rect l="l" t="t" r="r" b="b"/>
            <a:pathLst>
              <a:path w="2393287" h="1549109">
                <a:moveTo>
                  <a:pt x="0" y="0"/>
                </a:moveTo>
                <a:lnTo>
                  <a:pt x="2393287" y="0"/>
                </a:lnTo>
                <a:lnTo>
                  <a:pt x="2393287" y="1549110"/>
                </a:lnTo>
                <a:lnTo>
                  <a:pt x="0" y="1549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653347" y="2398660"/>
            <a:ext cx="14566865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разработка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72599" y="3839058"/>
            <a:ext cx="9839812" cy="4465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0"/>
              </a:lnSpc>
            </a:pPr>
            <a:r>
              <a:rPr lang="en-US" sz="2493" dirty="0">
                <a:solidFill>
                  <a:srgbClr val="FFE700"/>
                </a:solidFill>
                <a:latin typeface="Poppins"/>
              </a:rPr>
              <a:t>Flappy Bird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была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разработана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Донгом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Нгуеном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в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течение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нескольких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дней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Главный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персонаж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игры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(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птица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)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был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разработан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в </a:t>
            </a:r>
            <a:r>
              <a:rPr lang="ru-RU" sz="2493" dirty="0">
                <a:solidFill>
                  <a:srgbClr val="FFE700"/>
                </a:solidFill>
                <a:latin typeface="Poppins"/>
              </a:rPr>
              <a:t>2012 году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для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другой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игры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,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разработка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которой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была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прекращена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Сам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Нгуен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утверждает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,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что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любая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составляющая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его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игр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имеет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прохождение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, и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он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не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создаёт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непроходимые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игры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.</a:t>
            </a:r>
          </a:p>
          <a:p>
            <a:pPr algn="ctr">
              <a:lnSpc>
                <a:spcPts val="3490"/>
              </a:lnSpc>
            </a:pPr>
            <a:r>
              <a:rPr lang="en-US" sz="2493" dirty="0" err="1">
                <a:solidFill>
                  <a:srgbClr val="FFE700"/>
                </a:solidFill>
                <a:latin typeface="Poppins"/>
              </a:rPr>
              <a:t>Также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он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считает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,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что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современные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западные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игры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чересчур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запутаны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.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Его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компания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, .GEARS Studios,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говорит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о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своих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играх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: «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Всё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чисто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,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чрезвычайно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сложно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и в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это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невероятно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забавно</a:t>
            </a:r>
            <a:r>
              <a:rPr lang="en-US" sz="2493" dirty="0">
                <a:solidFill>
                  <a:srgbClr val="FFE700"/>
                </a:solidFill>
                <a:latin typeface="Poppins"/>
              </a:rPr>
              <a:t> </a:t>
            </a:r>
            <a:r>
              <a:rPr lang="en-US" sz="2493" dirty="0" err="1">
                <a:solidFill>
                  <a:srgbClr val="FFE700"/>
                </a:solidFill>
                <a:latin typeface="Poppins"/>
              </a:rPr>
              <a:t>играть</a:t>
            </a:r>
            <a:endParaRPr lang="en-US" sz="2493" dirty="0">
              <a:solidFill>
                <a:srgbClr val="FFE700"/>
              </a:solidFill>
              <a:latin typeface="Poppins"/>
            </a:endParaRPr>
          </a:p>
          <a:p>
            <a:pPr algn="ctr">
              <a:lnSpc>
                <a:spcPts val="3490"/>
              </a:lnSpc>
            </a:pPr>
            <a:endParaRPr lang="en-US" sz="2493" dirty="0">
              <a:solidFill>
                <a:srgbClr val="FFE700"/>
              </a:solidFill>
              <a:latin typeface="Poppins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5217518" y="7373247"/>
            <a:ext cx="1714051" cy="1714051"/>
          </a:xfrm>
          <a:custGeom>
            <a:avLst/>
            <a:gdLst/>
            <a:ahLst/>
            <a:cxnLst/>
            <a:rect l="l" t="t" r="r" b="b"/>
            <a:pathLst>
              <a:path w="1714051" h="1714051">
                <a:moveTo>
                  <a:pt x="0" y="0"/>
                </a:moveTo>
                <a:lnTo>
                  <a:pt x="1714052" y="0"/>
                </a:lnTo>
                <a:lnTo>
                  <a:pt x="1714052" y="1714052"/>
                </a:lnTo>
                <a:lnTo>
                  <a:pt x="0" y="171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562277" y="6035449"/>
            <a:ext cx="1024534" cy="1024534"/>
          </a:xfrm>
          <a:custGeom>
            <a:avLst/>
            <a:gdLst/>
            <a:ahLst/>
            <a:cxnLst/>
            <a:rect l="l" t="t" r="r" b="b"/>
            <a:pathLst>
              <a:path w="1024534" h="1024534">
                <a:moveTo>
                  <a:pt x="0" y="0"/>
                </a:moveTo>
                <a:lnTo>
                  <a:pt x="1024534" y="0"/>
                </a:lnTo>
                <a:lnTo>
                  <a:pt x="1024534" y="1024534"/>
                </a:lnTo>
                <a:lnTo>
                  <a:pt x="0" y="1024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220212" y="2684517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20881" y="6419387"/>
            <a:ext cx="9893119" cy="3273723"/>
          </a:xfrm>
          <a:custGeom>
            <a:avLst/>
            <a:gdLst/>
            <a:ahLst/>
            <a:cxnLst/>
            <a:rect l="l" t="t" r="r" b="b"/>
            <a:pathLst>
              <a:path w="9893119" h="3273723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728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475581" y="8364034"/>
            <a:ext cx="4783719" cy="2270092"/>
          </a:xfrm>
          <a:custGeom>
            <a:avLst/>
            <a:gdLst/>
            <a:ahLst/>
            <a:cxnLst/>
            <a:rect l="l" t="t" r="r" b="b"/>
            <a:pathLst>
              <a:path w="4783719" h="2270092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676650" y="918307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4109" y="4512452"/>
            <a:ext cx="2493314" cy="4986628"/>
          </a:xfrm>
          <a:custGeom>
            <a:avLst/>
            <a:gdLst/>
            <a:ahLst/>
            <a:cxnLst/>
            <a:rect l="l" t="t" r="r" b="b"/>
            <a:pathLst>
              <a:path w="2493314" h="4986628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609975" y="918307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489729" y="574612"/>
            <a:ext cx="6518512" cy="2275553"/>
          </a:xfrm>
          <a:custGeom>
            <a:avLst/>
            <a:gdLst/>
            <a:ahLst/>
            <a:cxnLst/>
            <a:rect l="l" t="t" r="r" b="b"/>
            <a:pathLst>
              <a:path w="6518512" h="2275553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91472" y="2540777"/>
            <a:ext cx="14705057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отзывы</a:t>
            </a:r>
          </a:p>
        </p:txBody>
      </p:sp>
      <p:sp>
        <p:nvSpPr>
          <p:cNvPr id="10" name="Freeform 10"/>
          <p:cNvSpPr/>
          <p:nvPr/>
        </p:nvSpPr>
        <p:spPr>
          <a:xfrm>
            <a:off x="2008335" y="2518637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843308" y="3725474"/>
            <a:ext cx="14342649" cy="5365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3"/>
              </a:lnSpc>
            </a:pPr>
            <a:r>
              <a:rPr lang="en-US" sz="2380" dirty="0">
                <a:solidFill>
                  <a:srgbClr val="FFD524"/>
                </a:solidFill>
                <a:latin typeface="Poppins"/>
              </a:rPr>
              <a:t>Flappy Bird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получила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различные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отзывы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от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критиков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.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На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сайте</a:t>
            </a:r>
            <a:r>
              <a:rPr lang="ru-RU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Metacritic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игра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получила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в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среднем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52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из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100,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на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основе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голосов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от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семи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критиков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.</a:t>
            </a:r>
          </a:p>
          <a:p>
            <a:pPr algn="ctr">
              <a:lnSpc>
                <a:spcPts val="3333"/>
              </a:lnSpc>
            </a:pPr>
            <a:r>
              <a:rPr lang="en-US" sz="2380" dirty="0" err="1">
                <a:solidFill>
                  <a:srgbClr val="FFD524"/>
                </a:solidFill>
                <a:latin typeface="Poppins"/>
              </a:rPr>
              <a:t>Технологический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редактор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Patrick O’Rourke с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сайта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Canada.com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написал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,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что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он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ненавидит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Flappy Bird, «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абсолютно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ужасную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видеоигру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», и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что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это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«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одна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из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худших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игр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, в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которую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я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играл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когда-либо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», и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предполагает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,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что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люди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перестают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играть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,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потому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что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«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это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отстой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».</a:t>
            </a:r>
          </a:p>
          <a:p>
            <a:pPr algn="ctr">
              <a:lnSpc>
                <a:spcPts val="3893"/>
              </a:lnSpc>
            </a:pPr>
            <a:r>
              <a:rPr lang="en-US" sz="2780" dirty="0" err="1">
                <a:solidFill>
                  <a:srgbClr val="FFD524"/>
                </a:solidFill>
                <a:latin typeface="Poppins"/>
              </a:rPr>
              <a:t>Тем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не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менее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,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более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позитивный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отзыв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пришёл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от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Дженифер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Уайтсайд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с Amongtech.com,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которая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предположила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,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что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эта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игра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может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затмить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Candy Crash Saga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как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самая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популярная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мобильная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игра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2014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года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в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связи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с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привыканием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и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ажиотажем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вокруг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780" dirty="0" err="1">
                <a:solidFill>
                  <a:srgbClr val="FFD524"/>
                </a:solidFill>
                <a:latin typeface="Poppins"/>
              </a:rPr>
              <a:t>игры</a:t>
            </a:r>
            <a:r>
              <a:rPr lang="en-US" sz="2780" dirty="0">
                <a:solidFill>
                  <a:srgbClr val="FFD524"/>
                </a:solidFill>
                <a:latin typeface="Poppins"/>
              </a:rPr>
              <a:t>.</a:t>
            </a:r>
          </a:p>
          <a:p>
            <a:pPr algn="ctr">
              <a:lnSpc>
                <a:spcPts val="3333"/>
              </a:lnSpc>
            </a:pPr>
            <a:r>
              <a:rPr lang="en-US" sz="2380" dirty="0" err="1">
                <a:solidFill>
                  <a:srgbClr val="FFD524"/>
                </a:solidFill>
                <a:latin typeface="Poppins"/>
              </a:rPr>
              <a:t>Сложность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игрового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процесса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стала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источником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гнева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от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многих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игроков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,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один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из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которых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заявил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,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что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ему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потребовалось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полчаса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,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чтобы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достичь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пяти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 </a:t>
            </a:r>
            <a:r>
              <a:rPr lang="en-US" sz="2380" dirty="0" err="1">
                <a:solidFill>
                  <a:srgbClr val="FFD524"/>
                </a:solidFill>
                <a:latin typeface="Poppins"/>
              </a:rPr>
              <a:t>очков</a:t>
            </a:r>
            <a:r>
              <a:rPr lang="en-US" sz="2380" dirty="0">
                <a:solidFill>
                  <a:srgbClr val="FFD524"/>
                </a:solidFill>
                <a:latin typeface="Poppins"/>
              </a:rPr>
              <a:t>.</a:t>
            </a:r>
          </a:p>
          <a:p>
            <a:pPr algn="ctr">
              <a:lnSpc>
                <a:spcPts val="3333"/>
              </a:lnSpc>
            </a:pPr>
            <a:endParaRPr lang="en-US" sz="2380" dirty="0">
              <a:solidFill>
                <a:srgbClr val="FFD524"/>
              </a:solidFill>
              <a:latin typeface="Poppins"/>
            </a:endParaRPr>
          </a:p>
        </p:txBody>
      </p:sp>
      <p:sp>
        <p:nvSpPr>
          <p:cNvPr id="12" name="Freeform 12"/>
          <p:cNvSpPr/>
          <p:nvPr/>
        </p:nvSpPr>
        <p:spPr>
          <a:xfrm flipH="1">
            <a:off x="3676650" y="1146907"/>
            <a:ext cx="3239738" cy="1130963"/>
          </a:xfrm>
          <a:custGeom>
            <a:avLst/>
            <a:gdLst/>
            <a:ahLst/>
            <a:cxnLst/>
            <a:rect l="l" t="t" r="r" b="b"/>
            <a:pathLst>
              <a:path w="3239738" h="1130963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144000" y="2037104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1463262"/>
            <a:ext cx="814608" cy="814608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604098" y="5742094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554095" y="8056249"/>
            <a:ext cx="557446" cy="557446"/>
          </a:xfrm>
          <a:custGeom>
            <a:avLst/>
            <a:gdLst/>
            <a:ahLst/>
            <a:cxnLst/>
            <a:rect l="l" t="t" r="r" b="b"/>
            <a:pathLst>
              <a:path w="557446" h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3112" y="3476625"/>
            <a:ext cx="13581776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Thank you for watching</a:t>
            </a:r>
          </a:p>
        </p:txBody>
      </p:sp>
      <p:sp>
        <p:nvSpPr>
          <p:cNvPr id="3" name="Freeform 3"/>
          <p:cNvSpPr/>
          <p:nvPr/>
        </p:nvSpPr>
        <p:spPr>
          <a:xfrm>
            <a:off x="-1334829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96704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50" y="0"/>
                </a:lnTo>
                <a:lnTo>
                  <a:pt x="7854250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53767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5115" y="1028700"/>
            <a:ext cx="2242288" cy="1748984"/>
          </a:xfrm>
          <a:custGeom>
            <a:avLst/>
            <a:gdLst/>
            <a:ahLst/>
            <a:cxnLst/>
            <a:rect l="l" t="t" r="r" b="b"/>
            <a:pathLst>
              <a:path w="2242288" h="1748984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01091" y="6205559"/>
            <a:ext cx="1467770" cy="1467770"/>
          </a:xfrm>
          <a:custGeom>
            <a:avLst/>
            <a:gdLst/>
            <a:ahLst/>
            <a:cxnLst/>
            <a:rect l="l" t="t" r="r" b="b"/>
            <a:pathLst>
              <a:path w="1467770" h="1467770">
                <a:moveTo>
                  <a:pt x="0" y="0"/>
                </a:moveTo>
                <a:lnTo>
                  <a:pt x="1467770" y="0"/>
                </a:lnTo>
                <a:lnTo>
                  <a:pt x="1467770" y="1467769"/>
                </a:lnTo>
                <a:lnTo>
                  <a:pt x="0" y="1467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048302" y="1806872"/>
            <a:ext cx="942238" cy="942238"/>
          </a:xfrm>
          <a:custGeom>
            <a:avLst/>
            <a:gdLst/>
            <a:ahLst/>
            <a:cxnLst/>
            <a:rect l="l" t="t" r="r" b="b"/>
            <a:pathLst>
              <a:path w="942238" h="942238">
                <a:moveTo>
                  <a:pt x="0" y="0"/>
                </a:moveTo>
                <a:lnTo>
                  <a:pt x="942237" y="0"/>
                </a:lnTo>
                <a:lnTo>
                  <a:pt x="942237" y="942237"/>
                </a:lnTo>
                <a:lnTo>
                  <a:pt x="0" y="942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61479" y="7452556"/>
            <a:ext cx="892288" cy="892288"/>
          </a:xfrm>
          <a:custGeom>
            <a:avLst/>
            <a:gdLst/>
            <a:ahLst/>
            <a:cxnLst/>
            <a:rect l="l" t="t" r="r" b="b"/>
            <a:pathLst>
              <a:path w="892288" h="892288">
                <a:moveTo>
                  <a:pt x="0" y="0"/>
                </a:moveTo>
                <a:lnTo>
                  <a:pt x="892288" y="0"/>
                </a:lnTo>
                <a:lnTo>
                  <a:pt x="892288" y="892288"/>
                </a:lnTo>
                <a:lnTo>
                  <a:pt x="0" y="892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716364" y="3686175"/>
            <a:ext cx="3611003" cy="1260568"/>
          </a:xfrm>
          <a:custGeom>
            <a:avLst/>
            <a:gdLst/>
            <a:ahLst/>
            <a:cxnLst/>
            <a:rect l="l" t="t" r="r" b="b"/>
            <a:pathLst>
              <a:path w="3611003" h="1260568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334829" y="3686175"/>
            <a:ext cx="3611003" cy="1260568"/>
          </a:xfrm>
          <a:custGeom>
            <a:avLst/>
            <a:gdLst/>
            <a:ahLst/>
            <a:cxnLst/>
            <a:rect l="l" t="t" r="r" b="b"/>
            <a:pathLst>
              <a:path w="3611003" h="1260568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813744" y="5924344"/>
            <a:ext cx="2242288" cy="1748984"/>
          </a:xfrm>
          <a:custGeom>
            <a:avLst/>
            <a:gdLst/>
            <a:ahLst/>
            <a:cxnLst/>
            <a:rect l="l" t="t" r="r" b="b"/>
            <a:pathLst>
              <a:path w="2242288" h="1748984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248595" y="838796"/>
            <a:ext cx="1467770" cy="1467770"/>
          </a:xfrm>
          <a:custGeom>
            <a:avLst/>
            <a:gdLst/>
            <a:ahLst/>
            <a:cxnLst/>
            <a:rect l="l" t="t" r="r" b="b"/>
            <a:pathLst>
              <a:path w="1467770" h="1467770">
                <a:moveTo>
                  <a:pt x="0" y="0"/>
                </a:moveTo>
                <a:lnTo>
                  <a:pt x="1467769" y="0"/>
                </a:lnTo>
                <a:lnTo>
                  <a:pt x="1467769" y="1467770"/>
                </a:lnTo>
                <a:lnTo>
                  <a:pt x="0" y="1467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377</Words>
  <Application>Microsoft Office PowerPoint</Application>
  <PresentationFormat>Произвольный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Arcade Gamer</vt:lpstr>
      <vt:lpstr>Arial</vt:lpstr>
      <vt:lpstr>Poppins</vt:lpstr>
      <vt:lpstr>Poppins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cp:lastModifiedBy>User</cp:lastModifiedBy>
  <cp:revision>2</cp:revision>
  <dcterms:created xsi:type="dcterms:W3CDTF">2006-08-16T00:00:00Z</dcterms:created>
  <dcterms:modified xsi:type="dcterms:W3CDTF">2024-01-19T09:41:48Z</dcterms:modified>
  <dc:identifier>DAF6UWBODtk</dc:identifier>
</cp:coreProperties>
</file>