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6"/>
  </p:notesMasterIdLst>
  <p:sldIdLst>
    <p:sldId id="256" r:id="rId3"/>
    <p:sldId id="259" r:id="rId4"/>
    <p:sldId id="261" r:id="rId5"/>
    <p:sldId id="263" r:id="rId6"/>
    <p:sldId id="297" r:id="rId7"/>
    <p:sldId id="266" r:id="rId8"/>
    <p:sldId id="302" r:id="rId9"/>
    <p:sldId id="300" r:id="rId10"/>
    <p:sldId id="299" r:id="rId11"/>
    <p:sldId id="298" r:id="rId12"/>
    <p:sldId id="301" r:id="rId13"/>
    <p:sldId id="278" r:id="rId14"/>
    <p:sldId id="281" r:id="rId15"/>
  </p:sldIdLst>
  <p:sldSz cx="9144000" cy="5143500" type="screen16x9"/>
  <p:notesSz cx="6858000" cy="9144000"/>
  <p:embeddedFontLst>
    <p:embeddedFont>
      <p:font typeface="Poppins" panose="020B0604020202020204" charset="0"/>
      <p:regular r:id="rId17"/>
      <p:bold r:id="rId18"/>
      <p:italic r:id="rId19"/>
      <p:boldItalic r:id="rId20"/>
    </p:embeddedFont>
    <p:embeddedFont>
      <p:font typeface="Calibri" panose="020F0502020204030204" pitchFamily="34" charset="0"/>
      <p:regular r:id="rId21"/>
      <p:bold r:id="rId22"/>
      <p:italic r:id="rId23"/>
      <p:boldItalic r:id="rId24"/>
    </p:embeddedFont>
    <p:embeddedFont>
      <p:font typeface="Proxima Nova Semibold" panose="020B0604020202020204" charset="0"/>
      <p:regular r:id="rId25"/>
      <p:bold r:id="rId26"/>
      <p:boldItalic r:id="rId27"/>
    </p:embeddedFont>
    <p:embeddedFont>
      <p:font typeface="Nunito Light" panose="020B0604020202020204" charset="0"/>
      <p:regular r:id="rId28"/>
      <p:italic r:id="rId29"/>
    </p:embeddedFont>
    <p:embeddedFont>
      <p:font typeface="Proxima Nova"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AA4043-620F-4789-B0BE-5B90B4BCAF2D}">
  <a:tblStyle styleId="{A9AA4043-620F-4789-B0BE-5B90B4BCAF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1FA61E3-A371-4D68-BBA9-AD7C50A1122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048" autoAdjust="0"/>
    <p:restoredTop sz="93721" autoAdjust="0"/>
  </p:normalViewPr>
  <p:slideViewPr>
    <p:cSldViewPr snapToGrid="0">
      <p:cViewPr varScale="1">
        <p:scale>
          <a:sx n="96" d="100"/>
          <a:sy n="96" d="100"/>
        </p:scale>
        <p:origin x="540"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036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9009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g1e7f3938c53_0_17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4" name="Google Shape;884;g1e7f3938c53_0_17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1e7f3938c53_0_89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1e7f3938c53_0_89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398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473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73481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242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64"/>
        <p:cNvGrpSpPr/>
        <p:nvPr/>
      </p:nvGrpSpPr>
      <p:grpSpPr>
        <a:xfrm>
          <a:off x="0" y="0"/>
          <a:ext cx="0" cy="0"/>
          <a:chOff x="0" y="0"/>
          <a:chExt cx="0" cy="0"/>
        </a:xfrm>
      </p:grpSpPr>
      <p:pic>
        <p:nvPicPr>
          <p:cNvPr id="165" name="Google Shape;165;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6" name="Google Shape;166;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18"/>
          <p:cNvSpPr txBox="1">
            <a:spLocks noGrp="1"/>
          </p:cNvSpPr>
          <p:nvPr>
            <p:ph type="subTitle" idx="1"/>
          </p:nvPr>
        </p:nvSpPr>
        <p:spPr>
          <a:xfrm>
            <a:off x="720000"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8" name="Google Shape;168;p18"/>
          <p:cNvSpPr txBox="1">
            <a:spLocks noGrp="1"/>
          </p:cNvSpPr>
          <p:nvPr>
            <p:ph type="subTitle" idx="2"/>
          </p:nvPr>
        </p:nvSpPr>
        <p:spPr>
          <a:xfrm>
            <a:off x="4881166" y="167935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69" name="Google Shape;169;p18"/>
          <p:cNvSpPr txBox="1">
            <a:spLocks noGrp="1"/>
          </p:cNvSpPr>
          <p:nvPr>
            <p:ph type="subTitle" idx="3"/>
          </p:nvPr>
        </p:nvSpPr>
        <p:spPr>
          <a:xfrm>
            <a:off x="720000"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18"/>
          <p:cNvSpPr txBox="1">
            <a:spLocks noGrp="1"/>
          </p:cNvSpPr>
          <p:nvPr>
            <p:ph type="subTitle" idx="4"/>
          </p:nvPr>
        </p:nvSpPr>
        <p:spPr>
          <a:xfrm>
            <a:off x="4881166" y="3396200"/>
            <a:ext cx="35496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18"/>
          <p:cNvSpPr txBox="1">
            <a:spLocks noGrp="1"/>
          </p:cNvSpPr>
          <p:nvPr>
            <p:ph type="subTitle" idx="5"/>
          </p:nvPr>
        </p:nvSpPr>
        <p:spPr>
          <a:xfrm>
            <a:off x="720000"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2" name="Google Shape;172;p18"/>
          <p:cNvSpPr txBox="1">
            <a:spLocks noGrp="1"/>
          </p:cNvSpPr>
          <p:nvPr>
            <p:ph type="subTitle" idx="6"/>
          </p:nvPr>
        </p:nvSpPr>
        <p:spPr>
          <a:xfrm>
            <a:off x="72000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3" name="Google Shape;173;p18"/>
          <p:cNvSpPr txBox="1">
            <a:spLocks noGrp="1"/>
          </p:cNvSpPr>
          <p:nvPr>
            <p:ph type="subTitle" idx="7"/>
          </p:nvPr>
        </p:nvSpPr>
        <p:spPr>
          <a:xfrm>
            <a:off x="4881127" y="1429886"/>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174" name="Google Shape;174;p18"/>
          <p:cNvSpPr txBox="1">
            <a:spLocks noGrp="1"/>
          </p:cNvSpPr>
          <p:nvPr>
            <p:ph type="subTitle" idx="8"/>
          </p:nvPr>
        </p:nvSpPr>
        <p:spPr>
          <a:xfrm>
            <a:off x="4881130" y="3146911"/>
            <a:ext cx="3549600" cy="375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175" name="Google Shape;175;p18"/>
          <p:cNvGrpSpPr/>
          <p:nvPr/>
        </p:nvGrpSpPr>
        <p:grpSpPr>
          <a:xfrm>
            <a:off x="-1" y="-4719"/>
            <a:ext cx="9144001" cy="5148207"/>
            <a:chOff x="-1" y="-4719"/>
            <a:chExt cx="9144001" cy="5148207"/>
          </a:xfrm>
        </p:grpSpPr>
        <p:pic>
          <p:nvPicPr>
            <p:cNvPr id="176" name="Google Shape;176;p18"/>
            <p:cNvPicPr preferRelativeResize="0"/>
            <p:nvPr/>
          </p:nvPicPr>
          <p:blipFill>
            <a:blip r:embed="rId3">
              <a:alphaModFix/>
            </a:blip>
            <a:stretch>
              <a:fillRect/>
            </a:stretch>
          </p:blipFill>
          <p:spPr>
            <a:xfrm rot="5400000" flipH="1">
              <a:off x="8171225" y="-4719"/>
              <a:ext cx="972775" cy="972775"/>
            </a:xfrm>
            <a:prstGeom prst="rect">
              <a:avLst/>
            </a:prstGeom>
            <a:noFill/>
            <a:ln>
              <a:noFill/>
            </a:ln>
          </p:spPr>
        </p:pic>
        <p:pic>
          <p:nvPicPr>
            <p:cNvPr id="177" name="Google Shape;177;p18"/>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178" name="Google Shape;178;p18"/>
          <p:cNvGrpSpPr/>
          <p:nvPr/>
        </p:nvGrpSpPr>
        <p:grpSpPr>
          <a:xfrm rot="10800000">
            <a:off x="0" y="-4719"/>
            <a:ext cx="4881173" cy="365700"/>
            <a:chOff x="4261050" y="4610675"/>
            <a:chExt cx="4881173" cy="365700"/>
          </a:xfrm>
        </p:grpSpPr>
        <p:pic>
          <p:nvPicPr>
            <p:cNvPr id="179" name="Google Shape;179;p18"/>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180" name="Google Shape;180;p18"/>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pic>
        <p:nvPicPr>
          <p:cNvPr id="279" name="Google Shape;279;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0" name="Google Shape;280;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1" name="Google Shape;281;p28"/>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282" name="Google Shape;282;p28"/>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283" name="Google Shape;283;p28"/>
          <p:cNvGrpSpPr/>
          <p:nvPr/>
        </p:nvGrpSpPr>
        <p:grpSpPr>
          <a:xfrm>
            <a:off x="0" y="-13638"/>
            <a:ext cx="8878852" cy="4923618"/>
            <a:chOff x="0" y="-13638"/>
            <a:chExt cx="8878852" cy="4923618"/>
          </a:xfrm>
        </p:grpSpPr>
        <p:pic>
          <p:nvPicPr>
            <p:cNvPr id="284" name="Google Shape;284;p28"/>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8"/>
        <p:cNvGrpSpPr/>
        <p:nvPr/>
      </p:nvGrpSpPr>
      <p:grpSpPr>
        <a:xfrm>
          <a:off x="0" y="0"/>
          <a:ext cx="0" cy="0"/>
          <a:chOff x="0" y="0"/>
          <a:chExt cx="0" cy="0"/>
        </a:xfrm>
      </p:grpSpPr>
      <p:pic>
        <p:nvPicPr>
          <p:cNvPr id="289" name="Google Shape;289;p29"/>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90" name="Google Shape;290;p29"/>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291" name="Google Shape;291;p29"/>
          <p:cNvGrpSpPr/>
          <p:nvPr/>
        </p:nvGrpSpPr>
        <p:grpSpPr>
          <a:xfrm>
            <a:off x="-26" y="-20456"/>
            <a:ext cx="972776" cy="5162894"/>
            <a:chOff x="-26" y="-20456"/>
            <a:chExt cx="972776" cy="5162894"/>
          </a:xfrm>
        </p:grpSpPr>
        <p:pic>
          <p:nvPicPr>
            <p:cNvPr id="292" name="Google Shape;292;p29"/>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294" name="Google Shape;294;p29"/>
          <p:cNvGrpSpPr/>
          <p:nvPr/>
        </p:nvGrpSpPr>
        <p:grpSpPr>
          <a:xfrm rot="10800000">
            <a:off x="5368113" y="4784100"/>
            <a:ext cx="3789523" cy="359400"/>
            <a:chOff x="-13638" y="0"/>
            <a:chExt cx="3789523" cy="359400"/>
          </a:xfrm>
        </p:grpSpPr>
        <p:pic>
          <p:nvPicPr>
            <p:cNvPr id="295" name="Google Shape;295;p29"/>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
    <p:spTree>
      <p:nvGrpSpPr>
        <p:cNvPr id="1" name="Shape 301"/>
        <p:cNvGrpSpPr/>
        <p:nvPr/>
      </p:nvGrpSpPr>
      <p:grpSpPr>
        <a:xfrm>
          <a:off x="0" y="0"/>
          <a:ext cx="0" cy="0"/>
          <a:chOff x="0" y="0"/>
          <a:chExt cx="0" cy="0"/>
        </a:xfrm>
      </p:grpSpPr>
      <p:sp>
        <p:nvSpPr>
          <p:cNvPr id="302" name="Google Shape;302;p32"/>
          <p:cNvSpPr txBox="1">
            <a:spLocks noGrp="1"/>
          </p:cNvSpPr>
          <p:nvPr>
            <p:ph type="title"/>
          </p:nvPr>
        </p:nvSpPr>
        <p:spPr>
          <a:xfrm>
            <a:off x="723450" y="511025"/>
            <a:ext cx="7697100" cy="4824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solidFill>
                  <a:schemeClr val="lt1"/>
                </a:solidFill>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pic>
        <p:nvPicPr>
          <p:cNvPr id="32" name="Google Shape;32;p4"/>
          <p:cNvPicPr preferRelativeResize="0"/>
          <p:nvPr/>
        </p:nvPicPr>
        <p:blipFill>
          <a:blip r:embed="rId2">
            <a:alphaModFix/>
          </a:blip>
          <a:stretch>
            <a:fillRect/>
          </a:stretch>
        </p:blipFill>
        <p:spPr>
          <a:xfrm>
            <a:off x="-25" y="0"/>
            <a:ext cx="9144000" cy="5143500"/>
          </a:xfrm>
          <a:prstGeom prst="rect">
            <a:avLst/>
          </a:prstGeom>
          <a:noFill/>
          <a:ln>
            <a:noFill/>
          </a:ln>
        </p:spPr>
      </p:pic>
      <p:sp>
        <p:nvSpPr>
          <p:cNvPr id="33" name="Google Shape;33;p4"/>
          <p:cNvSpPr txBox="1">
            <a:spLocks noGrp="1"/>
          </p:cNvSpPr>
          <p:nvPr>
            <p:ph type="title"/>
          </p:nvPr>
        </p:nvSpPr>
        <p:spPr>
          <a:xfrm>
            <a:off x="713225" y="1099175"/>
            <a:ext cx="3171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4" name="Google Shape;34;p4"/>
          <p:cNvSpPr txBox="1">
            <a:spLocks noGrp="1"/>
          </p:cNvSpPr>
          <p:nvPr>
            <p:ph type="body" idx="1"/>
          </p:nvPr>
        </p:nvSpPr>
        <p:spPr>
          <a:xfrm>
            <a:off x="713225" y="1869900"/>
            <a:ext cx="3171900" cy="2174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grpSp>
        <p:nvGrpSpPr>
          <p:cNvPr id="35" name="Google Shape;35;p4"/>
          <p:cNvGrpSpPr/>
          <p:nvPr/>
        </p:nvGrpSpPr>
        <p:grpSpPr>
          <a:xfrm flipH="1">
            <a:off x="2620475" y="0"/>
            <a:ext cx="6523526" cy="369900"/>
            <a:chOff x="0" y="0"/>
            <a:chExt cx="6523526" cy="369900"/>
          </a:xfrm>
        </p:grpSpPr>
        <p:pic>
          <p:nvPicPr>
            <p:cNvPr id="36" name="Google Shape;36;p4"/>
            <p:cNvPicPr preferRelativeResize="0"/>
            <p:nvPr/>
          </p:nvPicPr>
          <p:blipFill>
            <a:blip r:embed="rId3">
              <a:alphaModFix/>
            </a:blip>
            <a:stretch>
              <a:fillRect/>
            </a:stretch>
          </p:blipFill>
          <p:spPr>
            <a:xfrm>
              <a:off x="0" y="0"/>
              <a:ext cx="6523526" cy="369900"/>
            </a:xfrm>
            <a:prstGeom prst="rect">
              <a:avLst/>
            </a:prstGeom>
            <a:noFill/>
            <a:ln>
              <a:noFill/>
            </a:ln>
          </p:spPr>
        </p:pic>
        <p:pic>
          <p:nvPicPr>
            <p:cNvPr id="37" name="Google Shape;37;p4"/>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38" name="Google Shape;38;p4"/>
          <p:cNvPicPr preferRelativeResize="0"/>
          <p:nvPr/>
        </p:nvPicPr>
        <p:blipFill>
          <a:blip r:embed="rId5">
            <a:alphaModFix/>
          </a:blip>
          <a:stretch>
            <a:fillRect/>
          </a:stretch>
        </p:blipFill>
        <p:spPr>
          <a:xfrm rot="5400000" flipH="1">
            <a:off x="0" y="4170737"/>
            <a:ext cx="972775" cy="972775"/>
          </a:xfrm>
          <a:prstGeom prst="rect">
            <a:avLst/>
          </a:prstGeom>
          <a:noFill/>
          <a:ln>
            <a:noFill/>
          </a:ln>
        </p:spPr>
      </p:pic>
      <p:pic>
        <p:nvPicPr>
          <p:cNvPr id="39" name="Google Shape;39;p4"/>
          <p:cNvPicPr preferRelativeResize="0"/>
          <p:nvPr/>
        </p:nvPicPr>
        <p:blipFill>
          <a:blip r:embed="rId6">
            <a:alphaModFix/>
          </a:blip>
          <a:stretch>
            <a:fillRect/>
          </a:stretch>
        </p:blipFill>
        <p:spPr>
          <a:xfrm>
            <a:off x="7249350" y="3712050"/>
            <a:ext cx="1768001" cy="13505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2"/>
          </p:nvPr>
        </p:nvSpPr>
        <p:spPr>
          <a:xfrm>
            <a:off x="3553500" y="1649136"/>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6" name="Google Shape;46;p5"/>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7"/>
        <p:cNvGrpSpPr/>
        <p:nvPr/>
      </p:nvGrpSpPr>
      <p:grpSpPr>
        <a:xfrm>
          <a:off x="0" y="0"/>
          <a:ext cx="0" cy="0"/>
          <a:chOff x="0" y="0"/>
          <a:chExt cx="0" cy="0"/>
        </a:xfrm>
      </p:grpSpPr>
      <p:pic>
        <p:nvPicPr>
          <p:cNvPr id="88" name="Google Shape;88;p11"/>
          <p:cNvPicPr preferRelativeResize="0"/>
          <p:nvPr/>
        </p:nvPicPr>
        <p:blipFill>
          <a:blip r:embed="rId2">
            <a:alphaModFix/>
          </a:blip>
          <a:stretch>
            <a:fillRect/>
          </a:stretch>
        </p:blipFill>
        <p:spPr>
          <a:xfrm>
            <a:off x="-25" y="0"/>
            <a:ext cx="9144000" cy="5143500"/>
          </a:xfrm>
          <a:prstGeom prst="rect">
            <a:avLst/>
          </a:prstGeom>
          <a:noFill/>
          <a:ln>
            <a:noFill/>
          </a:ln>
        </p:spPr>
      </p:pic>
      <p:sp>
        <p:nvSpPr>
          <p:cNvPr id="89" name="Google Shape;89;p11"/>
          <p:cNvSpPr txBox="1">
            <a:spLocks noGrp="1"/>
          </p:cNvSpPr>
          <p:nvPr>
            <p:ph type="title" hasCustomPrompt="1"/>
          </p:nvPr>
        </p:nvSpPr>
        <p:spPr>
          <a:xfrm>
            <a:off x="2476500" y="1872450"/>
            <a:ext cx="4191000" cy="1043700"/>
          </a:xfrm>
          <a:prstGeom prst="rect">
            <a:avLst/>
          </a:prstGeom>
          <a:noFill/>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0" name="Google Shape;90;p11"/>
          <p:cNvSpPr txBox="1">
            <a:spLocks noGrp="1"/>
          </p:cNvSpPr>
          <p:nvPr>
            <p:ph type="subTitle" idx="1"/>
          </p:nvPr>
        </p:nvSpPr>
        <p:spPr>
          <a:xfrm>
            <a:off x="2476500" y="2839950"/>
            <a:ext cx="4191000" cy="43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pic>
        <p:nvPicPr>
          <p:cNvPr id="91" name="Google Shape;91;p11"/>
          <p:cNvPicPr preferRelativeResize="0"/>
          <p:nvPr/>
        </p:nvPicPr>
        <p:blipFill>
          <a:blip r:embed="rId3">
            <a:alphaModFix/>
          </a:blip>
          <a:stretch>
            <a:fillRect/>
          </a:stretch>
        </p:blipFill>
        <p:spPr>
          <a:xfrm rot="5400000">
            <a:off x="-170784" y="263618"/>
            <a:ext cx="1768000" cy="1350575"/>
          </a:xfrm>
          <a:prstGeom prst="rect">
            <a:avLst/>
          </a:prstGeom>
          <a:noFill/>
          <a:ln>
            <a:noFill/>
          </a:ln>
        </p:spPr>
      </p:pic>
      <p:grpSp>
        <p:nvGrpSpPr>
          <p:cNvPr id="92" name="Google Shape;92;p11"/>
          <p:cNvGrpSpPr/>
          <p:nvPr/>
        </p:nvGrpSpPr>
        <p:grpSpPr>
          <a:xfrm flipH="1">
            <a:off x="0" y="0"/>
            <a:ext cx="9144000" cy="5158300"/>
            <a:chOff x="0" y="0"/>
            <a:chExt cx="9144000" cy="5158300"/>
          </a:xfrm>
        </p:grpSpPr>
        <p:pic>
          <p:nvPicPr>
            <p:cNvPr id="93" name="Google Shape;93;p11"/>
            <p:cNvPicPr preferRelativeResize="0"/>
            <p:nvPr/>
          </p:nvPicPr>
          <p:blipFill>
            <a:blip r:embed="rId4">
              <a:alphaModFix/>
            </a:blip>
            <a:stretch>
              <a:fillRect/>
            </a:stretch>
          </p:blipFill>
          <p:spPr>
            <a:xfrm>
              <a:off x="7892450" y="0"/>
              <a:ext cx="1251550" cy="1251550"/>
            </a:xfrm>
            <a:prstGeom prst="rect">
              <a:avLst/>
            </a:prstGeom>
            <a:noFill/>
            <a:ln>
              <a:noFill/>
            </a:ln>
          </p:spPr>
        </p:pic>
        <p:pic>
          <p:nvPicPr>
            <p:cNvPr id="94" name="Google Shape;94;p11"/>
            <p:cNvPicPr preferRelativeResize="0"/>
            <p:nvPr/>
          </p:nvPicPr>
          <p:blipFill>
            <a:blip r:embed="rId5">
              <a:alphaModFix/>
            </a:blip>
            <a:stretch>
              <a:fillRect/>
            </a:stretch>
          </p:blipFill>
          <p:spPr>
            <a:xfrm>
              <a:off x="0" y="3906750"/>
              <a:ext cx="1251550" cy="1251550"/>
            </a:xfrm>
            <a:prstGeom prst="rect">
              <a:avLst/>
            </a:prstGeom>
            <a:noFill/>
            <a:ln>
              <a:noFill/>
            </a:ln>
          </p:spPr>
        </p:pic>
      </p:grpSp>
      <p:grpSp>
        <p:nvGrpSpPr>
          <p:cNvPr id="95" name="Google Shape;95;p11"/>
          <p:cNvGrpSpPr/>
          <p:nvPr/>
        </p:nvGrpSpPr>
        <p:grpSpPr>
          <a:xfrm flipH="1">
            <a:off x="-5031" y="0"/>
            <a:ext cx="9149031" cy="5153900"/>
            <a:chOff x="0" y="0"/>
            <a:chExt cx="9149031" cy="5153900"/>
          </a:xfrm>
        </p:grpSpPr>
        <p:grpSp>
          <p:nvGrpSpPr>
            <p:cNvPr id="96" name="Google Shape;96;p11"/>
            <p:cNvGrpSpPr/>
            <p:nvPr/>
          </p:nvGrpSpPr>
          <p:grpSpPr>
            <a:xfrm>
              <a:off x="2633530" y="4624325"/>
              <a:ext cx="6515501" cy="529575"/>
              <a:chOff x="2633530" y="4624325"/>
              <a:chExt cx="6515501" cy="529575"/>
            </a:xfrm>
          </p:grpSpPr>
          <p:pic>
            <p:nvPicPr>
              <p:cNvPr id="97" name="Google Shape;97;p11"/>
              <p:cNvPicPr preferRelativeResize="0"/>
              <p:nvPr/>
            </p:nvPicPr>
            <p:blipFill>
              <a:blip r:embed="rId6">
                <a:alphaModFix/>
              </a:blip>
              <a:stretch>
                <a:fillRect/>
              </a:stretch>
            </p:blipFill>
            <p:spPr>
              <a:xfrm rot="10800000">
                <a:off x="2633530" y="4624325"/>
                <a:ext cx="6515501" cy="529575"/>
              </a:xfrm>
              <a:prstGeom prst="rect">
                <a:avLst/>
              </a:prstGeom>
              <a:noFill/>
              <a:ln>
                <a:noFill/>
              </a:ln>
            </p:spPr>
          </p:pic>
          <p:pic>
            <p:nvPicPr>
              <p:cNvPr id="98" name="Google Shape;98;p11"/>
              <p:cNvPicPr preferRelativeResize="0"/>
              <p:nvPr/>
            </p:nvPicPr>
            <p:blipFill>
              <a:blip r:embed="rId7">
                <a:alphaModFix/>
              </a:blip>
              <a:stretch>
                <a:fillRect/>
              </a:stretch>
            </p:blipFill>
            <p:spPr>
              <a:xfrm rot="10800000">
                <a:off x="7300206" y="4854618"/>
                <a:ext cx="1585464" cy="69000"/>
              </a:xfrm>
              <a:prstGeom prst="rect">
                <a:avLst/>
              </a:prstGeom>
              <a:noFill/>
              <a:ln>
                <a:noFill/>
              </a:ln>
            </p:spPr>
          </p:pic>
        </p:grpSp>
        <p:grpSp>
          <p:nvGrpSpPr>
            <p:cNvPr id="99" name="Google Shape;99;p11"/>
            <p:cNvGrpSpPr/>
            <p:nvPr/>
          </p:nvGrpSpPr>
          <p:grpSpPr>
            <a:xfrm>
              <a:off x="0" y="0"/>
              <a:ext cx="6523526" cy="536050"/>
              <a:chOff x="0" y="0"/>
              <a:chExt cx="6523526" cy="536050"/>
            </a:xfrm>
          </p:grpSpPr>
          <p:pic>
            <p:nvPicPr>
              <p:cNvPr id="100" name="Google Shape;100;p11"/>
              <p:cNvPicPr preferRelativeResize="0"/>
              <p:nvPr/>
            </p:nvPicPr>
            <p:blipFill>
              <a:blip r:embed="rId8">
                <a:alphaModFix/>
              </a:blip>
              <a:stretch>
                <a:fillRect/>
              </a:stretch>
            </p:blipFill>
            <p:spPr>
              <a:xfrm>
                <a:off x="0" y="0"/>
                <a:ext cx="6523526" cy="536050"/>
              </a:xfrm>
              <a:prstGeom prst="rect">
                <a:avLst/>
              </a:prstGeom>
              <a:noFill/>
              <a:ln>
                <a:noFill/>
              </a:ln>
            </p:spPr>
          </p:pic>
          <p:pic>
            <p:nvPicPr>
              <p:cNvPr id="101" name="Google Shape;101;p11"/>
              <p:cNvPicPr preferRelativeResize="0"/>
              <p:nvPr/>
            </p:nvPicPr>
            <p:blipFill>
              <a:blip r:embed="rId7">
                <a:alphaModFix/>
              </a:blip>
              <a:stretch>
                <a:fillRect/>
              </a:stretch>
            </p:blipFill>
            <p:spPr>
              <a:xfrm>
                <a:off x="265125" y="246605"/>
                <a:ext cx="1585464" cy="69000"/>
              </a:xfrm>
              <a:prstGeom prst="rect">
                <a:avLst/>
              </a:prstGeom>
              <a:noFill/>
              <a:ln>
                <a:noFill/>
              </a:ln>
            </p:spPr>
          </p:pic>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64" r:id="rId10"/>
    <p:sldLayoutId id="2147483674" r:id="rId11"/>
    <p:sldLayoutId id="2147483675"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297"/>
        <p:cNvGrpSpPr/>
        <p:nvPr/>
      </p:nvGrpSpPr>
      <p:grpSpPr>
        <a:xfrm>
          <a:off x="0" y="0"/>
          <a:ext cx="0" cy="0"/>
          <a:chOff x="0" y="0"/>
          <a:chExt cx="0" cy="0"/>
        </a:xfrm>
      </p:grpSpPr>
      <p:sp>
        <p:nvSpPr>
          <p:cNvPr id="298" name="Google Shape;298;p30"/>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299" name="Google Shape;299;p30"/>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3"/>
          <p:cNvSpPr txBox="1">
            <a:spLocks noGrp="1"/>
          </p:cNvSpPr>
          <p:nvPr>
            <p:ph type="ctrTitle"/>
          </p:nvPr>
        </p:nvSpPr>
        <p:spPr>
          <a:xfrm>
            <a:off x="0" y="622300"/>
            <a:ext cx="9144000" cy="2298700"/>
          </a:xfrm>
          <a:prstGeom prst="rect">
            <a:avLst/>
          </a:prstGeom>
        </p:spPr>
        <p:txBody>
          <a:bodyPr spcFirstLastPara="1" wrap="square" lIns="91425" tIns="91425" rIns="91425" bIns="91425" anchor="b" anchorCtr="0">
            <a:noAutofit/>
          </a:bodyPr>
          <a:lstStyle/>
          <a:p>
            <a:pPr lvl="0"/>
            <a:r>
              <a:rPr lang="en-US" sz="2800" dirty="0"/>
              <a:t>RANCANG  BANGUN SISTEM DETEKTOR GAS CH4 BERBASIS MIKROKONTROLER DENGAN </a:t>
            </a:r>
            <a:r>
              <a:rPr lang="en-US" sz="2800"/>
              <a:t>TRANSMITTER </a:t>
            </a:r>
            <a:r>
              <a:rPr lang="en-US" sz="2800" smtClean="0"/>
              <a:t>4-20mA   </a:t>
            </a:r>
            <a:endParaRPr lang="en-US" sz="2800" dirty="0"/>
          </a:p>
        </p:txBody>
      </p:sp>
      <p:sp>
        <p:nvSpPr>
          <p:cNvPr id="308" name="Google Shape;308;p33"/>
          <p:cNvSpPr txBox="1">
            <a:spLocks noGrp="1"/>
          </p:cNvSpPr>
          <p:nvPr>
            <p:ph type="subTitle" idx="1"/>
          </p:nvPr>
        </p:nvSpPr>
        <p:spPr>
          <a:xfrm>
            <a:off x="972300" y="3439923"/>
            <a:ext cx="7199400" cy="790105"/>
          </a:xfrm>
          <a:prstGeom prst="rect">
            <a:avLst/>
          </a:prstGeom>
        </p:spPr>
        <p:txBody>
          <a:bodyPr spcFirstLastPara="1" wrap="square" lIns="91425" tIns="91425" rIns="91425" bIns="91425" anchor="t" anchorCtr="0">
            <a:noAutofit/>
          </a:bodyPr>
          <a:lstStyle/>
          <a:p>
            <a:r>
              <a:rPr lang="en-US" dirty="0" err="1"/>
              <a:t>Disusun</a:t>
            </a:r>
            <a:r>
              <a:rPr lang="en-US" dirty="0"/>
              <a:t> Oleh:</a:t>
            </a:r>
          </a:p>
          <a:p>
            <a:r>
              <a:rPr lang="en-US" dirty="0" smtClean="0"/>
              <a:t>Muhammad </a:t>
            </a:r>
            <a:r>
              <a:rPr lang="en-US" dirty="0" err="1" smtClean="0"/>
              <a:t>Rais</a:t>
            </a:r>
            <a:endParaRPr lang="en-US" dirty="0"/>
          </a:p>
          <a:p>
            <a:r>
              <a:rPr lang="en-US" dirty="0"/>
              <a:t>2311019010</a:t>
            </a:r>
            <a:endParaRPr lang="en-ID" dirty="0"/>
          </a:p>
        </p:txBody>
      </p:sp>
      <p:sp>
        <p:nvSpPr>
          <p:cNvPr id="2" name="Google Shape;308;p33">
            <a:extLst>
              <a:ext uri="{FF2B5EF4-FFF2-40B4-BE49-F238E27FC236}">
                <a16:creationId xmlns:a16="http://schemas.microsoft.com/office/drawing/2014/main" id="{DD43B8CD-04CD-ACC5-F33A-9E18F8718429}"/>
              </a:ext>
            </a:extLst>
          </p:cNvPr>
          <p:cNvSpPr txBox="1">
            <a:spLocks/>
          </p:cNvSpPr>
          <p:nvPr/>
        </p:nvSpPr>
        <p:spPr>
          <a:xfrm>
            <a:off x="972300" y="228665"/>
            <a:ext cx="7199400" cy="7901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oppins"/>
              <a:buNone/>
              <a:defRPr sz="14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r>
              <a:rPr lang="en-US" dirty="0"/>
              <a:t>Seminar Proposal</a:t>
            </a:r>
            <a:endParaRPr lang="en-ID"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25425"/>
            <a:ext cx="6057899" cy="104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err="1" smtClean="0"/>
              <a:t>Tabel</a:t>
            </a:r>
            <a:r>
              <a:rPr lang="en-US" sz="4000" dirty="0" smtClean="0"/>
              <a:t> </a:t>
            </a:r>
            <a:r>
              <a:rPr lang="en-US" sz="4000" dirty="0" err="1" smtClean="0"/>
              <a:t>Perencanaan</a:t>
            </a:r>
            <a:endParaRPr sz="4000" dirty="0"/>
          </a:p>
        </p:txBody>
      </p:sp>
      <p:sp>
        <p:nvSpPr>
          <p:cNvPr id="456" name="Google Shape;456;p43"/>
          <p:cNvSpPr txBox="1">
            <a:spLocks noGrp="1"/>
          </p:cNvSpPr>
          <p:nvPr>
            <p:ph type="subTitle" idx="1"/>
          </p:nvPr>
        </p:nvSpPr>
        <p:spPr>
          <a:xfrm>
            <a:off x="1461274" y="4051265"/>
            <a:ext cx="6221451" cy="431100"/>
          </a:xfrm>
          <a:prstGeom prst="rect">
            <a:avLst/>
          </a:prstGeom>
        </p:spPr>
        <p:txBody>
          <a:bodyPr spcFirstLastPara="1" wrap="square" lIns="91425" tIns="91425" rIns="91425" bIns="91425" anchor="t" anchorCtr="0">
            <a:noAutofit/>
          </a:bodyPr>
          <a:lstStyle/>
          <a:p>
            <a:pPr marL="0" lvl="0" indent="0"/>
            <a:r>
              <a:rPr lang="en" dirty="0" smtClean="0"/>
              <a:t>Tabel </a:t>
            </a:r>
            <a:r>
              <a:rPr lang="en" dirty="0"/>
              <a:t>1, </a:t>
            </a:r>
            <a:r>
              <a:rPr lang="en-US" dirty="0" err="1"/>
              <a:t>Tabel</a:t>
            </a:r>
            <a:r>
              <a:rPr lang="en-US" dirty="0"/>
              <a:t> </a:t>
            </a:r>
            <a:r>
              <a:rPr lang="en-US" dirty="0" err="1" smtClean="0"/>
              <a:t>Perencanaan</a:t>
            </a:r>
            <a:r>
              <a:rPr lang="en-US" dirty="0" smtClean="0"/>
              <a:t> </a:t>
            </a:r>
            <a:r>
              <a:rPr lang="sv-SE" dirty="0"/>
              <a:t>sistem detektor gas ch4 berbasis mikrokontroler dengan transmitter 4-20mA</a:t>
            </a:r>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7"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54065" t="12919" r="16201" b="31653"/>
          <a:stretch/>
        </p:blipFill>
        <p:spPr bwMode="auto">
          <a:xfrm>
            <a:off x="2514620" y="1047086"/>
            <a:ext cx="3372222" cy="300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69950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272540" y="125425"/>
            <a:ext cx="7642860" cy="1043700"/>
          </a:xfrm>
          <a:prstGeom prst="rect">
            <a:avLst/>
          </a:prstGeom>
        </p:spPr>
        <p:txBody>
          <a:bodyPr spcFirstLastPara="1" wrap="square" lIns="91425" tIns="91425" rIns="91425" bIns="91425" anchor="b" anchorCtr="0">
            <a:noAutofit/>
          </a:bodyPr>
          <a:lstStyle/>
          <a:p>
            <a:pPr lvl="0"/>
            <a:r>
              <a:rPr lang="en" sz="4000" dirty="0"/>
              <a:t>RENCANA ANGGARAN DANA</a:t>
            </a:r>
            <a:endParaRPr sz="4000" dirty="0"/>
          </a:p>
        </p:txBody>
      </p:sp>
      <p:sp>
        <p:nvSpPr>
          <p:cNvPr id="456" name="Google Shape;456;p43"/>
          <p:cNvSpPr txBox="1">
            <a:spLocks noGrp="1"/>
          </p:cNvSpPr>
          <p:nvPr>
            <p:ph type="subTitle" idx="1"/>
          </p:nvPr>
        </p:nvSpPr>
        <p:spPr>
          <a:xfrm>
            <a:off x="1461274" y="4051265"/>
            <a:ext cx="6221451" cy="431100"/>
          </a:xfrm>
          <a:prstGeom prst="rect">
            <a:avLst/>
          </a:prstGeom>
        </p:spPr>
        <p:txBody>
          <a:bodyPr spcFirstLastPara="1" wrap="square" lIns="91425" tIns="91425" rIns="91425" bIns="91425" anchor="t" anchorCtr="0">
            <a:noAutofit/>
          </a:bodyPr>
          <a:lstStyle/>
          <a:p>
            <a:pPr marL="0" indent="0"/>
            <a:r>
              <a:rPr lang="en" dirty="0" smtClean="0"/>
              <a:t>Tabel </a:t>
            </a:r>
            <a:r>
              <a:rPr lang="en" dirty="0"/>
              <a:t>2</a:t>
            </a:r>
            <a:r>
              <a:rPr lang="en" dirty="0" smtClean="0"/>
              <a:t>, </a:t>
            </a:r>
            <a:r>
              <a:rPr lang="en-US" dirty="0" err="1"/>
              <a:t>Tabel</a:t>
            </a:r>
            <a:r>
              <a:rPr lang="en-US" dirty="0"/>
              <a:t> </a:t>
            </a:r>
            <a:r>
              <a:rPr lang="en-US" dirty="0" err="1" smtClean="0"/>
              <a:t>Anggaran</a:t>
            </a:r>
            <a:r>
              <a:rPr lang="en-US" dirty="0" smtClean="0"/>
              <a:t> </a:t>
            </a:r>
            <a:r>
              <a:rPr lang="sv-SE" dirty="0"/>
              <a:t>sistem detektor gas ch4 berbasis mikrokontroler dengan transmitter 4-20mA</a:t>
            </a:r>
          </a:p>
          <a:p>
            <a:pPr marL="0" lvl="0" indent="0"/>
            <a:endParaRPr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82837945"/>
              </p:ext>
            </p:extLst>
          </p:nvPr>
        </p:nvGraphicFramePr>
        <p:xfrm>
          <a:off x="2824883" y="999012"/>
          <a:ext cx="3369010" cy="3154313"/>
        </p:xfrm>
        <a:graphic>
          <a:graphicData uri="http://schemas.openxmlformats.org/drawingml/2006/table">
            <a:tbl>
              <a:tblPr firstRow="1" firstCol="1" lastRow="1" lastCol="1" bandRow="1" bandCol="1">
                <a:tableStyleId>{A9AA4043-620F-4789-B0BE-5B90B4BCAF2D}</a:tableStyleId>
              </a:tblPr>
              <a:tblGrid>
                <a:gridCol w="321354">
                  <a:extLst>
                    <a:ext uri="{9D8B030D-6E8A-4147-A177-3AD203B41FA5}">
                      <a16:colId xmlns:a16="http://schemas.microsoft.com/office/drawing/2014/main" val="793702085"/>
                    </a:ext>
                  </a:extLst>
                </a:gridCol>
                <a:gridCol w="1238951">
                  <a:extLst>
                    <a:ext uri="{9D8B030D-6E8A-4147-A177-3AD203B41FA5}">
                      <a16:colId xmlns:a16="http://schemas.microsoft.com/office/drawing/2014/main" val="2830299096"/>
                    </a:ext>
                  </a:extLst>
                </a:gridCol>
                <a:gridCol w="429920">
                  <a:extLst>
                    <a:ext uri="{9D8B030D-6E8A-4147-A177-3AD203B41FA5}">
                      <a16:colId xmlns:a16="http://schemas.microsoft.com/office/drawing/2014/main" val="1653161374"/>
                    </a:ext>
                  </a:extLst>
                </a:gridCol>
                <a:gridCol w="682228">
                  <a:extLst>
                    <a:ext uri="{9D8B030D-6E8A-4147-A177-3AD203B41FA5}">
                      <a16:colId xmlns:a16="http://schemas.microsoft.com/office/drawing/2014/main" val="2526133777"/>
                    </a:ext>
                  </a:extLst>
                </a:gridCol>
                <a:gridCol w="696557">
                  <a:extLst>
                    <a:ext uri="{9D8B030D-6E8A-4147-A177-3AD203B41FA5}">
                      <a16:colId xmlns:a16="http://schemas.microsoft.com/office/drawing/2014/main" val="1632340627"/>
                    </a:ext>
                  </a:extLst>
                </a:gridCol>
              </a:tblGrid>
              <a:tr h="184821">
                <a:tc>
                  <a:txBody>
                    <a:bodyPr/>
                    <a:lstStyle/>
                    <a:p>
                      <a:pPr marL="8255" algn="ctr">
                        <a:spcBef>
                          <a:spcPts val="5"/>
                        </a:spcBef>
                        <a:spcAft>
                          <a:spcPts val="0"/>
                        </a:spcAft>
                      </a:pPr>
                      <a:r>
                        <a:rPr lang="id-ID" sz="800" spc="-25">
                          <a:effectLst/>
                        </a:rPr>
                        <a:t>No</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5080" algn="ctr">
                        <a:spcBef>
                          <a:spcPts val="5"/>
                        </a:spcBef>
                        <a:spcAft>
                          <a:spcPts val="0"/>
                        </a:spcAft>
                      </a:pPr>
                      <a:r>
                        <a:rPr lang="id-ID" sz="800">
                          <a:effectLst/>
                        </a:rPr>
                        <a:t>Alat</a:t>
                      </a:r>
                      <a:r>
                        <a:rPr lang="id-ID" sz="800" spc="-10">
                          <a:effectLst/>
                        </a:rPr>
                        <a:t> diperlukan</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 marR="1905" algn="ctr">
                        <a:spcBef>
                          <a:spcPts val="5"/>
                        </a:spcBef>
                        <a:spcAft>
                          <a:spcPts val="0"/>
                        </a:spcAft>
                      </a:pPr>
                      <a:r>
                        <a:rPr lang="id-ID" sz="800" spc="-10">
                          <a:effectLst/>
                        </a:rPr>
                        <a:t>Jumlah</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290830">
                        <a:spcBef>
                          <a:spcPts val="5"/>
                        </a:spcBef>
                        <a:spcAft>
                          <a:spcPts val="0"/>
                        </a:spcAft>
                      </a:pPr>
                      <a:r>
                        <a:rPr lang="id-ID" sz="800" spc="-10">
                          <a:effectLst/>
                        </a:rPr>
                        <a:t>Harga</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333375">
                        <a:spcBef>
                          <a:spcPts val="5"/>
                        </a:spcBef>
                        <a:spcAft>
                          <a:spcPts val="0"/>
                        </a:spcAft>
                      </a:pPr>
                      <a:r>
                        <a:rPr lang="id-ID" sz="800" spc="-10">
                          <a:effectLst/>
                        </a:rPr>
                        <a:t>Total</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808323252"/>
                  </a:ext>
                </a:extLst>
              </a:tr>
              <a:tr h="231963">
                <a:tc>
                  <a:txBody>
                    <a:bodyPr/>
                    <a:lstStyle/>
                    <a:p>
                      <a:pPr marL="8255" algn="ctr">
                        <a:lnSpc>
                          <a:spcPts val="1365"/>
                        </a:lnSpc>
                        <a:spcAft>
                          <a:spcPts val="0"/>
                        </a:spcAft>
                      </a:pPr>
                      <a:r>
                        <a:rPr lang="en-US" sz="80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3810" algn="ctr">
                        <a:lnSpc>
                          <a:spcPct val="200000"/>
                        </a:lnSpc>
                        <a:spcAft>
                          <a:spcPts val="0"/>
                        </a:spcAft>
                      </a:pPr>
                      <a:r>
                        <a:rPr lang="en-US" sz="800">
                          <a:effectLst/>
                        </a:rPr>
                        <a:t>ESP32 WROOM</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id-ID"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9540">
                        <a:lnSpc>
                          <a:spcPts val="1365"/>
                        </a:lnSpc>
                        <a:spcAft>
                          <a:spcPts val="0"/>
                        </a:spcAft>
                      </a:pPr>
                      <a:r>
                        <a:rPr lang="id-ID" sz="800">
                          <a:effectLst/>
                        </a:rPr>
                        <a:t>Rp </a:t>
                      </a:r>
                      <a:r>
                        <a:rPr lang="id-ID" sz="800" spc="-10">
                          <a:effectLst/>
                        </a:rPr>
                        <a:t>62.000,-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055" algn="ctr">
                        <a:lnSpc>
                          <a:spcPts val="1365"/>
                        </a:lnSpc>
                        <a:spcAft>
                          <a:spcPts val="0"/>
                        </a:spcAft>
                      </a:pPr>
                      <a:r>
                        <a:rPr lang="en-US" sz="800">
                          <a:effectLst/>
                        </a:rPr>
                        <a:t>  </a:t>
                      </a:r>
                      <a:r>
                        <a:rPr lang="id-ID" sz="800">
                          <a:effectLst/>
                        </a:rPr>
                        <a:t>Rp </a:t>
                      </a:r>
                      <a:r>
                        <a:rPr lang="id-ID" sz="800" spc="-10">
                          <a:effectLst/>
                        </a:rPr>
                        <a:t>62.000,-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03919902"/>
                  </a:ext>
                </a:extLst>
              </a:tr>
              <a:tr h="231963">
                <a:tc>
                  <a:txBody>
                    <a:bodyPr/>
                    <a:lstStyle/>
                    <a:p>
                      <a:pPr marL="8255" algn="ctr">
                        <a:lnSpc>
                          <a:spcPts val="1365"/>
                        </a:lnSpc>
                        <a:spcAft>
                          <a:spcPts val="0"/>
                        </a:spcAft>
                      </a:pPr>
                      <a:r>
                        <a:rPr lang="en-US" sz="800">
                          <a:effectLst/>
                        </a:rPr>
                        <a:t>2</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635" algn="ctr">
                        <a:lnSpc>
                          <a:spcPct val="200000"/>
                        </a:lnSpc>
                        <a:spcAft>
                          <a:spcPts val="0"/>
                        </a:spcAft>
                      </a:pPr>
                      <a:r>
                        <a:rPr lang="id-ID" sz="800">
                          <a:effectLst/>
                        </a:rPr>
                        <a:t>Sensor MQ4</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id-ID"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99060">
                        <a:lnSpc>
                          <a:spcPts val="1365"/>
                        </a:lnSpc>
                        <a:spcAft>
                          <a:spcPts val="0"/>
                        </a:spcAft>
                      </a:pPr>
                      <a:r>
                        <a:rPr lang="id-ID" sz="800">
                          <a:effectLst/>
                        </a:rPr>
                        <a:t>Rp </a:t>
                      </a:r>
                      <a:r>
                        <a:rPr lang="id-ID" sz="800" spc="-10">
                          <a:effectLst/>
                        </a:rPr>
                        <a:t>29.000,-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102235" algn="r">
                        <a:lnSpc>
                          <a:spcPts val="1365"/>
                        </a:lnSpc>
                        <a:spcAft>
                          <a:spcPts val="0"/>
                        </a:spcAft>
                      </a:pPr>
                      <a:r>
                        <a:rPr lang="id-ID" sz="800">
                          <a:effectLst/>
                        </a:rPr>
                        <a:t>Rp </a:t>
                      </a:r>
                      <a:r>
                        <a:rPr lang="id-ID" sz="800" spc="-10">
                          <a:effectLst/>
                        </a:rPr>
                        <a:t>29.000,-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33692531"/>
                  </a:ext>
                </a:extLst>
              </a:tr>
              <a:tr h="463926">
                <a:tc>
                  <a:txBody>
                    <a:bodyPr/>
                    <a:lstStyle/>
                    <a:p>
                      <a:pPr marL="8255" algn="ctr">
                        <a:lnSpc>
                          <a:spcPts val="1365"/>
                        </a:lnSpc>
                        <a:spcAft>
                          <a:spcPts val="0"/>
                        </a:spcAft>
                      </a:pPr>
                      <a:r>
                        <a:rPr lang="en-US" sz="800">
                          <a:effectLst/>
                        </a:rPr>
                        <a:t>3</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7620" algn="ctr">
                        <a:lnSpc>
                          <a:spcPct val="200000"/>
                        </a:lnSpc>
                        <a:spcAft>
                          <a:spcPts val="0"/>
                        </a:spcAft>
                      </a:pPr>
                      <a:r>
                        <a:rPr lang="id-ID" sz="800" spc="-10">
                          <a:effectLst/>
                        </a:rPr>
                        <a:t>Module Voltage to Current</a:t>
                      </a:r>
                      <a:endParaRPr lang="en-US" sz="700">
                        <a:effectLst/>
                      </a:endParaRPr>
                    </a:p>
                    <a:p>
                      <a:pPr marL="7620" marR="7620" algn="ctr">
                        <a:lnSpc>
                          <a:spcPct val="200000"/>
                        </a:lnSpc>
                        <a:spcAft>
                          <a:spcPts val="0"/>
                        </a:spcAft>
                      </a:pPr>
                      <a:r>
                        <a:rPr lang="id-ID" sz="800" spc="-10">
                          <a:effectLst/>
                        </a:rPr>
                        <a:t>4-20mA</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id-ID" sz="800" spc="-50">
                          <a:effectLst/>
                        </a:rPr>
                        <a:t>2</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 </a:t>
                      </a:r>
                      <a:r>
                        <a:rPr lang="id-ID" sz="800" spc="-10">
                          <a:effectLst/>
                        </a:rPr>
                        <a:t>35.000,-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 </a:t>
                      </a:r>
                      <a:r>
                        <a:rPr lang="id-ID" sz="800" spc="-10">
                          <a:effectLst/>
                        </a:rPr>
                        <a:t>70.000,-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07670251"/>
                  </a:ext>
                </a:extLst>
              </a:tr>
              <a:tr h="463926">
                <a:tc>
                  <a:txBody>
                    <a:bodyPr/>
                    <a:lstStyle/>
                    <a:p>
                      <a:pPr marL="8255" algn="ctr">
                        <a:lnSpc>
                          <a:spcPts val="1365"/>
                        </a:lnSpc>
                        <a:spcAft>
                          <a:spcPts val="0"/>
                        </a:spcAft>
                      </a:pPr>
                      <a:r>
                        <a:rPr lang="en-US" sz="800" spc="-50">
                          <a:effectLst/>
                        </a:rPr>
                        <a:t>4</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7620" algn="ctr">
                        <a:lnSpc>
                          <a:spcPct val="200000"/>
                        </a:lnSpc>
                        <a:spcAft>
                          <a:spcPts val="0"/>
                        </a:spcAft>
                      </a:pPr>
                      <a:r>
                        <a:rPr lang="en-US" sz="800" spc="-10">
                          <a:effectLst/>
                        </a:rPr>
                        <a:t>Module Current 4-20mA to Voltage</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en-US"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Rp19.500</a:t>
                      </a:r>
                      <a:r>
                        <a:rPr lang="id-ID" sz="800" spc="-1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Rp19.500</a:t>
                      </a:r>
                      <a:r>
                        <a:rPr lang="id-ID" sz="800" spc="-1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244576370"/>
                  </a:ext>
                </a:extLst>
              </a:tr>
              <a:tr h="185156">
                <a:tc>
                  <a:txBody>
                    <a:bodyPr/>
                    <a:lstStyle/>
                    <a:p>
                      <a:pPr marL="8255" algn="ctr">
                        <a:lnSpc>
                          <a:spcPts val="1365"/>
                        </a:lnSpc>
                        <a:spcAft>
                          <a:spcPts val="0"/>
                        </a:spcAft>
                      </a:pPr>
                      <a:r>
                        <a:rPr lang="en-US" sz="800" spc="-50">
                          <a:effectLst/>
                        </a:rPr>
                        <a:t>5</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7620" algn="ctr">
                        <a:lnSpc>
                          <a:spcPts val="1365"/>
                        </a:lnSpc>
                        <a:spcAft>
                          <a:spcPts val="0"/>
                        </a:spcAft>
                      </a:pPr>
                      <a:r>
                        <a:rPr lang="en-US" sz="800" spc="-10">
                          <a:effectLst/>
                        </a:rPr>
                        <a:t>Buzzer</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en-US"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Rp8.000</a:t>
                      </a:r>
                      <a:r>
                        <a:rPr lang="id-ID" sz="800" spc="-1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Rp8.000</a:t>
                      </a:r>
                      <a:r>
                        <a:rPr lang="id-ID" sz="800" spc="-1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29945302"/>
                  </a:ext>
                </a:extLst>
              </a:tr>
              <a:tr h="185156">
                <a:tc>
                  <a:txBody>
                    <a:bodyPr/>
                    <a:lstStyle/>
                    <a:p>
                      <a:pPr marL="8255" algn="ctr">
                        <a:lnSpc>
                          <a:spcPts val="1365"/>
                        </a:lnSpc>
                        <a:spcAft>
                          <a:spcPts val="0"/>
                        </a:spcAft>
                      </a:pPr>
                      <a:r>
                        <a:rPr lang="en-US" sz="800" spc="-50">
                          <a:effectLst/>
                        </a:rPr>
                        <a:t>6</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7620" algn="ctr">
                        <a:lnSpc>
                          <a:spcPts val="1365"/>
                        </a:lnSpc>
                        <a:spcAft>
                          <a:spcPts val="0"/>
                        </a:spcAft>
                      </a:pPr>
                      <a:r>
                        <a:rPr lang="en-US" sz="800" spc="-10">
                          <a:effectLst/>
                        </a:rPr>
                        <a:t>LED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en-US" sz="800" spc="-50">
                          <a:effectLst/>
                        </a:rPr>
                        <a:t>3</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Rp1.000</a:t>
                      </a:r>
                      <a:r>
                        <a:rPr lang="id-ID" sz="800" spc="-1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Rp3.000</a:t>
                      </a:r>
                      <a:r>
                        <a:rPr lang="id-ID" sz="800" spc="-1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8205954"/>
                  </a:ext>
                </a:extLst>
              </a:tr>
              <a:tr h="185156">
                <a:tc>
                  <a:txBody>
                    <a:bodyPr/>
                    <a:lstStyle/>
                    <a:p>
                      <a:pPr marL="8255" algn="ctr">
                        <a:lnSpc>
                          <a:spcPts val="1365"/>
                        </a:lnSpc>
                        <a:spcAft>
                          <a:spcPts val="0"/>
                        </a:spcAft>
                      </a:pPr>
                      <a:r>
                        <a:rPr lang="en-US" sz="800" spc="-50">
                          <a:effectLst/>
                        </a:rPr>
                        <a:t>7</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7620" algn="ctr">
                        <a:lnSpc>
                          <a:spcPts val="1365"/>
                        </a:lnSpc>
                        <a:spcAft>
                          <a:spcPts val="0"/>
                        </a:spcAft>
                      </a:pPr>
                      <a:r>
                        <a:rPr lang="en-US" sz="800" spc="-10">
                          <a:effectLst/>
                        </a:rPr>
                        <a:t>OLED Display</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en-US"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Rp48.000,-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Rp48.000,-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261752189"/>
                  </a:ext>
                </a:extLst>
              </a:tr>
              <a:tr h="185156">
                <a:tc>
                  <a:txBody>
                    <a:bodyPr/>
                    <a:lstStyle/>
                    <a:p>
                      <a:pPr marL="8255" algn="ctr">
                        <a:lnSpc>
                          <a:spcPts val="1365"/>
                        </a:lnSpc>
                        <a:spcAft>
                          <a:spcPts val="0"/>
                        </a:spcAft>
                      </a:pPr>
                      <a:r>
                        <a:rPr lang="en-US" sz="800">
                          <a:effectLst/>
                        </a:rPr>
                        <a:t>9</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5080" algn="ctr">
                        <a:lnSpc>
                          <a:spcPts val="1365"/>
                        </a:lnSpc>
                        <a:spcAft>
                          <a:spcPts val="0"/>
                        </a:spcAft>
                      </a:pPr>
                      <a:r>
                        <a:rPr lang="id-ID" sz="800">
                          <a:effectLst/>
                        </a:rPr>
                        <a:t>Module Sd card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en-US"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Rp9.000,-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Rp9.000,-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31848554"/>
                  </a:ext>
                </a:extLst>
              </a:tr>
              <a:tr h="185156">
                <a:tc>
                  <a:txBody>
                    <a:bodyPr/>
                    <a:lstStyle/>
                    <a:p>
                      <a:pPr marL="8255" algn="ctr">
                        <a:lnSpc>
                          <a:spcPts val="1365"/>
                        </a:lnSpc>
                        <a:spcAft>
                          <a:spcPts val="0"/>
                        </a:spcAft>
                      </a:pPr>
                      <a:r>
                        <a:rPr lang="en-US" sz="800">
                          <a:effectLst/>
                        </a:rPr>
                        <a:t>10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5080" algn="ctr">
                        <a:lnSpc>
                          <a:spcPts val="1365"/>
                        </a:lnSpc>
                        <a:spcAft>
                          <a:spcPts val="0"/>
                        </a:spcAft>
                      </a:pPr>
                      <a:r>
                        <a:rPr lang="en-US" sz="800">
                          <a:effectLst/>
                        </a:rPr>
                        <a:t>Sd card</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 marR="1270" algn="ctr">
                        <a:lnSpc>
                          <a:spcPts val="1365"/>
                        </a:lnSpc>
                        <a:spcAft>
                          <a:spcPts val="0"/>
                        </a:spcAft>
                      </a:pPr>
                      <a:r>
                        <a:rPr lang="en-US" sz="800" spc="-50">
                          <a:effectLst/>
                        </a:rPr>
                        <a:t>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35255">
                        <a:lnSpc>
                          <a:spcPts val="1365"/>
                        </a:lnSpc>
                        <a:spcAft>
                          <a:spcPts val="0"/>
                        </a:spcAft>
                      </a:pPr>
                      <a:r>
                        <a:rPr lang="id-ID" sz="800">
                          <a:effectLst/>
                        </a:rPr>
                        <a:t>Rp25.000,-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47320">
                        <a:lnSpc>
                          <a:spcPts val="1365"/>
                        </a:lnSpc>
                        <a:spcAft>
                          <a:spcPts val="0"/>
                        </a:spcAft>
                      </a:pPr>
                      <a:r>
                        <a:rPr lang="id-ID" sz="800">
                          <a:effectLst/>
                        </a:rPr>
                        <a:t>Rp25.000,-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70638339"/>
                  </a:ext>
                </a:extLst>
              </a:tr>
              <a:tr h="338279">
                <a:tc>
                  <a:txBody>
                    <a:bodyPr/>
                    <a:lstStyle/>
                    <a:p>
                      <a:pPr marL="8255" algn="ctr">
                        <a:lnSpc>
                          <a:spcPts val="1365"/>
                        </a:lnSpc>
                        <a:spcAft>
                          <a:spcPts val="0"/>
                        </a:spcAft>
                      </a:pPr>
                      <a:r>
                        <a:rPr lang="en-US" sz="800">
                          <a:effectLst/>
                        </a:rPr>
                        <a:t>11</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7620" marR="5080" algn="ctr">
                        <a:lnSpc>
                          <a:spcPts val="1365"/>
                        </a:lnSpc>
                        <a:spcAft>
                          <a:spcPts val="0"/>
                        </a:spcAft>
                      </a:pPr>
                      <a:r>
                        <a:rPr lang="id-ID" sz="800">
                          <a:effectLst/>
                        </a:rPr>
                        <a:t>Komponen</a:t>
                      </a:r>
                      <a:r>
                        <a:rPr lang="id-ID" sz="800" spc="-40">
                          <a:effectLst/>
                        </a:rPr>
                        <a:t> </a:t>
                      </a:r>
                      <a:r>
                        <a:rPr lang="id-ID" sz="800" spc="-10">
                          <a:effectLst/>
                        </a:rPr>
                        <a:t>Tambahan</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70" marR="1270" algn="ctr">
                        <a:lnSpc>
                          <a:spcPts val="1365"/>
                        </a:lnSpc>
                        <a:spcAft>
                          <a:spcPts val="0"/>
                        </a:spcAft>
                      </a:pPr>
                      <a:r>
                        <a:rPr lang="id-ID" sz="800" spc="-50">
                          <a:effectLst/>
                        </a:rPr>
                        <a:t>-</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29540">
                        <a:lnSpc>
                          <a:spcPts val="1365"/>
                        </a:lnSpc>
                        <a:spcAft>
                          <a:spcPts val="0"/>
                        </a:spcAft>
                      </a:pPr>
                      <a:r>
                        <a:rPr lang="id-ID" sz="800">
                          <a:effectLst/>
                        </a:rPr>
                        <a:t>Rp </a:t>
                      </a:r>
                      <a:r>
                        <a:rPr lang="en-US" sz="800" spc="-10">
                          <a:effectLst/>
                        </a:rPr>
                        <a:t>3</a:t>
                      </a:r>
                      <a:r>
                        <a:rPr lang="id-ID" sz="800" spc="-10">
                          <a:effectLst/>
                        </a:rPr>
                        <a:t>00.000,-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R="59055" algn="r">
                        <a:lnSpc>
                          <a:spcPts val="1365"/>
                        </a:lnSpc>
                        <a:spcAft>
                          <a:spcPts val="0"/>
                        </a:spcAft>
                      </a:pPr>
                      <a:r>
                        <a:rPr lang="id-ID" sz="800">
                          <a:effectLst/>
                        </a:rPr>
                        <a:t>Rp </a:t>
                      </a:r>
                      <a:r>
                        <a:rPr lang="id-ID" sz="800" spc="-10">
                          <a:effectLst/>
                        </a:rPr>
                        <a:t>300.000,-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014608429"/>
                  </a:ext>
                </a:extLst>
              </a:tr>
              <a:tr h="225072">
                <a:tc gridSpan="4">
                  <a:txBody>
                    <a:bodyPr/>
                    <a:lstStyle/>
                    <a:p>
                      <a:pPr marL="1905" algn="ctr">
                        <a:spcBef>
                          <a:spcPts val="315"/>
                        </a:spcBef>
                        <a:spcAft>
                          <a:spcPts val="0"/>
                        </a:spcAft>
                      </a:pPr>
                      <a:r>
                        <a:rPr lang="id-ID" sz="800">
                          <a:effectLst/>
                        </a:rPr>
                        <a:t>Total</a:t>
                      </a:r>
                      <a:r>
                        <a:rPr lang="id-ID" sz="800" spc="-20">
                          <a:effectLst/>
                        </a:rPr>
                        <a:t> </a:t>
                      </a:r>
                      <a:r>
                        <a:rPr lang="id-ID" sz="800" spc="-10">
                          <a:effectLst/>
                        </a:rPr>
                        <a:t>Keseluruhan</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R="59055" algn="ctr">
                        <a:spcBef>
                          <a:spcPts val="295"/>
                        </a:spcBef>
                        <a:spcAft>
                          <a:spcPts val="0"/>
                        </a:spcAft>
                      </a:pPr>
                      <a:r>
                        <a:rPr lang="id-ID" sz="700">
                          <a:effectLst/>
                        </a:rPr>
                        <a:t> Rp 573.500,-</a:t>
                      </a:r>
                      <a:endParaRPr lang="en-US" sz="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73133865"/>
                  </a:ext>
                </a:extLst>
              </a:tr>
            </a:tbl>
          </a:graphicData>
        </a:graphic>
      </p:graphicFrame>
    </p:spTree>
    <p:extLst>
      <p:ext uri="{BB962C8B-B14F-4D97-AF65-F5344CB8AC3E}">
        <p14:creationId xmlns:p14="http://schemas.microsoft.com/office/powerpoint/2010/main" val="860914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55"/>
          <p:cNvSpPr txBox="1">
            <a:spLocks noGrp="1"/>
          </p:cNvSpPr>
          <p:nvPr>
            <p:ph type="title"/>
          </p:nvPr>
        </p:nvSpPr>
        <p:spPr>
          <a:xfrm>
            <a:off x="713225" y="526500"/>
            <a:ext cx="385877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DAFTAR PUSTAKA</a:t>
            </a:r>
            <a:endParaRPr dirty="0"/>
          </a:p>
        </p:txBody>
      </p:sp>
      <p:sp>
        <p:nvSpPr>
          <p:cNvPr id="887" name="Google Shape;887;p55"/>
          <p:cNvSpPr txBox="1">
            <a:spLocks noGrp="1"/>
          </p:cNvSpPr>
          <p:nvPr>
            <p:ph type="body" idx="1"/>
          </p:nvPr>
        </p:nvSpPr>
        <p:spPr>
          <a:xfrm>
            <a:off x="713225" y="1334641"/>
            <a:ext cx="8096238" cy="3163018"/>
          </a:xfrm>
          <a:prstGeom prst="rect">
            <a:avLst/>
          </a:prstGeom>
        </p:spPr>
        <p:txBody>
          <a:bodyPr spcFirstLastPara="1" wrap="square" lIns="91425" tIns="91425" rIns="91425" bIns="91425" anchor="t" anchorCtr="0">
            <a:noAutofit/>
          </a:bodyPr>
          <a:lstStyle/>
          <a:p>
            <a:pPr indent="-406400">
              <a:lnSpc>
                <a:spcPct val="150000"/>
              </a:lnSpc>
            </a:pPr>
            <a:r>
              <a:rPr lang="id-ID" sz="1800" dirty="0">
                <a:latin typeface="Times New Roman" panose="02020603050405020304" pitchFamily="18" charset="0"/>
                <a:ea typeface="Times New Roman" panose="02020603050405020304" pitchFamily="18" charset="0"/>
                <a:cs typeface="Times New Roman" panose="02020603050405020304" pitchFamily="18" charset="0"/>
              </a:rPr>
              <a:t>Albar, A., Joi, I. and Helmudyra, R. (2017) ‘Prototype Pendeteksi Kebocoran Gas LPG Pada Gudang Penyimpanan Gas LPG Berbasis Mikrokontroler</a:t>
            </a:r>
            <a:r>
              <a:rPr lang="id-ID" sz="18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indent="-406400">
              <a:lnSpc>
                <a:spcPct val="150000"/>
              </a:lnSpc>
            </a:pPr>
            <a:r>
              <a:rPr lang="id-ID" sz="1800" dirty="0">
                <a:latin typeface="Times New Roman" panose="02020603050405020304" pitchFamily="18" charset="0"/>
                <a:ea typeface="Times New Roman" panose="02020603050405020304" pitchFamily="18" charset="0"/>
                <a:cs typeface="Times New Roman" panose="02020603050405020304" pitchFamily="18" charset="0"/>
              </a:rPr>
              <a:t>Asrul, J. et al. (2018) ‘Rancang Bangun Alat Monitoring Gas Metan Di Dalam Tambang Batu Bara Berbasis Android’, Jurnal Teknik Elektro </a:t>
            </a:r>
            <a:r>
              <a:rPr lang="id-ID" sz="1800" dirty="0" smtClean="0">
                <a:latin typeface="Times New Roman" panose="02020603050405020304" pitchFamily="18" charset="0"/>
                <a:ea typeface="Times New Roman" panose="02020603050405020304" pitchFamily="18" charset="0"/>
                <a:cs typeface="Times New Roman" panose="02020603050405020304" pitchFamily="18" charset="0"/>
              </a:rPr>
              <a:t>ITP</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a:t>
            </a:r>
            <a:r>
              <a:rPr lang="id-ID" sz="1800" dirty="0" smtClean="0">
                <a:latin typeface="Times New Roman" panose="02020603050405020304" pitchFamily="18" charset="0"/>
                <a:ea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4" name="TextBox 3"/>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5"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903"/>
        <p:cNvGrpSpPr/>
        <p:nvPr/>
      </p:nvGrpSpPr>
      <p:grpSpPr>
        <a:xfrm>
          <a:off x="0" y="0"/>
          <a:ext cx="0" cy="0"/>
          <a:chOff x="0" y="0"/>
          <a:chExt cx="0" cy="0"/>
        </a:xfrm>
      </p:grpSpPr>
      <p:sp>
        <p:nvSpPr>
          <p:cNvPr id="905" name="Google Shape;905;p58"/>
          <p:cNvSpPr/>
          <p:nvPr/>
        </p:nvSpPr>
        <p:spPr>
          <a:xfrm>
            <a:off x="1074432" y="813575"/>
            <a:ext cx="791400" cy="754200"/>
          </a:xfrm>
          <a:prstGeom prst="roundRect">
            <a:avLst>
              <a:gd name="adj" fmla="val 16667"/>
            </a:avLst>
          </a:prstGeom>
          <a:solidFill>
            <a:srgbClr val="202A41"/>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58"/>
          <p:cNvSpPr/>
          <p:nvPr/>
        </p:nvSpPr>
        <p:spPr>
          <a:xfrm>
            <a:off x="4232680" y="813575"/>
            <a:ext cx="791400" cy="754200"/>
          </a:xfrm>
          <a:prstGeom prst="roundRect">
            <a:avLst>
              <a:gd name="adj" fmla="val 16667"/>
            </a:avLst>
          </a:prstGeom>
          <a:solidFill>
            <a:srgbClr val="FFFFFF"/>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58"/>
          <p:cNvSpPr/>
          <p:nvPr/>
        </p:nvSpPr>
        <p:spPr>
          <a:xfrm>
            <a:off x="7517583" y="813575"/>
            <a:ext cx="791400" cy="754200"/>
          </a:xfrm>
          <a:prstGeom prst="roundRect">
            <a:avLst>
              <a:gd name="adj" fmla="val 16667"/>
            </a:avLst>
          </a:prstGeom>
          <a:solidFill>
            <a:srgbClr val="516988"/>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8"/>
          <p:cNvSpPr/>
          <p:nvPr/>
        </p:nvSpPr>
        <p:spPr>
          <a:xfrm>
            <a:off x="1074432" y="3575725"/>
            <a:ext cx="791400" cy="754200"/>
          </a:xfrm>
          <a:prstGeom prst="roundRect">
            <a:avLst>
              <a:gd name="adj" fmla="val 16667"/>
            </a:avLst>
          </a:prstGeom>
          <a:solidFill>
            <a:srgbClr val="90ABCE"/>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8"/>
          <p:cNvSpPr/>
          <p:nvPr/>
        </p:nvSpPr>
        <p:spPr>
          <a:xfrm>
            <a:off x="4232680" y="3588452"/>
            <a:ext cx="791400" cy="754200"/>
          </a:xfrm>
          <a:prstGeom prst="roundRect">
            <a:avLst>
              <a:gd name="adj" fmla="val 16667"/>
            </a:avLst>
          </a:prstGeom>
          <a:solidFill>
            <a:srgbClr val="6E86A5"/>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8"/>
          <p:cNvSpPr/>
          <p:nvPr/>
        </p:nvSpPr>
        <p:spPr>
          <a:xfrm>
            <a:off x="7517583" y="3588452"/>
            <a:ext cx="791400" cy="754200"/>
          </a:xfrm>
          <a:prstGeom prst="roundRect">
            <a:avLst>
              <a:gd name="adj" fmla="val 16667"/>
            </a:avLst>
          </a:prstGeom>
          <a:solidFill>
            <a:srgbClr val="F5F4F3"/>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8"/>
          <p:cNvSpPr txBox="1">
            <a:spLocks noGrp="1"/>
          </p:cNvSpPr>
          <p:nvPr>
            <p:ph type="title"/>
          </p:nvPr>
        </p:nvSpPr>
        <p:spPr>
          <a:xfrm>
            <a:off x="723395" y="2196325"/>
            <a:ext cx="7697100" cy="48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Terima Kasih</a:t>
            </a:r>
            <a:endParaRPr dirty="0"/>
          </a:p>
        </p:txBody>
      </p:sp>
      <p:sp>
        <p:nvSpPr>
          <p:cNvPr id="11" name="TextBox 10"/>
          <p:cNvSpPr txBox="1"/>
          <p:nvPr/>
        </p:nvSpPr>
        <p:spPr>
          <a:xfrm>
            <a:off x="0" y="4835723"/>
            <a:ext cx="9144000" cy="307777"/>
          </a:xfrm>
          <a:prstGeom prst="rect">
            <a:avLst/>
          </a:prstGeom>
          <a:solidFill>
            <a:schemeClr val="tx1"/>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12"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a:solidFill>
            <a:schemeClr val="tx1"/>
          </a:solid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pic>
        <p:nvPicPr>
          <p:cNvPr id="340" name="Google Shape;340;p36"/>
          <p:cNvPicPr preferRelativeResize="0">
            <a:picLocks noGrp="1"/>
          </p:cNvPicPr>
          <p:nvPr>
            <p:ph type="pic" idx="2"/>
          </p:nvPr>
        </p:nvPicPr>
        <p:blipFill rotWithShape="1">
          <a:blip r:embed="rId3">
            <a:alphaModFix/>
          </a:blip>
          <a:srcRect l="28174" r="32651"/>
          <a:stretch/>
        </p:blipFill>
        <p:spPr>
          <a:xfrm>
            <a:off x="6357000" y="452873"/>
            <a:ext cx="2787000" cy="4064400"/>
          </a:xfrm>
          <a:prstGeom prst="round2DiagRect">
            <a:avLst>
              <a:gd name="adj1" fmla="val 50000"/>
              <a:gd name="adj2" fmla="val 0"/>
            </a:avLst>
          </a:prstGeom>
        </p:spPr>
      </p:pic>
      <p:sp>
        <p:nvSpPr>
          <p:cNvPr id="341" name="Google Shape;341;p36"/>
          <p:cNvSpPr txBox="1">
            <a:spLocks noGrp="1"/>
          </p:cNvSpPr>
          <p:nvPr>
            <p:ph type="title"/>
          </p:nvPr>
        </p:nvSpPr>
        <p:spPr>
          <a:xfrm>
            <a:off x="713225" y="539500"/>
            <a:ext cx="4294800" cy="106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LATAR BELAKANG MASALAH</a:t>
            </a:r>
            <a:endParaRPr dirty="0"/>
          </a:p>
        </p:txBody>
      </p:sp>
      <p:sp>
        <p:nvSpPr>
          <p:cNvPr id="342" name="Google Shape;342;p36"/>
          <p:cNvSpPr txBox="1">
            <a:spLocks noGrp="1"/>
          </p:cNvSpPr>
          <p:nvPr>
            <p:ph type="subTitle" idx="1"/>
          </p:nvPr>
        </p:nvSpPr>
        <p:spPr>
          <a:xfrm>
            <a:off x="713225" y="1524165"/>
            <a:ext cx="5643775" cy="346544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latin typeface="Times New Roman" panose="02020603050405020304" pitchFamily="18" charset="0"/>
                <a:cs typeface="Times New Roman" panose="02020603050405020304" pitchFamily="18" charset="0"/>
              </a:rPr>
              <a:t>Latar belakang masalah dari penelitian ini adalah</a:t>
            </a:r>
            <a:r>
              <a:rPr lang="en" dirty="0" smtClean="0">
                <a:latin typeface="Times New Roman" panose="02020603050405020304" pitchFamily="18" charset="0"/>
                <a:cs typeface="Times New Roman" panose="02020603050405020304" pitchFamily="18" charset="0"/>
              </a:rPr>
              <a:t>:</a:t>
            </a:r>
          </a:p>
          <a:p>
            <a:pPr marL="0" lvl="0" indent="0" algn="l" rtl="0">
              <a:spcBef>
                <a:spcPts val="0"/>
              </a:spcBef>
              <a:spcAft>
                <a:spcPts val="0"/>
              </a:spcAft>
              <a:buClr>
                <a:schemeClr val="dk1"/>
              </a:buClr>
              <a:buSzPts val="1100"/>
              <a:buFont typeface="Arial"/>
              <a:buNone/>
            </a:pPr>
            <a:endParaRPr dirty="0">
              <a:latin typeface="Times New Roman" panose="02020603050405020304" pitchFamily="18" charset="0"/>
              <a:cs typeface="Times New Roman" panose="02020603050405020304" pitchFamily="18" charset="0"/>
            </a:endParaRPr>
          </a:p>
          <a:p>
            <a:r>
              <a:rPr lang="en-US" dirty="0" err="1">
                <a:latin typeface="Times New Roman" panose="02020603050405020304" pitchFamily="18" charset="0"/>
                <a:cs typeface="Times New Roman" panose="02020603050405020304" pitchFamily="18" charset="0"/>
              </a:rPr>
              <a:t>Sistem</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perpipaan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pada</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industri</a:t>
            </a:r>
            <a:r>
              <a:rPr lang="en-US" dirty="0">
                <a:latin typeface="Times New Roman" panose="02020603050405020304" pitchFamily="18" charset="0"/>
                <a:cs typeface="Times New Roman" panose="02020603050405020304" pitchFamily="18" charset="0"/>
              </a:rPr>
              <a:t> gas </a:t>
            </a:r>
            <a:r>
              <a:rPr lang="en-US" dirty="0" err="1">
                <a:latin typeface="Times New Roman" panose="02020603050405020304" pitchFamily="18" charset="0"/>
                <a:cs typeface="Times New Roman" panose="02020603050405020304" pitchFamily="18" charset="0"/>
              </a:rPr>
              <a:t>merupakan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bagian</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perlu</a:t>
            </a:r>
            <a:r>
              <a:rPr lang="en-US" dirty="0">
                <a:latin typeface="Times New Roman" panose="02020603050405020304" pitchFamily="18" charset="0"/>
                <a:cs typeface="Times New Roman" panose="02020603050405020304" pitchFamily="18" charset="0"/>
              </a:rPr>
              <a:t> di </a:t>
            </a:r>
            <a:r>
              <a:rPr lang="en-US" dirty="0" err="1">
                <a:latin typeface="Times New Roman" panose="02020603050405020304" pitchFamily="18" charset="0"/>
                <a:cs typeface="Times New Roman" panose="02020603050405020304" pitchFamily="18" charset="0"/>
              </a:rPr>
              <a:t>perhatikan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dikarenakan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banyak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terjadi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potensi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bahaya</a:t>
            </a:r>
            <a:r>
              <a:rPr lang="en-US" dirty="0">
                <a:latin typeface="Times New Roman" panose="02020603050405020304" pitchFamily="18" charset="0"/>
                <a:cs typeface="Times New Roman" panose="02020603050405020304" pitchFamily="18" charset="0"/>
              </a:rPr>
              <a:t> yang </a:t>
            </a:r>
            <a:r>
              <a:rPr lang="en-US" dirty="0" err="1">
                <a:latin typeface="Times New Roman" panose="02020603050405020304" pitchFamily="18" charset="0"/>
                <a:cs typeface="Times New Roman" panose="02020603050405020304" pitchFamily="18" charset="0"/>
              </a:rPr>
              <a:t>memiliki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risiko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tinggi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seperti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kebocoran</a:t>
            </a:r>
            <a:r>
              <a:rPr lang="en-US" dirty="0">
                <a:latin typeface="Times New Roman" panose="02020603050405020304" pitchFamily="18" charset="0"/>
                <a:cs typeface="Times New Roman" panose="02020603050405020304" pitchFamily="18" charset="0"/>
              </a:rPr>
              <a:t> gas yang </a:t>
            </a:r>
            <a:r>
              <a:rPr lang="en-US" dirty="0" err="1">
                <a:latin typeface="Times New Roman" panose="02020603050405020304" pitchFamily="18" charset="0"/>
                <a:cs typeface="Times New Roman" panose="02020603050405020304" pitchFamily="18" charset="0"/>
              </a:rPr>
              <a:t>mengakibat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kerugian</a:t>
            </a:r>
            <a:r>
              <a:rPr lang="en-US" dirty="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Gas DETEKTOR CH4 yang </a:t>
            </a:r>
            <a:r>
              <a:rPr lang="en-US" dirty="0" err="1" smtClean="0">
                <a:latin typeface="Times New Roman" panose="02020603050405020304" pitchFamily="18" charset="0"/>
                <a:cs typeface="Times New Roman" panose="02020603050405020304" pitchFamily="18" charset="0"/>
              </a:rPr>
              <a:t>banyak</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digunakan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sebagai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sistem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keamanan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ketika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terjadi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kebocoran</a:t>
            </a:r>
            <a:r>
              <a:rPr lang="en-US" dirty="0" smtClean="0">
                <a:latin typeface="Times New Roman" panose="02020603050405020304" pitchFamily="18" charset="0"/>
                <a:cs typeface="Times New Roman" panose="02020603050405020304" pitchFamily="18" charset="0"/>
              </a:rPr>
              <a:t> gas di </a:t>
            </a:r>
            <a:r>
              <a:rPr lang="en-US" dirty="0" err="1" smtClean="0">
                <a:latin typeface="Times New Roman" panose="02020603050405020304" pitchFamily="18" charset="0"/>
                <a:cs typeface="Times New Roman" panose="02020603050405020304" pitchFamily="18" charset="0"/>
              </a:rPr>
              <a:t>perlukan</a:t>
            </a:r>
            <a:r>
              <a:rPr lang="en-US" dirty="0" smtClean="0">
                <a:latin typeface="Times New Roman" panose="02020603050405020304" pitchFamily="18" charset="0"/>
                <a:cs typeface="Times New Roman" panose="02020603050405020304" pitchFamily="18" charset="0"/>
              </a:rPr>
              <a:t> warning yang </a:t>
            </a:r>
            <a:r>
              <a:rPr lang="en-US" dirty="0" err="1" smtClean="0">
                <a:latin typeface="Times New Roman" panose="02020603050405020304" pitchFamily="18" charset="0"/>
                <a:cs typeface="Times New Roman" panose="02020603050405020304" pitchFamily="18" charset="0"/>
              </a:rPr>
              <a:t>cepat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akurat</a:t>
            </a:r>
            <a:r>
              <a:rPr lang="en-US" dirty="0" smtClean="0">
                <a:latin typeface="Times New Roman" panose="02020603050405020304" pitchFamily="18" charset="0"/>
                <a:cs typeface="Times New Roman" panose="02020603050405020304" pitchFamily="18" charset="0"/>
              </a:rPr>
              <a:t> </a:t>
            </a: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Oleh</a:t>
            </a:r>
            <a:r>
              <a:rPr lang="en-US" dirty="0" smtClean="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sebab</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diperlukan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suatu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prototipe</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sistem</a:t>
            </a:r>
            <a:r>
              <a:rPr lang="sv-SE" dirty="0" smtClean="0">
                <a:latin typeface="Times New Roman" panose="02020603050405020304" pitchFamily="18" charset="0"/>
                <a:cs typeface="Times New Roman" panose="02020603050405020304" pitchFamily="18" charset="0"/>
              </a:rPr>
              <a:t> detektor gas ch4 berbasis mikrokontroler dengan transmitter 4-20ma </a:t>
            </a:r>
            <a:r>
              <a:rPr lang="id-ID" dirty="0">
                <a:latin typeface="Times New Roman" panose="02020603050405020304" pitchFamily="18" charset="0"/>
                <a:cs typeface="Times New Roman" panose="02020603050405020304" pitchFamily="18" charset="0"/>
              </a:rPr>
              <a:t>karena sinyal </a:t>
            </a:r>
            <a:r>
              <a:rPr lang="sv-SE" dirty="0">
                <a:latin typeface="Times New Roman" panose="02020603050405020304" pitchFamily="18" charset="0"/>
                <a:cs typeface="Times New Roman" panose="02020603050405020304" pitchFamily="18" charset="0"/>
              </a:rPr>
              <a:t>4-20ma </a:t>
            </a:r>
            <a:r>
              <a:rPr lang="id-ID" dirty="0" smtClean="0">
                <a:latin typeface="Times New Roman" panose="02020603050405020304" pitchFamily="18" charset="0"/>
                <a:cs typeface="Times New Roman" panose="02020603050405020304" pitchFamily="18" charset="0"/>
              </a:rPr>
              <a:t>memiliki </a:t>
            </a:r>
            <a:r>
              <a:rPr lang="id-ID" dirty="0">
                <a:latin typeface="Times New Roman" panose="02020603050405020304" pitchFamily="18" charset="0"/>
                <a:cs typeface="Times New Roman" panose="02020603050405020304" pitchFamily="18" charset="0"/>
              </a:rPr>
              <a:t>beberapa keunggulan, antara lain lebih tahan terhadap derau (noise), dapat ditransmisikan pada jarak yang jauh dan tidak terpengaruh terhadap resistansi kabel, serta mampu mengenali masalah seperti putusnya koneksi ataupun hubung singkat (short circuit)</a:t>
            </a:r>
            <a:endParaRPr lang="en-US" dirty="0">
              <a:latin typeface="Times New Roman" panose="02020603050405020304" pitchFamily="18" charset="0"/>
              <a:cs typeface="Times New Roman" panose="02020603050405020304" pitchFamily="18" charset="0"/>
            </a:endParaRPr>
          </a:p>
        </p:txBody>
      </p:sp>
      <p:sp>
        <p:nvSpPr>
          <p:cNvPr id="8" name="TextBox 7"/>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9" name="Image 1" descr="C:\Users\LENOVO\3D Objects\1200px-Logo_Politeknik_Negeri_Padang_(2014).svg.png"/>
          <p:cNvPicPr/>
          <p:nvPr/>
        </p:nvPicPr>
        <p:blipFill>
          <a:blip r:embed="rId4" cstate="print"/>
          <a:stretch>
            <a:fillRect/>
          </a:stretch>
        </p:blipFill>
        <p:spPr>
          <a:xfrm>
            <a:off x="4048124" y="4835723"/>
            <a:ext cx="305215" cy="3077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7" name="Google Shape;357;p38"/>
          <p:cNvSpPr txBox="1">
            <a:spLocks noGrp="1"/>
          </p:cNvSpPr>
          <p:nvPr>
            <p:ph type="subTitle" idx="4"/>
          </p:nvPr>
        </p:nvSpPr>
        <p:spPr>
          <a:xfrm>
            <a:off x="900695" y="2288612"/>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a:t>
            </a:r>
            <a:endParaRPr dirty="0"/>
          </a:p>
        </p:txBody>
      </p:sp>
      <p:sp>
        <p:nvSpPr>
          <p:cNvPr id="358" name="Google Shape;358;p38"/>
          <p:cNvSpPr txBox="1">
            <a:spLocks noGrp="1"/>
          </p:cNvSpPr>
          <p:nvPr>
            <p:ph type="title"/>
          </p:nvPr>
        </p:nvSpPr>
        <p:spPr>
          <a:xfrm>
            <a:off x="726398" y="198609"/>
            <a:ext cx="41939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RUMUSAN MASALAH</a:t>
            </a:r>
            <a:endParaRPr dirty="0"/>
          </a:p>
        </p:txBody>
      </p:sp>
      <p:sp>
        <p:nvSpPr>
          <p:cNvPr id="359" name="Google Shape;359;p38"/>
          <p:cNvSpPr txBox="1">
            <a:spLocks noGrp="1"/>
          </p:cNvSpPr>
          <p:nvPr>
            <p:ph type="subTitle" idx="1"/>
          </p:nvPr>
        </p:nvSpPr>
        <p:spPr>
          <a:xfrm>
            <a:off x="1671395" y="2368959"/>
            <a:ext cx="6774105" cy="903900"/>
          </a:xfrm>
          <a:prstGeom prst="rect">
            <a:avLst/>
          </a:prstGeom>
        </p:spPr>
        <p:txBody>
          <a:bodyPr spcFirstLastPara="1" wrap="square" lIns="91425" tIns="91425" rIns="91425" bIns="91425" anchor="ctr" anchorCtr="0">
            <a:noAutofit/>
          </a:bodyPr>
          <a:lstStyle/>
          <a:p>
            <a:r>
              <a:rPr lang="nb-NO" sz="1800" smtClean="0"/>
              <a:t>	Prototipe </a:t>
            </a:r>
            <a:r>
              <a:rPr lang="nb-NO" sz="1800"/>
              <a:t>dibuat dalam skala kecil </a:t>
            </a:r>
            <a:r>
              <a:rPr lang="nb-NO" sz="1800" smtClean="0"/>
              <a:t>untuk kebutuhan </a:t>
            </a:r>
            <a:r>
              <a:rPr lang="nb-NO" sz="1800"/>
              <a:t>pembelajaran dan penelitian.</a:t>
            </a:r>
            <a:endParaRPr lang="en-US" sz="1800" dirty="0"/>
          </a:p>
        </p:txBody>
      </p:sp>
      <p:sp>
        <p:nvSpPr>
          <p:cNvPr id="360" name="Google Shape;360;p38"/>
          <p:cNvSpPr txBox="1">
            <a:spLocks noGrp="1"/>
          </p:cNvSpPr>
          <p:nvPr>
            <p:ph type="subTitle" idx="2"/>
          </p:nvPr>
        </p:nvSpPr>
        <p:spPr>
          <a:xfrm>
            <a:off x="1671395" y="1325579"/>
            <a:ext cx="6964605" cy="903900"/>
          </a:xfrm>
          <a:prstGeom prst="rect">
            <a:avLst/>
          </a:prstGeom>
        </p:spPr>
        <p:txBody>
          <a:bodyPr spcFirstLastPara="1" wrap="square" lIns="91425" tIns="91425" rIns="91425" bIns="91425" anchor="ctr" anchorCtr="0">
            <a:noAutofit/>
          </a:bodyPr>
          <a:lstStyle/>
          <a:p>
            <a:r>
              <a:rPr lang="en-US" sz="1800" smtClean="0"/>
              <a:t>	Sistem </a:t>
            </a:r>
            <a:r>
              <a:rPr lang="en-US" sz="1800"/>
              <a:t>detektor gas dirancang </a:t>
            </a:r>
            <a:r>
              <a:rPr lang="en-US" sz="1800" smtClean="0"/>
              <a:t>menggunakan Mikrokontroler </a:t>
            </a:r>
            <a:r>
              <a:rPr lang="en-US" sz="1800"/>
              <a:t>dan sensor MQ4 </a:t>
            </a:r>
            <a:r>
              <a:rPr lang="en-US" sz="1800" smtClean="0"/>
              <a:t>untuk memonitoring </a:t>
            </a:r>
            <a:r>
              <a:rPr lang="en-US" sz="1800"/>
              <a:t>kebocoran gas</a:t>
            </a:r>
            <a:endParaRPr lang="en-US" sz="1800" dirty="0"/>
          </a:p>
        </p:txBody>
      </p:sp>
      <p:sp>
        <p:nvSpPr>
          <p:cNvPr id="361" name="Google Shape;361;p38"/>
          <p:cNvSpPr txBox="1">
            <a:spLocks noGrp="1"/>
          </p:cNvSpPr>
          <p:nvPr>
            <p:ph type="subTitle" idx="3"/>
          </p:nvPr>
        </p:nvSpPr>
        <p:spPr>
          <a:xfrm>
            <a:off x="900695" y="1186099"/>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 dirty="0"/>
              <a:t>1</a:t>
            </a:r>
            <a:r>
              <a:rPr lang="en"/>
              <a:t>. </a:t>
            </a:r>
            <a:r>
              <a:rPr lang="en" smtClean="0"/>
              <a:t> </a:t>
            </a:r>
            <a:endParaRPr dirty="0"/>
          </a:p>
        </p:txBody>
      </p:sp>
      <p:sp>
        <p:nvSpPr>
          <p:cNvPr id="2" name="Google Shape;421;p40">
            <a:extLst>
              <a:ext uri="{FF2B5EF4-FFF2-40B4-BE49-F238E27FC236}">
                <a16:creationId xmlns:a16="http://schemas.microsoft.com/office/drawing/2014/main" id="{C8B2A8B0-846E-CB70-9FA5-0E533839B9E8}"/>
              </a:ext>
            </a:extLst>
          </p:cNvPr>
          <p:cNvSpPr txBox="1">
            <a:spLocks/>
          </p:cNvSpPr>
          <p:nvPr/>
        </p:nvSpPr>
        <p:spPr>
          <a:xfrm>
            <a:off x="803400" y="830475"/>
            <a:ext cx="5100937" cy="3750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i-FI" dirty="0">
                <a:latin typeface="Times New Roman" panose="02020603050405020304" pitchFamily="18" charset="0"/>
                <a:cs typeface="Times New Roman" panose="02020603050405020304" pitchFamily="18" charset="0"/>
              </a:rPr>
              <a:t>Rumusan masalah penelitian ini adalah:</a:t>
            </a:r>
          </a:p>
        </p:txBody>
      </p:sp>
      <p:sp>
        <p:nvSpPr>
          <p:cNvPr id="10" name="TextBox 9"/>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11"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
        <p:nvSpPr>
          <p:cNvPr id="12" name="Google Shape;357;p38"/>
          <p:cNvSpPr txBox="1">
            <a:spLocks/>
          </p:cNvSpPr>
          <p:nvPr/>
        </p:nvSpPr>
        <p:spPr>
          <a:xfrm>
            <a:off x="900695" y="3233315"/>
            <a:ext cx="1541400"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 dirty="0"/>
              <a:t>3</a:t>
            </a:r>
            <a:r>
              <a:rPr lang="en" dirty="0" smtClean="0"/>
              <a:t>. </a:t>
            </a:r>
            <a:endParaRPr lang="en" dirty="0"/>
          </a:p>
        </p:txBody>
      </p:sp>
      <p:sp>
        <p:nvSpPr>
          <p:cNvPr id="14" name="Google Shape;359;p38"/>
          <p:cNvSpPr txBox="1">
            <a:spLocks/>
          </p:cNvSpPr>
          <p:nvPr/>
        </p:nvSpPr>
        <p:spPr>
          <a:xfrm>
            <a:off x="1671395" y="3471472"/>
            <a:ext cx="6471121"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r>
              <a:rPr lang="en-US" sz="1800" smtClean="0"/>
              <a:t>     Pengambilan </a:t>
            </a:r>
            <a:r>
              <a:rPr lang="en-US" sz="1800"/>
              <a:t>data dan Pengujian sistem dilakukan dalam ruangan, tanpa implementasi pada gas dengan range pembacaan sensor maksimal.</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6" name="Google Shape;416;p40"/>
          <p:cNvSpPr txBox="1">
            <a:spLocks noGrp="1"/>
          </p:cNvSpPr>
          <p:nvPr>
            <p:ph type="title"/>
          </p:nvPr>
        </p:nvSpPr>
        <p:spPr>
          <a:xfrm>
            <a:off x="720000" y="27483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BATASAN MASALAH</a:t>
            </a:r>
            <a:endParaRPr dirty="0"/>
          </a:p>
        </p:txBody>
      </p:sp>
      <p:sp>
        <p:nvSpPr>
          <p:cNvPr id="417" name="Google Shape;417;p40"/>
          <p:cNvSpPr txBox="1">
            <a:spLocks noGrp="1"/>
          </p:cNvSpPr>
          <p:nvPr>
            <p:ph type="subTitle" idx="1"/>
          </p:nvPr>
        </p:nvSpPr>
        <p:spPr>
          <a:xfrm>
            <a:off x="1316766" y="1633828"/>
            <a:ext cx="4774458" cy="2351431"/>
          </a:xfrm>
          <a:prstGeom prst="rect">
            <a:avLst/>
          </a:prstGeom>
        </p:spPr>
        <p:txBody>
          <a:bodyPr spcFirstLastPara="1" wrap="square" lIns="91425" tIns="91425" rIns="91425" bIns="91425" anchor="t" anchorCtr="0">
            <a:noAutofit/>
          </a:bodyPr>
          <a:lstStyle/>
          <a:p>
            <a:pPr marL="381000" indent="-228600">
              <a:buFont typeface="+mj-lt"/>
              <a:buAutoNum type="arabicPeriod"/>
            </a:pPr>
            <a:r>
              <a:rPr lang="en-US" dirty="0" err="1" smtClean="0"/>
              <a:t>Bagaimana</a:t>
            </a:r>
            <a:r>
              <a:rPr lang="en-US" dirty="0" smtClean="0"/>
              <a:t> </a:t>
            </a:r>
            <a:r>
              <a:rPr lang="en-US" dirty="0" err="1"/>
              <a:t>cara</a:t>
            </a:r>
            <a:r>
              <a:rPr lang="en-US" dirty="0"/>
              <a:t> </a:t>
            </a:r>
            <a:r>
              <a:rPr lang="en-US" dirty="0" err="1"/>
              <a:t>mendapatkan</a:t>
            </a:r>
            <a:r>
              <a:rPr lang="en-US" dirty="0"/>
              <a:t> output </a:t>
            </a:r>
            <a:r>
              <a:rPr lang="en-US" dirty="0" err="1"/>
              <a:t>transmiter</a:t>
            </a:r>
            <a:r>
              <a:rPr lang="en-US" dirty="0"/>
              <a:t> </a:t>
            </a:r>
            <a:r>
              <a:rPr lang="en-US" dirty="0" err="1"/>
              <a:t>sinyal</a:t>
            </a:r>
            <a:r>
              <a:rPr lang="en-US" dirty="0"/>
              <a:t> 4-20mA </a:t>
            </a:r>
            <a:r>
              <a:rPr lang="en-US" dirty="0" err="1"/>
              <a:t>dari</a:t>
            </a:r>
            <a:r>
              <a:rPr lang="en-US" dirty="0"/>
              <a:t> sensor gas CH4</a:t>
            </a:r>
            <a:r>
              <a:rPr lang="en-US" dirty="0" smtClean="0"/>
              <a:t>?</a:t>
            </a:r>
          </a:p>
          <a:p>
            <a:pPr marL="381000" indent="-228600">
              <a:buFont typeface="+mj-lt"/>
              <a:buAutoNum type="arabicPeriod"/>
            </a:pPr>
            <a:endParaRPr lang="en-US" dirty="0"/>
          </a:p>
          <a:p>
            <a:pPr marL="381000" indent="-228600">
              <a:buFont typeface="+mj-lt"/>
              <a:buAutoNum type="arabicPeriod"/>
            </a:pPr>
            <a:r>
              <a:rPr lang="en-US" dirty="0" err="1"/>
              <a:t>Bagaimana</a:t>
            </a:r>
            <a:r>
              <a:rPr lang="en-US" dirty="0"/>
              <a:t> </a:t>
            </a:r>
            <a:r>
              <a:rPr lang="en-US" dirty="0" err="1"/>
              <a:t>membuat</a:t>
            </a:r>
            <a:r>
              <a:rPr lang="en-US" dirty="0"/>
              <a:t> </a:t>
            </a:r>
            <a:r>
              <a:rPr lang="en-US" dirty="0" err="1"/>
              <a:t>suatu</a:t>
            </a:r>
            <a:r>
              <a:rPr lang="en-US" dirty="0"/>
              <a:t> warning </a:t>
            </a:r>
            <a:r>
              <a:rPr lang="en-US" dirty="0" err="1"/>
              <a:t>deteksi</a:t>
            </a:r>
            <a:r>
              <a:rPr lang="en-US" dirty="0"/>
              <a:t> </a:t>
            </a:r>
            <a:r>
              <a:rPr lang="en-US" dirty="0" err="1"/>
              <a:t>kebocoran</a:t>
            </a:r>
            <a:r>
              <a:rPr lang="en-US" dirty="0"/>
              <a:t> gas </a:t>
            </a:r>
            <a:r>
              <a:rPr lang="en-US" dirty="0" smtClean="0"/>
              <a:t>?</a:t>
            </a:r>
          </a:p>
          <a:p>
            <a:pPr marL="381000" indent="-228600">
              <a:buFont typeface="+mj-lt"/>
              <a:buAutoNum type="arabicPeriod"/>
            </a:pPr>
            <a:endParaRPr lang="en-US" dirty="0"/>
          </a:p>
          <a:p>
            <a:pPr marL="381000" indent="-228600">
              <a:buFont typeface="+mj-lt"/>
              <a:buAutoNum type="arabicPeriod"/>
            </a:pPr>
            <a:r>
              <a:rPr lang="en-US" dirty="0" err="1"/>
              <a:t>Bagaimana</a:t>
            </a:r>
            <a:r>
              <a:rPr lang="en-US" dirty="0"/>
              <a:t> </a:t>
            </a:r>
            <a:r>
              <a:rPr lang="en-US" dirty="0" err="1"/>
              <a:t>supaya</a:t>
            </a:r>
            <a:r>
              <a:rPr lang="en-US" dirty="0"/>
              <a:t> </a:t>
            </a:r>
            <a:r>
              <a:rPr lang="en-US" dirty="0" err="1"/>
              <a:t>dapat</a:t>
            </a:r>
            <a:r>
              <a:rPr lang="en-US" dirty="0"/>
              <a:t> </a:t>
            </a:r>
            <a:r>
              <a:rPr lang="en-US" dirty="0" err="1"/>
              <a:t>memonitoring</a:t>
            </a:r>
            <a:r>
              <a:rPr lang="en-US" dirty="0"/>
              <a:t> </a:t>
            </a:r>
            <a:r>
              <a:rPr lang="en-US" dirty="0" err="1"/>
              <a:t>kebocoran</a:t>
            </a:r>
            <a:r>
              <a:rPr lang="en-US" dirty="0"/>
              <a:t> gas CH4 ?</a:t>
            </a:r>
            <a:endParaRPr lang="en-ID" dirty="0"/>
          </a:p>
          <a:p>
            <a:pPr marL="381000" indent="-228600">
              <a:buFont typeface="+mj-lt"/>
              <a:buAutoNum type="arabicPeriod"/>
            </a:pPr>
            <a:endParaRPr lang="en-US" dirty="0" smtClean="0"/>
          </a:p>
          <a:p>
            <a:pPr marL="381000" indent="-228600">
              <a:buFont typeface="+mj-lt"/>
              <a:buAutoNum type="arabicPeriod"/>
            </a:pPr>
            <a:endParaRPr lang="en-US" dirty="0"/>
          </a:p>
        </p:txBody>
      </p:sp>
      <p:sp>
        <p:nvSpPr>
          <p:cNvPr id="421" name="Google Shape;421;p40"/>
          <p:cNvSpPr txBox="1">
            <a:spLocks noGrp="1"/>
          </p:cNvSpPr>
          <p:nvPr>
            <p:ph type="subTitle" idx="5"/>
          </p:nvPr>
        </p:nvSpPr>
        <p:spPr>
          <a:xfrm>
            <a:off x="720000" y="1117742"/>
            <a:ext cx="5294224" cy="37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Batasan masalah yang ditetapkan dalam penelitian ini adalah:</a:t>
            </a:r>
            <a:endParaRPr dirty="0"/>
          </a:p>
        </p:txBody>
      </p:sp>
      <p:sp>
        <p:nvSpPr>
          <p:cNvPr id="8" name="TextBox 7"/>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9"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7" name="Google Shape;357;p38"/>
          <p:cNvSpPr txBox="1">
            <a:spLocks noGrp="1"/>
          </p:cNvSpPr>
          <p:nvPr>
            <p:ph type="subTitle" idx="4"/>
          </p:nvPr>
        </p:nvSpPr>
        <p:spPr>
          <a:xfrm>
            <a:off x="900695" y="2381338"/>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 </a:t>
            </a:r>
            <a:endParaRPr dirty="0"/>
          </a:p>
        </p:txBody>
      </p:sp>
      <p:sp>
        <p:nvSpPr>
          <p:cNvPr id="358" name="Google Shape;358;p38"/>
          <p:cNvSpPr txBox="1">
            <a:spLocks noGrp="1"/>
          </p:cNvSpPr>
          <p:nvPr>
            <p:ph type="title"/>
          </p:nvPr>
        </p:nvSpPr>
        <p:spPr>
          <a:xfrm>
            <a:off x="900695" y="212689"/>
            <a:ext cx="4193971"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TUJUAN PENELITIAN</a:t>
            </a:r>
            <a:endParaRPr dirty="0"/>
          </a:p>
        </p:txBody>
      </p:sp>
      <p:sp>
        <p:nvSpPr>
          <p:cNvPr id="359" name="Google Shape;359;p38"/>
          <p:cNvSpPr txBox="1">
            <a:spLocks noGrp="1"/>
          </p:cNvSpPr>
          <p:nvPr>
            <p:ph type="subTitle" idx="1"/>
          </p:nvPr>
        </p:nvSpPr>
        <p:spPr>
          <a:xfrm>
            <a:off x="1756211" y="2429640"/>
            <a:ext cx="5947340" cy="1319802"/>
          </a:xfrm>
          <a:prstGeom prst="rect">
            <a:avLst/>
          </a:prstGeom>
        </p:spPr>
        <p:txBody>
          <a:bodyPr spcFirstLastPara="1" wrap="square" lIns="91425" tIns="91425" rIns="91425" bIns="91425" anchor="ctr" anchorCtr="0">
            <a:noAutofit/>
          </a:bodyPr>
          <a:lstStyle/>
          <a:p>
            <a:r>
              <a:rPr lang="en-US" sz="1800" dirty="0" smtClean="0"/>
              <a:t>     </a:t>
            </a:r>
            <a:r>
              <a:rPr lang="en-US" sz="1800" dirty="0" err="1" smtClean="0"/>
              <a:t>Mengunakan</a:t>
            </a:r>
            <a:r>
              <a:rPr lang="en-US" sz="1800" dirty="0" smtClean="0"/>
              <a:t> </a:t>
            </a:r>
            <a:r>
              <a:rPr lang="en-US" sz="1800" dirty="0"/>
              <a:t>sensor MQ4 </a:t>
            </a:r>
            <a:r>
              <a:rPr lang="en-US" sz="1800" dirty="0" err="1"/>
              <a:t>sebagai</a:t>
            </a:r>
            <a:r>
              <a:rPr lang="en-US" sz="1800" dirty="0"/>
              <a:t> </a:t>
            </a:r>
            <a:r>
              <a:rPr lang="en-US" sz="1800" dirty="0" err="1"/>
              <a:t>alat</a:t>
            </a:r>
            <a:r>
              <a:rPr lang="en-US" sz="1800" dirty="0"/>
              <a:t> yang </a:t>
            </a:r>
            <a:r>
              <a:rPr lang="en-US" sz="1800" dirty="0" err="1"/>
              <a:t>dapat</a:t>
            </a:r>
            <a:r>
              <a:rPr lang="en-US" sz="1800" dirty="0"/>
              <a:t> </a:t>
            </a:r>
            <a:r>
              <a:rPr lang="en-US" sz="1800" dirty="0" err="1"/>
              <a:t>berfungsi</a:t>
            </a:r>
            <a:r>
              <a:rPr lang="en-US" sz="1800" dirty="0"/>
              <a:t> </a:t>
            </a:r>
            <a:r>
              <a:rPr lang="en-US" sz="1800" dirty="0" err="1"/>
              <a:t>sebagai</a:t>
            </a:r>
            <a:r>
              <a:rPr lang="en-US" sz="1800" dirty="0"/>
              <a:t> warning </a:t>
            </a:r>
            <a:r>
              <a:rPr lang="en-US" sz="1800" dirty="0" err="1"/>
              <a:t>pendeteksi</a:t>
            </a:r>
            <a:r>
              <a:rPr lang="en-US" sz="1800" dirty="0"/>
              <a:t> </a:t>
            </a:r>
            <a:r>
              <a:rPr lang="en-US" sz="1800" dirty="0" err="1"/>
              <a:t>kebocoran</a:t>
            </a:r>
            <a:r>
              <a:rPr lang="en-US" sz="1800" dirty="0"/>
              <a:t> gas.</a:t>
            </a:r>
          </a:p>
        </p:txBody>
      </p:sp>
      <p:sp>
        <p:nvSpPr>
          <p:cNvPr id="360" name="Google Shape;360;p38"/>
          <p:cNvSpPr txBox="1">
            <a:spLocks noGrp="1"/>
          </p:cNvSpPr>
          <p:nvPr>
            <p:ph type="subTitle" idx="2"/>
          </p:nvPr>
        </p:nvSpPr>
        <p:spPr>
          <a:xfrm>
            <a:off x="1756211" y="1258853"/>
            <a:ext cx="6051418" cy="1206991"/>
          </a:xfrm>
          <a:prstGeom prst="rect">
            <a:avLst/>
          </a:prstGeom>
        </p:spPr>
        <p:txBody>
          <a:bodyPr spcFirstLastPara="1" wrap="square" lIns="91425" tIns="91425" rIns="91425" bIns="91425" anchor="ctr" anchorCtr="0">
            <a:normAutofit/>
          </a:bodyPr>
          <a:lstStyle/>
          <a:p>
            <a:pPr>
              <a:lnSpc>
                <a:spcPct val="110000"/>
              </a:lnSpc>
            </a:pPr>
            <a:r>
              <a:rPr lang="en-US" sz="1800" dirty="0" smtClean="0"/>
              <a:t>     </a:t>
            </a:r>
            <a:r>
              <a:rPr lang="en-US" sz="1800" dirty="0" err="1" smtClean="0"/>
              <a:t>Dapat</a:t>
            </a:r>
            <a:r>
              <a:rPr lang="en-US" sz="1800" dirty="0" smtClean="0"/>
              <a:t> </a:t>
            </a:r>
            <a:r>
              <a:rPr lang="en-US" sz="1800" dirty="0" err="1"/>
              <a:t>Membuat</a:t>
            </a:r>
            <a:r>
              <a:rPr lang="en-US" sz="1800" dirty="0"/>
              <a:t> </a:t>
            </a:r>
            <a:r>
              <a:rPr lang="en-US" sz="1800" dirty="0" err="1"/>
              <a:t>suatu</a:t>
            </a:r>
            <a:r>
              <a:rPr lang="en-US" sz="1800" dirty="0"/>
              <a:t> </a:t>
            </a:r>
            <a:r>
              <a:rPr lang="en-US" sz="1800" dirty="0" err="1"/>
              <a:t>inovasi</a:t>
            </a:r>
            <a:r>
              <a:rPr lang="en-US" sz="1800" dirty="0"/>
              <a:t> </a:t>
            </a:r>
            <a:r>
              <a:rPr lang="en-US" sz="1800" dirty="0" err="1"/>
              <a:t>berupa</a:t>
            </a:r>
            <a:r>
              <a:rPr lang="en-US" sz="1800" dirty="0"/>
              <a:t> </a:t>
            </a:r>
            <a:r>
              <a:rPr lang="en-US" sz="1800" dirty="0" err="1"/>
              <a:t>alat</a:t>
            </a:r>
            <a:r>
              <a:rPr lang="en-US" sz="1800" dirty="0"/>
              <a:t> </a:t>
            </a:r>
            <a:r>
              <a:rPr lang="en-US" sz="1800" dirty="0" smtClean="0"/>
              <a:t>yang </a:t>
            </a:r>
            <a:r>
              <a:rPr lang="en-US" sz="1800" dirty="0" err="1" smtClean="0"/>
              <a:t>dapat</a:t>
            </a:r>
            <a:r>
              <a:rPr lang="en-US" sz="1800" dirty="0" smtClean="0"/>
              <a:t> </a:t>
            </a:r>
            <a:r>
              <a:rPr lang="en-US" sz="1800" dirty="0" err="1"/>
              <a:t>mendeteksi</a:t>
            </a:r>
            <a:r>
              <a:rPr lang="en-US" sz="1800" dirty="0"/>
              <a:t> </a:t>
            </a:r>
            <a:r>
              <a:rPr lang="en-US" sz="1800" dirty="0" err="1"/>
              <a:t>kebocoran</a:t>
            </a:r>
            <a:r>
              <a:rPr lang="en-US" sz="1800" dirty="0"/>
              <a:t> gas </a:t>
            </a:r>
            <a:r>
              <a:rPr lang="en-US" sz="1800"/>
              <a:t>CH4 </a:t>
            </a:r>
            <a:endParaRPr lang="en-US" sz="1800" dirty="0"/>
          </a:p>
        </p:txBody>
      </p:sp>
      <p:sp>
        <p:nvSpPr>
          <p:cNvPr id="361" name="Google Shape;361;p38"/>
          <p:cNvSpPr txBox="1">
            <a:spLocks noGrp="1"/>
          </p:cNvSpPr>
          <p:nvPr>
            <p:ph type="subTitle" idx="3"/>
          </p:nvPr>
        </p:nvSpPr>
        <p:spPr>
          <a:xfrm>
            <a:off x="900695" y="1250216"/>
            <a:ext cx="1541400" cy="903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pPr>
            <a:r>
              <a:rPr lang="en" dirty="0"/>
              <a:t>1.  </a:t>
            </a:r>
            <a:endParaRPr dirty="0"/>
          </a:p>
        </p:txBody>
      </p:sp>
      <p:sp>
        <p:nvSpPr>
          <p:cNvPr id="2" name="Google Shape;421;p40">
            <a:extLst>
              <a:ext uri="{FF2B5EF4-FFF2-40B4-BE49-F238E27FC236}">
                <a16:creationId xmlns:a16="http://schemas.microsoft.com/office/drawing/2014/main" id="{C8B2A8B0-846E-CB70-9FA5-0E533839B9E8}"/>
              </a:ext>
            </a:extLst>
          </p:cNvPr>
          <p:cNvSpPr txBox="1">
            <a:spLocks/>
          </p:cNvSpPr>
          <p:nvPr/>
        </p:nvSpPr>
        <p:spPr>
          <a:xfrm>
            <a:off x="900695" y="781611"/>
            <a:ext cx="6270126" cy="561748"/>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fi-FI" dirty="0">
                <a:latin typeface="Poppins" panose="020B0604020202020204" charset="0"/>
                <a:cs typeface="Poppins" panose="020B0604020202020204" charset="0"/>
              </a:rPr>
              <a:t>Berdasarkan rumusan masalah tersebut, tujuan dilakukannya penelitian ini adalah:</a:t>
            </a:r>
          </a:p>
        </p:txBody>
      </p:sp>
      <p:sp>
        <p:nvSpPr>
          <p:cNvPr id="9" name="TextBox 8"/>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10"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
        <p:nvSpPr>
          <p:cNvPr id="12" name="Google Shape;359;p38"/>
          <p:cNvSpPr txBox="1">
            <a:spLocks/>
          </p:cNvSpPr>
          <p:nvPr/>
        </p:nvSpPr>
        <p:spPr>
          <a:xfrm>
            <a:off x="1756211" y="3285238"/>
            <a:ext cx="5947340" cy="131980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r>
              <a:rPr lang="en-US" sz="1800" dirty="0"/>
              <a:t>     </a:t>
            </a:r>
            <a:r>
              <a:rPr lang="en-US" sz="1800" dirty="0" err="1" smtClean="0"/>
              <a:t>Dapat</a:t>
            </a:r>
            <a:r>
              <a:rPr lang="en-US" sz="1800" dirty="0" smtClean="0"/>
              <a:t> </a:t>
            </a:r>
            <a:r>
              <a:rPr lang="en-US" sz="1800" dirty="0" err="1"/>
              <a:t>memahami</a:t>
            </a:r>
            <a:r>
              <a:rPr lang="en-US" sz="1800" dirty="0"/>
              <a:t> </a:t>
            </a:r>
            <a:r>
              <a:rPr lang="en-US" sz="1800" dirty="0" err="1"/>
              <a:t>prinsip</a:t>
            </a:r>
            <a:r>
              <a:rPr lang="en-US" sz="1800" dirty="0"/>
              <a:t> </a:t>
            </a:r>
            <a:r>
              <a:rPr lang="en-US" sz="1800" dirty="0" err="1"/>
              <a:t>kerja</a:t>
            </a:r>
            <a:r>
              <a:rPr lang="en-US" sz="1800" dirty="0"/>
              <a:t> </a:t>
            </a:r>
            <a:r>
              <a:rPr lang="en-US" sz="1800" dirty="0" err="1"/>
              <a:t>dari</a:t>
            </a:r>
            <a:r>
              <a:rPr lang="en-US" sz="1800" dirty="0"/>
              <a:t> </a:t>
            </a:r>
            <a:r>
              <a:rPr lang="en-US" sz="1800" dirty="0" err="1"/>
              <a:t>alat</a:t>
            </a:r>
            <a:r>
              <a:rPr lang="en-US" sz="1800" dirty="0"/>
              <a:t> </a:t>
            </a:r>
            <a:r>
              <a:rPr lang="en-US" sz="1800" dirty="0" err="1"/>
              <a:t>sistem</a:t>
            </a:r>
            <a:r>
              <a:rPr lang="en-US" sz="1800" dirty="0"/>
              <a:t> </a:t>
            </a:r>
            <a:r>
              <a:rPr lang="en-US" sz="1800" dirty="0" err="1"/>
              <a:t>detektor</a:t>
            </a:r>
            <a:r>
              <a:rPr lang="en-US" sz="1800" dirty="0"/>
              <a:t> gas </a:t>
            </a:r>
            <a:r>
              <a:rPr lang="en-US" sz="1800" dirty="0" err="1"/>
              <a:t>berbasis</a:t>
            </a:r>
            <a:r>
              <a:rPr lang="en-US" sz="1800" dirty="0"/>
              <a:t> </a:t>
            </a:r>
            <a:r>
              <a:rPr lang="en-US" sz="1800" dirty="0" err="1"/>
              <a:t>mikrokontroler</a:t>
            </a:r>
            <a:endParaRPr lang="en-US" sz="1800" dirty="0"/>
          </a:p>
        </p:txBody>
      </p:sp>
      <p:sp>
        <p:nvSpPr>
          <p:cNvPr id="13" name="Google Shape;357;p38"/>
          <p:cNvSpPr txBox="1">
            <a:spLocks/>
          </p:cNvSpPr>
          <p:nvPr/>
        </p:nvSpPr>
        <p:spPr>
          <a:xfrm>
            <a:off x="933472" y="3369039"/>
            <a:ext cx="1541400"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en" dirty="0"/>
              <a:t>3</a:t>
            </a:r>
            <a:r>
              <a:rPr lang="en" dirty="0" smtClean="0"/>
              <a:t>. </a:t>
            </a:r>
            <a:endParaRPr lang="en" dirty="0"/>
          </a:p>
        </p:txBody>
      </p:sp>
    </p:spTree>
    <p:extLst>
      <p:ext uri="{BB962C8B-B14F-4D97-AF65-F5344CB8AC3E}">
        <p14:creationId xmlns:p14="http://schemas.microsoft.com/office/powerpoint/2010/main" val="782229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16451"/>
            <a:ext cx="6057899" cy="1043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000" dirty="0"/>
              <a:t>Blok D</a:t>
            </a:r>
            <a:r>
              <a:rPr lang="en-ID" sz="4000" dirty="0" err="1"/>
              <a:t>i</a:t>
            </a:r>
            <a:r>
              <a:rPr lang="en" sz="4000" dirty="0"/>
              <a:t>agram Sistem</a:t>
            </a:r>
            <a:endParaRPr sz="4000" dirty="0"/>
          </a:p>
        </p:txBody>
      </p:sp>
      <p:sp>
        <p:nvSpPr>
          <p:cNvPr id="456" name="Google Shape;456;p43"/>
          <p:cNvSpPr txBox="1">
            <a:spLocks noGrp="1"/>
          </p:cNvSpPr>
          <p:nvPr>
            <p:ph type="subTitle" idx="1"/>
          </p:nvPr>
        </p:nvSpPr>
        <p:spPr>
          <a:xfrm>
            <a:off x="1461274" y="4053507"/>
            <a:ext cx="7073126" cy="431100"/>
          </a:xfrm>
          <a:prstGeom prst="rect">
            <a:avLst/>
          </a:prstGeom>
        </p:spPr>
        <p:txBody>
          <a:bodyPr spcFirstLastPara="1" wrap="square" lIns="91425" tIns="91425" rIns="91425" bIns="91425" anchor="t" anchorCtr="0">
            <a:noAutofit/>
          </a:bodyPr>
          <a:lstStyle/>
          <a:p>
            <a:pPr marL="0" lvl="0" indent="0"/>
            <a:r>
              <a:rPr lang="en" dirty="0"/>
              <a:t>Gambar 1, Blok D</a:t>
            </a:r>
            <a:r>
              <a:rPr lang="en-ID" dirty="0" err="1"/>
              <a:t>i</a:t>
            </a:r>
            <a:r>
              <a:rPr lang="en" dirty="0"/>
              <a:t>agram </a:t>
            </a:r>
            <a:r>
              <a:rPr lang="en" dirty="0" smtClean="0"/>
              <a:t> </a:t>
            </a:r>
            <a:r>
              <a:rPr lang="sv-SE" dirty="0" smtClean="0"/>
              <a:t>sistem detektor gas ch4 </a:t>
            </a:r>
            <a:r>
              <a:rPr lang="sv-SE" smtClean="0"/>
              <a:t>berbasis 	mikrokontroler </a:t>
            </a:r>
            <a:r>
              <a:rPr lang="sv-SE" dirty="0" smtClean="0"/>
              <a:t>dengan transmitter 4-20mA</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4" name="Picture 3"/>
          <p:cNvPicPr>
            <a:picLocks noChangeAspect="1"/>
          </p:cNvPicPr>
          <p:nvPr/>
        </p:nvPicPr>
        <p:blipFill>
          <a:blip r:embed="rId4"/>
          <a:stretch>
            <a:fillRect/>
          </a:stretch>
        </p:blipFill>
        <p:spPr>
          <a:xfrm>
            <a:off x="2457449" y="1126814"/>
            <a:ext cx="4700587" cy="2871515"/>
          </a:xfrm>
          <a:prstGeom prst="rect">
            <a:avLst/>
          </a:prstGeom>
        </p:spPr>
      </p:pic>
      <p:sp>
        <p:nvSpPr>
          <p:cNvPr id="2" name="Rectangle 1"/>
          <p:cNvSpPr/>
          <p:nvPr/>
        </p:nvSpPr>
        <p:spPr>
          <a:xfrm>
            <a:off x="3824288" y="3167063"/>
            <a:ext cx="75247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a:stCxn id="2" idx="3"/>
          </p:cNvCxnSpPr>
          <p:nvPr/>
        </p:nvCxnSpPr>
        <p:spPr>
          <a:xfrm flipV="1">
            <a:off x="4576763" y="3067050"/>
            <a:ext cx="485775" cy="2905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
            <a:ext cx="5687065" cy="66015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smtClean="0"/>
              <a:t>Data Konversi</a:t>
            </a:r>
            <a:endParaRPr sz="4000" dirty="0"/>
          </a:p>
        </p:txBody>
      </p:sp>
      <p:sp>
        <p:nvSpPr>
          <p:cNvPr id="456" name="Google Shape;456;p43"/>
          <p:cNvSpPr txBox="1">
            <a:spLocks noGrp="1"/>
          </p:cNvSpPr>
          <p:nvPr>
            <p:ph type="subTitle" idx="1"/>
          </p:nvPr>
        </p:nvSpPr>
        <p:spPr>
          <a:xfrm>
            <a:off x="928430" y="4110066"/>
            <a:ext cx="7073126" cy="431100"/>
          </a:xfrm>
          <a:prstGeom prst="rect">
            <a:avLst/>
          </a:prstGeom>
        </p:spPr>
        <p:txBody>
          <a:bodyPr spcFirstLastPara="1" wrap="square" lIns="91425" tIns="91425" rIns="91425" bIns="91425" anchor="t" anchorCtr="0">
            <a:noAutofit/>
          </a:bodyPr>
          <a:lstStyle/>
          <a:p>
            <a:pPr marL="0" lvl="0" indent="0"/>
            <a:r>
              <a:rPr lang="en" smtClean="0"/>
              <a:t>Tabel 1, T</a:t>
            </a:r>
            <a:r>
              <a:rPr lang="en-US" smtClean="0"/>
              <a:t>abel </a:t>
            </a:r>
            <a:r>
              <a:rPr lang="en-US"/>
              <a:t>Konversi Input Tegangan, Output Arus, dan PPM</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82690955"/>
              </p:ext>
            </p:extLst>
          </p:nvPr>
        </p:nvGraphicFramePr>
        <p:xfrm>
          <a:off x="1892250" y="660158"/>
          <a:ext cx="2308481" cy="3416315"/>
        </p:xfrm>
        <a:graphic>
          <a:graphicData uri="http://schemas.openxmlformats.org/drawingml/2006/table">
            <a:tbl>
              <a:tblPr>
                <a:tableStyleId>{A9AA4043-620F-4789-B0BE-5B90B4BCAF2D}</a:tableStyleId>
              </a:tblPr>
              <a:tblGrid>
                <a:gridCol w="877223">
                  <a:extLst>
                    <a:ext uri="{9D8B030D-6E8A-4147-A177-3AD203B41FA5}">
                      <a16:colId xmlns:a16="http://schemas.microsoft.com/office/drawing/2014/main" val="3570767875"/>
                    </a:ext>
                  </a:extLst>
                </a:gridCol>
                <a:gridCol w="812585">
                  <a:extLst>
                    <a:ext uri="{9D8B030D-6E8A-4147-A177-3AD203B41FA5}">
                      <a16:colId xmlns:a16="http://schemas.microsoft.com/office/drawing/2014/main" val="270850881"/>
                    </a:ext>
                  </a:extLst>
                </a:gridCol>
                <a:gridCol w="618673">
                  <a:extLst>
                    <a:ext uri="{9D8B030D-6E8A-4147-A177-3AD203B41FA5}">
                      <a16:colId xmlns:a16="http://schemas.microsoft.com/office/drawing/2014/main" val="583793962"/>
                    </a:ext>
                  </a:extLst>
                </a:gridCol>
              </a:tblGrid>
              <a:tr h="97609">
                <a:tc>
                  <a:txBody>
                    <a:bodyPr/>
                    <a:lstStyle/>
                    <a:p>
                      <a:pPr algn="ctr" fontAlgn="t"/>
                      <a:r>
                        <a:rPr lang="en-US" sz="600" u="none" strike="noStrike">
                          <a:effectLst/>
                        </a:rPr>
                        <a:t>Input Tegangan (V)</a:t>
                      </a:r>
                      <a:endParaRPr lang="en-US" sz="600" b="1" i="0" u="none" strike="noStrike">
                        <a:solidFill>
                          <a:srgbClr val="000000"/>
                        </a:solidFill>
                        <a:effectLst/>
                        <a:latin typeface="Calibri" panose="020F0502020204030204" pitchFamily="34" charset="0"/>
                      </a:endParaRPr>
                    </a:p>
                  </a:txBody>
                  <a:tcPr marL="4880" marR="4880" marT="4880" marB="0"/>
                </a:tc>
                <a:tc>
                  <a:txBody>
                    <a:bodyPr/>
                    <a:lstStyle/>
                    <a:p>
                      <a:pPr algn="ctr" fontAlgn="t"/>
                      <a:r>
                        <a:rPr lang="en-US" sz="600" u="none" strike="noStrike">
                          <a:effectLst/>
                        </a:rPr>
                        <a:t>Output Arus (mA)</a:t>
                      </a:r>
                      <a:endParaRPr lang="en-US" sz="600" b="1" i="0" u="none" strike="noStrike">
                        <a:solidFill>
                          <a:srgbClr val="000000"/>
                        </a:solidFill>
                        <a:effectLst/>
                        <a:latin typeface="Calibri" panose="020F0502020204030204" pitchFamily="34" charset="0"/>
                      </a:endParaRPr>
                    </a:p>
                  </a:txBody>
                  <a:tcPr marL="4880" marR="4880" marT="4880" marB="0"/>
                </a:tc>
                <a:tc>
                  <a:txBody>
                    <a:bodyPr/>
                    <a:lstStyle/>
                    <a:p>
                      <a:pPr algn="ctr" fontAlgn="t"/>
                      <a:r>
                        <a:rPr lang="en-US" sz="600" u="none" strike="noStrike">
                          <a:effectLst/>
                        </a:rPr>
                        <a:t>PPM (0-5000)</a:t>
                      </a:r>
                      <a:endParaRPr lang="en-US" sz="600" b="1" i="0" u="none" strike="noStrike">
                        <a:solidFill>
                          <a:srgbClr val="000000"/>
                        </a:solidFill>
                        <a:effectLst/>
                        <a:latin typeface="Calibri" panose="020F0502020204030204" pitchFamily="34" charset="0"/>
                      </a:endParaRPr>
                    </a:p>
                  </a:txBody>
                  <a:tcPr marL="4880" marR="4880" marT="4880" marB="0"/>
                </a:tc>
                <a:extLst>
                  <a:ext uri="{0D108BD9-81ED-4DB2-BD59-A6C34878D82A}">
                    <a16:rowId xmlns:a16="http://schemas.microsoft.com/office/drawing/2014/main" val="1036954439"/>
                  </a:ext>
                </a:extLst>
              </a:tr>
              <a:tr h="97609">
                <a:tc>
                  <a:txBody>
                    <a:bodyPr/>
                    <a:lstStyle/>
                    <a:p>
                      <a:pPr algn="ctr" fontAlgn="b"/>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0</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861370372"/>
                  </a:ext>
                </a:extLst>
              </a:tr>
              <a:tr h="97609">
                <a:tc>
                  <a:txBody>
                    <a:bodyPr/>
                    <a:lstStyle/>
                    <a:p>
                      <a:pPr algn="ctr" fontAlgn="b"/>
                      <a:r>
                        <a:rPr lang="en-US" sz="600" u="none" strike="noStrike">
                          <a:effectLst/>
                        </a:rPr>
                        <a:t>0.1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4.48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150</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1316510490"/>
                  </a:ext>
                </a:extLst>
              </a:tr>
              <a:tr h="97609">
                <a:tc>
                  <a:txBody>
                    <a:bodyPr/>
                    <a:lstStyle/>
                    <a:p>
                      <a:pPr algn="ctr" fontAlgn="b"/>
                      <a:r>
                        <a:rPr lang="en-US" sz="600" u="none" strike="noStrike">
                          <a:effectLst/>
                        </a:rPr>
                        <a:t>0.2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4.97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303.1</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462376129"/>
                  </a:ext>
                </a:extLst>
              </a:tr>
              <a:tr h="97609">
                <a:tc>
                  <a:txBody>
                    <a:bodyPr/>
                    <a:lstStyle/>
                    <a:p>
                      <a:pPr algn="ctr" fontAlgn="b"/>
                      <a:r>
                        <a:rPr lang="en-US" sz="600" u="none" strike="noStrike">
                          <a:effectLst/>
                        </a:rPr>
                        <a:t>0.3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5.45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453.1</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4244877174"/>
                  </a:ext>
                </a:extLst>
              </a:tr>
              <a:tr h="97609">
                <a:tc>
                  <a:txBody>
                    <a:bodyPr/>
                    <a:lstStyle/>
                    <a:p>
                      <a:pPr algn="ctr" fontAlgn="b"/>
                      <a:r>
                        <a:rPr lang="en-US" sz="600" u="none" strike="noStrike">
                          <a:effectLst/>
                        </a:rPr>
                        <a:t>0.4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5.94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606.3</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449737610"/>
                  </a:ext>
                </a:extLst>
              </a:tr>
              <a:tr h="97609">
                <a:tc>
                  <a:txBody>
                    <a:bodyPr/>
                    <a:lstStyle/>
                    <a:p>
                      <a:pPr algn="ctr" fontAlgn="b"/>
                      <a:r>
                        <a:rPr lang="en-US" sz="600" u="none" strike="noStrike">
                          <a:effectLst/>
                        </a:rPr>
                        <a:t>0.5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6.42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756.2</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739145958"/>
                  </a:ext>
                </a:extLst>
              </a:tr>
              <a:tr h="97609">
                <a:tc>
                  <a:txBody>
                    <a:bodyPr/>
                    <a:lstStyle/>
                    <a:p>
                      <a:pPr algn="ctr" fontAlgn="b"/>
                      <a:r>
                        <a:rPr lang="en-US" sz="600" u="none" strike="noStrike">
                          <a:effectLst/>
                        </a:rPr>
                        <a:t>0.6</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6.91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909.4</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4281125052"/>
                  </a:ext>
                </a:extLst>
              </a:tr>
              <a:tr h="97609">
                <a:tc>
                  <a:txBody>
                    <a:bodyPr/>
                    <a:lstStyle/>
                    <a:p>
                      <a:pPr algn="ctr" fontAlgn="b"/>
                      <a:r>
                        <a:rPr lang="en-US" sz="600" u="none" strike="noStrike">
                          <a:effectLst/>
                        </a:rPr>
                        <a:t>0.7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7.39</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1059.4</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924057430"/>
                  </a:ext>
                </a:extLst>
              </a:tr>
              <a:tr h="97609">
                <a:tc>
                  <a:txBody>
                    <a:bodyPr/>
                    <a:lstStyle/>
                    <a:p>
                      <a:pPr algn="ctr" fontAlgn="b"/>
                      <a:r>
                        <a:rPr lang="en-US" sz="600" u="none" strike="noStrike">
                          <a:effectLst/>
                        </a:rPr>
                        <a:t>0.8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7.88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1212.5</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690846778"/>
                  </a:ext>
                </a:extLst>
              </a:tr>
              <a:tr h="97609">
                <a:tc>
                  <a:txBody>
                    <a:bodyPr/>
                    <a:lstStyle/>
                    <a:p>
                      <a:pPr algn="ctr" fontAlgn="b"/>
                      <a:r>
                        <a:rPr lang="en-US" sz="600" u="none" strike="noStrike">
                          <a:effectLst/>
                        </a:rPr>
                        <a:t>0.9</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8.36</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1362.5</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1899740149"/>
                  </a:ext>
                </a:extLst>
              </a:tr>
              <a:tr h="97609">
                <a:tc>
                  <a:txBody>
                    <a:bodyPr/>
                    <a:lstStyle/>
                    <a:p>
                      <a:pPr algn="ctr" fontAlgn="b"/>
                      <a:r>
                        <a:rPr lang="en-US" sz="600" u="none" strike="noStrike">
                          <a:effectLst/>
                        </a:rPr>
                        <a:t>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8.85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1515.6</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1096842614"/>
                  </a:ext>
                </a:extLst>
              </a:tr>
              <a:tr h="97609">
                <a:tc>
                  <a:txBody>
                    <a:bodyPr/>
                    <a:lstStyle/>
                    <a:p>
                      <a:pPr algn="ctr" fontAlgn="b"/>
                      <a:r>
                        <a:rPr lang="en-US" sz="600" u="none" strike="noStrike">
                          <a:effectLst/>
                        </a:rPr>
                        <a:t>1.1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9.33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1665.6</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666192073"/>
                  </a:ext>
                </a:extLst>
              </a:tr>
              <a:tr h="97609">
                <a:tc>
                  <a:txBody>
                    <a:bodyPr/>
                    <a:lstStyle/>
                    <a:p>
                      <a:pPr algn="ctr" fontAlgn="b"/>
                      <a:r>
                        <a:rPr lang="en-US" sz="600" u="none" strike="noStrike">
                          <a:effectLst/>
                        </a:rPr>
                        <a:t>1.2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9.82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1818.8</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4286312101"/>
                  </a:ext>
                </a:extLst>
              </a:tr>
              <a:tr h="97609">
                <a:tc>
                  <a:txBody>
                    <a:bodyPr/>
                    <a:lstStyle/>
                    <a:p>
                      <a:pPr algn="ctr" fontAlgn="b"/>
                      <a:r>
                        <a:rPr lang="en-US" sz="600" u="none" strike="noStrike">
                          <a:effectLst/>
                        </a:rPr>
                        <a:t>1.3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10.3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1968.8</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825905485"/>
                  </a:ext>
                </a:extLst>
              </a:tr>
              <a:tr h="97609">
                <a:tc>
                  <a:txBody>
                    <a:bodyPr/>
                    <a:lstStyle/>
                    <a:p>
                      <a:pPr algn="ctr" fontAlgn="b"/>
                      <a:r>
                        <a:rPr lang="en-US" sz="600" u="none" strike="noStrike">
                          <a:effectLst/>
                        </a:rPr>
                        <a:t>1.4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10.79</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2121.9</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045084370"/>
                  </a:ext>
                </a:extLst>
              </a:tr>
              <a:tr h="97609">
                <a:tc>
                  <a:txBody>
                    <a:bodyPr/>
                    <a:lstStyle/>
                    <a:p>
                      <a:pPr algn="ctr" fontAlgn="b"/>
                      <a:r>
                        <a:rPr lang="en-US" sz="600" u="none" strike="noStrike">
                          <a:effectLst/>
                        </a:rPr>
                        <a:t>1.5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11.27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2271.9</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638478494"/>
                  </a:ext>
                </a:extLst>
              </a:tr>
              <a:tr h="97609">
                <a:tc>
                  <a:txBody>
                    <a:bodyPr/>
                    <a:lstStyle/>
                    <a:p>
                      <a:pPr algn="ctr" fontAlgn="b"/>
                      <a:r>
                        <a:rPr lang="en-US" sz="600" u="none" strike="noStrike">
                          <a:effectLst/>
                        </a:rPr>
                        <a:t>1.6</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11.76</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2425</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674581488"/>
                  </a:ext>
                </a:extLst>
              </a:tr>
              <a:tr h="97609">
                <a:tc>
                  <a:txBody>
                    <a:bodyPr/>
                    <a:lstStyle/>
                    <a:p>
                      <a:pPr algn="ctr" fontAlgn="b"/>
                      <a:r>
                        <a:rPr lang="en-US" sz="600" u="none" strike="noStrike">
                          <a:effectLst/>
                        </a:rPr>
                        <a:t>1.7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12.24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2575</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1134544203"/>
                  </a:ext>
                </a:extLst>
              </a:tr>
              <a:tr h="97609">
                <a:tc>
                  <a:txBody>
                    <a:bodyPr/>
                    <a:lstStyle/>
                    <a:p>
                      <a:pPr algn="ctr" fontAlgn="b"/>
                      <a:r>
                        <a:rPr lang="en-US" sz="600" u="none" strike="noStrike">
                          <a:effectLst/>
                        </a:rPr>
                        <a:t>1.8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12.73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2728.1</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26669221"/>
                  </a:ext>
                </a:extLst>
              </a:tr>
              <a:tr h="97609">
                <a:tc>
                  <a:txBody>
                    <a:bodyPr/>
                    <a:lstStyle/>
                    <a:p>
                      <a:pPr algn="ctr" fontAlgn="b"/>
                      <a:r>
                        <a:rPr lang="en-US" sz="600" u="none" strike="noStrike">
                          <a:effectLst/>
                        </a:rPr>
                        <a:t>1.9</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13.21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2878.1</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047102281"/>
                  </a:ext>
                </a:extLst>
              </a:tr>
              <a:tr h="97609">
                <a:tc>
                  <a:txBody>
                    <a:bodyPr/>
                    <a:lstStyle/>
                    <a:p>
                      <a:pPr algn="ctr" fontAlgn="b"/>
                      <a:r>
                        <a:rPr lang="en-US" sz="600" u="none" strike="noStrike">
                          <a:effectLst/>
                        </a:rPr>
                        <a:t>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13.7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3031.2</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50714587"/>
                  </a:ext>
                </a:extLst>
              </a:tr>
              <a:tr h="97609">
                <a:tc>
                  <a:txBody>
                    <a:bodyPr/>
                    <a:lstStyle/>
                    <a:p>
                      <a:pPr algn="ctr" fontAlgn="b"/>
                      <a:r>
                        <a:rPr lang="en-US" sz="600" u="none" strike="noStrike">
                          <a:effectLst/>
                        </a:rPr>
                        <a:t>2.1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14.18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3181.2</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745606757"/>
                  </a:ext>
                </a:extLst>
              </a:tr>
              <a:tr h="97609">
                <a:tc>
                  <a:txBody>
                    <a:bodyPr/>
                    <a:lstStyle/>
                    <a:p>
                      <a:pPr algn="ctr" fontAlgn="b"/>
                      <a:r>
                        <a:rPr lang="en-US" sz="600" u="none" strike="noStrike">
                          <a:effectLst/>
                        </a:rPr>
                        <a:t>2.2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14.67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3334.4</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4190689413"/>
                  </a:ext>
                </a:extLst>
              </a:tr>
              <a:tr h="97609">
                <a:tc>
                  <a:txBody>
                    <a:bodyPr/>
                    <a:lstStyle/>
                    <a:p>
                      <a:pPr algn="ctr" fontAlgn="b"/>
                      <a:r>
                        <a:rPr lang="en-US" sz="600" u="none" strike="noStrike">
                          <a:effectLst/>
                        </a:rPr>
                        <a:t>2.3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15.15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3484.4</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569515147"/>
                  </a:ext>
                </a:extLst>
              </a:tr>
              <a:tr h="97609">
                <a:tc>
                  <a:txBody>
                    <a:bodyPr/>
                    <a:lstStyle/>
                    <a:p>
                      <a:pPr algn="ctr" fontAlgn="b"/>
                      <a:r>
                        <a:rPr lang="en-US" sz="600" u="none" strike="noStrike">
                          <a:effectLst/>
                        </a:rPr>
                        <a:t>2.4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15.64</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3637.5</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382823783"/>
                  </a:ext>
                </a:extLst>
              </a:tr>
              <a:tr h="97609">
                <a:tc>
                  <a:txBody>
                    <a:bodyPr/>
                    <a:lstStyle/>
                    <a:p>
                      <a:pPr algn="ctr" fontAlgn="b"/>
                      <a:r>
                        <a:rPr lang="en-US" sz="600" u="none" strike="noStrike">
                          <a:effectLst/>
                        </a:rPr>
                        <a:t>2.5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16.12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3787.5</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463284847"/>
                  </a:ext>
                </a:extLst>
              </a:tr>
              <a:tr h="97609">
                <a:tc>
                  <a:txBody>
                    <a:bodyPr/>
                    <a:lstStyle/>
                    <a:p>
                      <a:pPr algn="ctr" fontAlgn="b"/>
                      <a:r>
                        <a:rPr lang="en-US" sz="600" u="none" strike="noStrike">
                          <a:effectLst/>
                        </a:rPr>
                        <a:t>2.6</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16.61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3940.6</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202473148"/>
                  </a:ext>
                </a:extLst>
              </a:tr>
              <a:tr h="97609">
                <a:tc>
                  <a:txBody>
                    <a:bodyPr/>
                    <a:lstStyle/>
                    <a:p>
                      <a:pPr algn="ctr" fontAlgn="b"/>
                      <a:r>
                        <a:rPr lang="en-US" sz="600" u="none" strike="noStrike">
                          <a:effectLst/>
                        </a:rPr>
                        <a:t>2.7</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17.09</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4090.6</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758278695"/>
                  </a:ext>
                </a:extLst>
              </a:tr>
              <a:tr h="97609">
                <a:tc>
                  <a:txBody>
                    <a:bodyPr/>
                    <a:lstStyle/>
                    <a:p>
                      <a:pPr algn="ctr" fontAlgn="b"/>
                      <a:r>
                        <a:rPr lang="en-US" sz="600" u="none" strike="noStrike">
                          <a:effectLst/>
                        </a:rPr>
                        <a:t>2.8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17.58</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4243.7</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964375083"/>
                  </a:ext>
                </a:extLst>
              </a:tr>
              <a:tr h="97609">
                <a:tc>
                  <a:txBody>
                    <a:bodyPr/>
                    <a:lstStyle/>
                    <a:p>
                      <a:pPr algn="ctr" fontAlgn="b"/>
                      <a:r>
                        <a:rPr lang="en-US" sz="600" u="none" strike="noStrike">
                          <a:effectLst/>
                        </a:rPr>
                        <a:t>2.9</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18.06</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4393.8</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195182018"/>
                  </a:ext>
                </a:extLst>
              </a:tr>
              <a:tr h="97609">
                <a:tc>
                  <a:txBody>
                    <a:bodyPr/>
                    <a:lstStyle/>
                    <a:p>
                      <a:pPr algn="ctr" fontAlgn="b"/>
                      <a:r>
                        <a:rPr lang="en-US" sz="600" u="none" strike="noStrike">
                          <a:effectLst/>
                        </a:rPr>
                        <a:t>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18.55</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4546.9</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2147120547"/>
                  </a:ext>
                </a:extLst>
              </a:tr>
              <a:tr h="97609">
                <a:tc>
                  <a:txBody>
                    <a:bodyPr/>
                    <a:lstStyle/>
                    <a:p>
                      <a:pPr algn="ctr" fontAlgn="b"/>
                      <a:r>
                        <a:rPr lang="en-US" sz="600" u="none" strike="noStrike">
                          <a:effectLst/>
                        </a:rPr>
                        <a:t>3.1</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19.03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4696.9</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112372873"/>
                  </a:ext>
                </a:extLst>
              </a:tr>
              <a:tr h="97609">
                <a:tc>
                  <a:txBody>
                    <a:bodyPr/>
                    <a:lstStyle/>
                    <a:p>
                      <a:pPr algn="ctr" fontAlgn="b"/>
                      <a:r>
                        <a:rPr lang="en-US" sz="600" u="none" strike="noStrike">
                          <a:effectLst/>
                        </a:rPr>
                        <a:t>3.2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19.52</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4850</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611883906"/>
                  </a:ext>
                </a:extLst>
              </a:tr>
              <a:tr h="97609">
                <a:tc>
                  <a:txBody>
                    <a:bodyPr/>
                    <a:lstStyle/>
                    <a:p>
                      <a:pPr algn="ctr" fontAlgn="b"/>
                      <a:r>
                        <a:rPr lang="en-US" sz="600" u="none" strike="noStrike">
                          <a:effectLst/>
                        </a:rPr>
                        <a:t>3.3</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20</a:t>
                      </a:r>
                      <a:endParaRPr lang="en-US" sz="600" b="0" i="0" u="none" strike="noStrike">
                        <a:solidFill>
                          <a:srgbClr val="000000"/>
                        </a:solidFill>
                        <a:effectLst/>
                        <a:latin typeface="Calibri" panose="020F0502020204030204" pitchFamily="34" charset="0"/>
                      </a:endParaRPr>
                    </a:p>
                  </a:txBody>
                  <a:tcPr marL="4880" marR="4880" marT="4880" marB="0" anchor="b"/>
                </a:tc>
                <a:tc>
                  <a:txBody>
                    <a:bodyPr/>
                    <a:lstStyle/>
                    <a:p>
                      <a:pPr algn="ctr" fontAlgn="b"/>
                      <a:r>
                        <a:rPr lang="en-US" sz="600" u="none" strike="noStrike">
                          <a:effectLst/>
                        </a:rPr>
                        <a:t>5000</a:t>
                      </a:r>
                      <a:endParaRPr lang="en-US" sz="600" b="0" i="0" u="none" strike="noStrike">
                        <a:solidFill>
                          <a:srgbClr val="000000"/>
                        </a:solidFill>
                        <a:effectLst/>
                        <a:latin typeface="Calibri" panose="020F0502020204030204" pitchFamily="34" charset="0"/>
                      </a:endParaRPr>
                    </a:p>
                  </a:txBody>
                  <a:tcPr marL="4880" marR="4880" marT="4880" marB="0" anchor="b"/>
                </a:tc>
                <a:extLst>
                  <a:ext uri="{0D108BD9-81ED-4DB2-BD59-A6C34878D82A}">
                    <a16:rowId xmlns:a16="http://schemas.microsoft.com/office/drawing/2014/main" val="3256732362"/>
                  </a:ext>
                </a:extLst>
              </a:tr>
            </a:tbl>
          </a:graphicData>
        </a:graphic>
      </p:graphicFrame>
      <p:pic>
        <p:nvPicPr>
          <p:cNvPr id="1026" name="Picture 2" descr="https://www.project.semesin.com/wp-content/uploads/2018/06/Grafik-mencari-persamaan-garis-lurus-300x27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5067" y="594026"/>
            <a:ext cx="1881759" cy="169985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7205067" y="2393027"/>
            <a:ext cx="1938933" cy="640126"/>
          </a:xfrm>
          <a:prstGeom prst="rect">
            <a:avLst/>
          </a:prstGeom>
        </p:spPr>
      </p:pic>
      <p:pic>
        <p:nvPicPr>
          <p:cNvPr id="7" name="Picture 6"/>
          <p:cNvPicPr>
            <a:picLocks noChangeAspect="1"/>
          </p:cNvPicPr>
          <p:nvPr/>
        </p:nvPicPr>
        <p:blipFill>
          <a:blip r:embed="rId6"/>
          <a:stretch>
            <a:fillRect/>
          </a:stretch>
        </p:blipFill>
        <p:spPr>
          <a:xfrm>
            <a:off x="4493224" y="594026"/>
            <a:ext cx="2419350" cy="666750"/>
          </a:xfrm>
          <a:prstGeom prst="rect">
            <a:avLst/>
          </a:prstGeom>
        </p:spPr>
      </p:pic>
      <p:pic>
        <p:nvPicPr>
          <p:cNvPr id="8" name="Picture 7"/>
          <p:cNvPicPr>
            <a:picLocks noChangeAspect="1"/>
          </p:cNvPicPr>
          <p:nvPr/>
        </p:nvPicPr>
        <p:blipFill>
          <a:blip r:embed="rId7"/>
          <a:stretch>
            <a:fillRect/>
          </a:stretch>
        </p:blipFill>
        <p:spPr>
          <a:xfrm>
            <a:off x="4493224" y="1421554"/>
            <a:ext cx="2419350" cy="1511449"/>
          </a:xfrm>
          <a:prstGeom prst="rect">
            <a:avLst/>
          </a:prstGeom>
        </p:spPr>
      </p:pic>
    </p:spTree>
    <p:extLst>
      <p:ext uri="{BB962C8B-B14F-4D97-AF65-F5344CB8AC3E}">
        <p14:creationId xmlns:p14="http://schemas.microsoft.com/office/powerpoint/2010/main" val="1522018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16451"/>
            <a:ext cx="6057899" cy="1043700"/>
          </a:xfrm>
          <a:prstGeom prst="rect">
            <a:avLst/>
          </a:prstGeom>
        </p:spPr>
        <p:txBody>
          <a:bodyPr spcFirstLastPara="1" wrap="square" lIns="91425" tIns="91425" rIns="91425" bIns="91425" anchor="b" anchorCtr="0">
            <a:noAutofit/>
          </a:bodyPr>
          <a:lstStyle/>
          <a:p>
            <a:pPr lvl="0"/>
            <a:r>
              <a:rPr lang="en-US" sz="4000" dirty="0" smtClean="0"/>
              <a:t>Flow Chart</a:t>
            </a:r>
            <a:endParaRPr sz="4000" dirty="0"/>
          </a:p>
        </p:txBody>
      </p:sp>
      <p:sp>
        <p:nvSpPr>
          <p:cNvPr id="456" name="Google Shape;456;p43"/>
          <p:cNvSpPr txBox="1">
            <a:spLocks noGrp="1"/>
          </p:cNvSpPr>
          <p:nvPr>
            <p:ph type="subTitle" idx="1"/>
          </p:nvPr>
        </p:nvSpPr>
        <p:spPr>
          <a:xfrm>
            <a:off x="1461274" y="4053507"/>
            <a:ext cx="6221451" cy="431100"/>
          </a:xfrm>
          <a:prstGeom prst="rect">
            <a:avLst/>
          </a:prstGeom>
        </p:spPr>
        <p:txBody>
          <a:bodyPr spcFirstLastPara="1" wrap="square" lIns="91425" tIns="91425" rIns="91425" bIns="91425" anchor="t" anchorCtr="0">
            <a:noAutofit/>
          </a:bodyPr>
          <a:lstStyle/>
          <a:p>
            <a:pPr marL="0" lvl="0" indent="0"/>
            <a:r>
              <a:rPr lang="en" dirty="0" smtClean="0"/>
              <a:t>Gambar 3 , </a:t>
            </a:r>
            <a:r>
              <a:rPr lang="en-US" dirty="0"/>
              <a:t>Flow </a:t>
            </a:r>
            <a:r>
              <a:rPr lang="en-US" dirty="0" smtClean="0"/>
              <a:t>Chart </a:t>
            </a:r>
            <a:r>
              <a:rPr lang="sv-SE" dirty="0" smtClean="0"/>
              <a:t>sistem detektor gas ch4 berbasis mikrokontroler dengan transmitter 4-20mA</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pic>
        <p:nvPicPr>
          <p:cNvPr id="2" name="Picture 1"/>
          <p:cNvPicPr>
            <a:picLocks noChangeAspect="1"/>
          </p:cNvPicPr>
          <p:nvPr/>
        </p:nvPicPr>
        <p:blipFill>
          <a:blip r:embed="rId4"/>
          <a:stretch>
            <a:fillRect/>
          </a:stretch>
        </p:blipFill>
        <p:spPr>
          <a:xfrm>
            <a:off x="3530784" y="1083103"/>
            <a:ext cx="2140817" cy="3035034"/>
          </a:xfrm>
          <a:prstGeom prst="rect">
            <a:avLst/>
          </a:prstGeom>
        </p:spPr>
      </p:pic>
    </p:spTree>
    <p:extLst>
      <p:ext uri="{BB962C8B-B14F-4D97-AF65-F5344CB8AC3E}">
        <p14:creationId xmlns:p14="http://schemas.microsoft.com/office/powerpoint/2010/main" val="2994599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3"/>
          <p:cNvSpPr txBox="1">
            <a:spLocks noGrp="1"/>
          </p:cNvSpPr>
          <p:nvPr>
            <p:ph type="title"/>
          </p:nvPr>
        </p:nvSpPr>
        <p:spPr>
          <a:xfrm>
            <a:off x="1461274" y="116451"/>
            <a:ext cx="6057899" cy="1043700"/>
          </a:xfrm>
          <a:prstGeom prst="rect">
            <a:avLst/>
          </a:prstGeom>
        </p:spPr>
        <p:txBody>
          <a:bodyPr spcFirstLastPara="1" wrap="square" lIns="91425" tIns="91425" rIns="91425" bIns="91425" anchor="b" anchorCtr="0">
            <a:noAutofit/>
          </a:bodyPr>
          <a:lstStyle/>
          <a:p>
            <a:pPr lvl="0"/>
            <a:r>
              <a:rPr lang="en-US" sz="4000" dirty="0"/>
              <a:t>RANCANG MEKANIK</a:t>
            </a:r>
            <a:endParaRPr sz="4000" dirty="0"/>
          </a:p>
        </p:txBody>
      </p:sp>
      <p:sp>
        <p:nvSpPr>
          <p:cNvPr id="456" name="Google Shape;456;p43"/>
          <p:cNvSpPr txBox="1">
            <a:spLocks noGrp="1"/>
          </p:cNvSpPr>
          <p:nvPr>
            <p:ph type="subTitle" idx="1"/>
          </p:nvPr>
        </p:nvSpPr>
        <p:spPr>
          <a:xfrm>
            <a:off x="460376" y="4133491"/>
            <a:ext cx="7794624" cy="431100"/>
          </a:xfrm>
          <a:prstGeom prst="rect">
            <a:avLst/>
          </a:prstGeom>
        </p:spPr>
        <p:txBody>
          <a:bodyPr spcFirstLastPara="1" wrap="square" lIns="91425" tIns="91425" rIns="91425" bIns="91425" anchor="t" anchorCtr="0">
            <a:noAutofit/>
          </a:bodyPr>
          <a:lstStyle/>
          <a:p>
            <a:pPr marL="0" lvl="0" indent="0"/>
            <a:r>
              <a:rPr lang="en" dirty="0" smtClean="0"/>
              <a:t>Gambar 2 , Rancangan Mekanik </a:t>
            </a:r>
            <a:r>
              <a:rPr lang="sv-SE" dirty="0" smtClean="0"/>
              <a:t>sistem detektor gas ch4 berbasis mikrokontroler dengan transmitter 4-20mA</a:t>
            </a:r>
            <a:endParaRPr lang="sv-SE" dirty="0"/>
          </a:p>
        </p:txBody>
      </p:sp>
      <p:sp>
        <p:nvSpPr>
          <p:cNvPr id="5" name="TextBox 4"/>
          <p:cNvSpPr txBox="1"/>
          <p:nvPr/>
        </p:nvSpPr>
        <p:spPr>
          <a:xfrm>
            <a:off x="0" y="4835723"/>
            <a:ext cx="9144000" cy="307777"/>
          </a:xfrm>
          <a:prstGeom prst="rect">
            <a:avLst/>
          </a:prstGeom>
          <a:solidFill>
            <a:schemeClr val="accent2"/>
          </a:solidFill>
          <a:ln>
            <a:solidFill>
              <a:schemeClr val="accent2"/>
            </a:solidFill>
          </a:ln>
        </p:spPr>
        <p:txBody>
          <a:bodyPr wrap="square" rtlCol="0">
            <a:spAutoFit/>
          </a:bodyPr>
          <a:lstStyle/>
          <a:p>
            <a:r>
              <a:rPr lang="id-ID" sz="1400" b="1" dirty="0" smtClean="0">
                <a:solidFill>
                  <a:schemeClr val="bg1"/>
                </a:solidFill>
              </a:rPr>
              <a:t>Presentasi Proposal Tugas Akhir			</a:t>
            </a:r>
            <a:r>
              <a:rPr lang="en-US" sz="1400" b="1" dirty="0" smtClean="0">
                <a:solidFill>
                  <a:schemeClr val="bg1"/>
                </a:solidFill>
              </a:rPr>
              <a:t>Muhammad </a:t>
            </a:r>
            <a:r>
              <a:rPr lang="en-US" sz="1400" b="1" dirty="0" err="1" smtClean="0">
                <a:solidFill>
                  <a:schemeClr val="bg1"/>
                </a:solidFill>
              </a:rPr>
              <a:t>Rais</a:t>
            </a:r>
            <a:r>
              <a:rPr lang="id-ID" sz="1400" b="1" dirty="0" smtClean="0">
                <a:solidFill>
                  <a:schemeClr val="bg1"/>
                </a:solidFill>
              </a:rPr>
              <a:t>                  </a:t>
            </a:r>
            <a:r>
              <a:rPr lang="en-US" sz="1400" b="1" dirty="0" smtClean="0">
                <a:solidFill>
                  <a:schemeClr val="bg1"/>
                </a:solidFill>
              </a:rPr>
              <a:t>2311019010</a:t>
            </a:r>
            <a:endParaRPr lang="id-ID" sz="1400" b="1" dirty="0">
              <a:solidFill>
                <a:schemeClr val="bg1"/>
              </a:solidFill>
            </a:endParaRPr>
          </a:p>
        </p:txBody>
      </p:sp>
      <p:pic>
        <p:nvPicPr>
          <p:cNvPr id="6" name="Image 1" descr="C:\Users\LENOVO\3D Objects\1200px-Logo_Politeknik_Negeri_Padang_(2014).svg.png"/>
          <p:cNvPicPr/>
          <p:nvPr/>
        </p:nvPicPr>
        <p:blipFill>
          <a:blip r:embed="rId3" cstate="print"/>
          <a:stretch>
            <a:fillRect/>
          </a:stretch>
        </p:blipFill>
        <p:spPr>
          <a:xfrm>
            <a:off x="4048124" y="4835723"/>
            <a:ext cx="305215" cy="307777"/>
          </a:xfrm>
          <a:prstGeom prst="rect">
            <a:avLst/>
          </a:prstGeom>
        </p:spPr>
      </p:pic>
      <p:sp>
        <p:nvSpPr>
          <p:cNvPr id="2" name="AutoShape 2" descr="blob:https://web.whatsapp.com/00fe3e0a-67a8-4f33-9581-b7edd0dd874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4"/>
          <a:stretch>
            <a:fillRect/>
          </a:stretch>
        </p:blipFill>
        <p:spPr>
          <a:xfrm>
            <a:off x="2810723" y="1240219"/>
            <a:ext cx="3731364" cy="2813203"/>
          </a:xfrm>
          <a:prstGeom prst="rect">
            <a:avLst/>
          </a:prstGeom>
        </p:spPr>
      </p:pic>
    </p:spTree>
    <p:extLst>
      <p:ext uri="{BB962C8B-B14F-4D97-AF65-F5344CB8AC3E}">
        <p14:creationId xmlns:p14="http://schemas.microsoft.com/office/powerpoint/2010/main" val="1082046417"/>
      </p:ext>
    </p:extLst>
  </p:cSld>
  <p:clrMapOvr>
    <a:masterClrMapping/>
  </p:clrMapOvr>
  <p:timing>
    <p:tnLst>
      <p:par>
        <p:cTn id="1" dur="indefinite" restart="never" nodeType="tmRoot"/>
      </p:par>
    </p:tnLst>
  </p:timing>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3380</TotalTime>
  <Words>701</Words>
  <Application>Microsoft Office PowerPoint</Application>
  <PresentationFormat>On-screen Show (16:9)</PresentationFormat>
  <Paragraphs>227</Paragraphs>
  <Slides>13</Slides>
  <Notes>13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Poppins</vt:lpstr>
      <vt:lpstr>Calibri</vt:lpstr>
      <vt:lpstr>Proxima Nova Semibold</vt:lpstr>
      <vt:lpstr>Nunito Light</vt:lpstr>
      <vt:lpstr>Proxima Nova</vt:lpstr>
      <vt:lpstr>Times New Roman</vt:lpstr>
      <vt:lpstr>Arial</vt:lpstr>
      <vt:lpstr>Industrial Preliminary Project by Slidesgo</vt:lpstr>
      <vt:lpstr>Slidesgo Final Pages</vt:lpstr>
      <vt:lpstr>RANCANG  BANGUN SISTEM DETEKTOR GAS CH4 BERBASIS MIKROKONTROLER DENGAN TRANSMITTER 4-20mA   </vt:lpstr>
      <vt:lpstr>LATAR BELAKANG MASALAH</vt:lpstr>
      <vt:lpstr>RUMUSAN MASALAH</vt:lpstr>
      <vt:lpstr>BATASAN MASALAH</vt:lpstr>
      <vt:lpstr>TUJUAN PENELITIAN</vt:lpstr>
      <vt:lpstr>Blok Diagram Sistem</vt:lpstr>
      <vt:lpstr>Data Konversi</vt:lpstr>
      <vt:lpstr>Flow Chart</vt:lpstr>
      <vt:lpstr>RANCANG MEKANIK</vt:lpstr>
      <vt:lpstr>Tabel Perencanaan</vt:lpstr>
      <vt:lpstr>RENCANA ANGGARAN DANA</vt:lpstr>
      <vt:lpstr>DAFTAR PUSTAKA</vt:lpstr>
      <vt:lpstr>Terima Kasih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Prototipe Sistem Kendali dan Monitoring Getaran Otomatis untuk Pengujian Resistance Temperature Detector (RTD) berbasis Internet of Things</dc:title>
  <dc:creator>Syaefudhin</dc:creator>
  <cp:lastModifiedBy>Syaefudhin</cp:lastModifiedBy>
  <cp:revision>38</cp:revision>
  <dcterms:modified xsi:type="dcterms:W3CDTF">2024-12-18T04:18:04Z</dcterms:modified>
</cp:coreProperties>
</file>