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5"/>
  </p:notesMasterIdLst>
  <p:sldIdLst>
    <p:sldId id="256" r:id="rId3"/>
    <p:sldId id="259" r:id="rId4"/>
    <p:sldId id="261" r:id="rId5"/>
    <p:sldId id="263" r:id="rId6"/>
    <p:sldId id="297" r:id="rId7"/>
    <p:sldId id="266" r:id="rId8"/>
    <p:sldId id="300" r:id="rId9"/>
    <p:sldId id="299" r:id="rId10"/>
    <p:sldId id="298" r:id="rId11"/>
    <p:sldId id="301" r:id="rId12"/>
    <p:sldId id="278" r:id="rId13"/>
    <p:sldId id="281" r:id="rId14"/>
  </p:sldIdLst>
  <p:sldSz cx="9144000" cy="5143500" type="screen16x9"/>
  <p:notesSz cx="6858000" cy="9144000"/>
  <p:embeddedFontLst>
    <p:embeddedFont>
      <p:font typeface="Nunito Light" panose="020B0604020202020204" charset="0"/>
      <p:regular r:id="rId16"/>
      <p:italic r:id="rId17"/>
    </p:embeddedFont>
    <p:embeddedFont>
      <p:font typeface="Proxima Nova" panose="020B0604020202020204" charset="0"/>
      <p:regular r:id="rId18"/>
      <p:bold r:id="rId19"/>
      <p:italic r:id="rId20"/>
      <p:boldItalic r:id="rId21"/>
    </p:embeddedFont>
    <p:embeddedFont>
      <p:font typeface="Poppins"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AA4043-620F-4789-B0BE-5B90B4BCAF2D}">
  <a:tblStyle styleId="{A9AA4043-620F-4789-B0BE-5B90B4BCAF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FA61E3-A371-4D68-BBA9-AD7C50A1122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1" autoAdjust="0"/>
  </p:normalViewPr>
  <p:slideViewPr>
    <p:cSldViewPr snapToGrid="0">
      <p:cViewPr varScale="1">
        <p:scale>
          <a:sx n="143" d="100"/>
          <a:sy n="143" d="100"/>
        </p:scale>
        <p:origin x="68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009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e7f3938c53_0_17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e7f3938c53_0_17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e7f3938c53_0_8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e7f3938c53_0_8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3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348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24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036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4"/>
        <p:cNvGrpSpPr/>
        <p:nvPr/>
      </p:nvGrpSpPr>
      <p:grpSpPr>
        <a:xfrm>
          <a:off x="0" y="0"/>
          <a:ext cx="0" cy="0"/>
          <a:chOff x="0" y="0"/>
          <a:chExt cx="0" cy="0"/>
        </a:xfrm>
      </p:grpSpPr>
      <p:pic>
        <p:nvPicPr>
          <p:cNvPr id="165" name="Google Shape;165;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6" name="Google Shape;166;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18"/>
          <p:cNvSpPr txBox="1">
            <a:spLocks noGrp="1"/>
          </p:cNvSpPr>
          <p:nvPr>
            <p:ph type="subTitle" idx="1"/>
          </p:nvPr>
        </p:nvSpPr>
        <p:spPr>
          <a:xfrm>
            <a:off x="720000"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8"/>
          <p:cNvSpPr txBox="1">
            <a:spLocks noGrp="1"/>
          </p:cNvSpPr>
          <p:nvPr>
            <p:ph type="subTitle" idx="2"/>
          </p:nvPr>
        </p:nvSpPr>
        <p:spPr>
          <a:xfrm>
            <a:off x="4881166"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8"/>
          <p:cNvSpPr txBox="1">
            <a:spLocks noGrp="1"/>
          </p:cNvSpPr>
          <p:nvPr>
            <p:ph type="subTitle" idx="3"/>
          </p:nvPr>
        </p:nvSpPr>
        <p:spPr>
          <a:xfrm>
            <a:off x="720000"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8"/>
          <p:cNvSpPr txBox="1">
            <a:spLocks noGrp="1"/>
          </p:cNvSpPr>
          <p:nvPr>
            <p:ph type="subTitle" idx="4"/>
          </p:nvPr>
        </p:nvSpPr>
        <p:spPr>
          <a:xfrm>
            <a:off x="4881166"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5"/>
          </p:nvPr>
        </p:nvSpPr>
        <p:spPr>
          <a:xfrm>
            <a:off x="720000"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2" name="Google Shape;172;p18"/>
          <p:cNvSpPr txBox="1">
            <a:spLocks noGrp="1"/>
          </p:cNvSpPr>
          <p:nvPr>
            <p:ph type="subTitle" idx="6"/>
          </p:nvPr>
        </p:nvSpPr>
        <p:spPr>
          <a:xfrm>
            <a:off x="72000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3" name="Google Shape;173;p18"/>
          <p:cNvSpPr txBox="1">
            <a:spLocks noGrp="1"/>
          </p:cNvSpPr>
          <p:nvPr>
            <p:ph type="subTitle" idx="7"/>
          </p:nvPr>
        </p:nvSpPr>
        <p:spPr>
          <a:xfrm>
            <a:off x="4881127"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4" name="Google Shape;174;p18"/>
          <p:cNvSpPr txBox="1">
            <a:spLocks noGrp="1"/>
          </p:cNvSpPr>
          <p:nvPr>
            <p:ph type="subTitle" idx="8"/>
          </p:nvPr>
        </p:nvSpPr>
        <p:spPr>
          <a:xfrm>
            <a:off x="488113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175" name="Google Shape;175;p18"/>
          <p:cNvGrpSpPr/>
          <p:nvPr/>
        </p:nvGrpSpPr>
        <p:grpSpPr>
          <a:xfrm>
            <a:off x="-1" y="-4719"/>
            <a:ext cx="9144001" cy="5148207"/>
            <a:chOff x="-1" y="-4719"/>
            <a:chExt cx="9144001" cy="5148207"/>
          </a:xfrm>
        </p:grpSpPr>
        <p:pic>
          <p:nvPicPr>
            <p:cNvPr id="176" name="Google Shape;176;p18"/>
            <p:cNvPicPr preferRelativeResize="0"/>
            <p:nvPr/>
          </p:nvPicPr>
          <p:blipFill>
            <a:blip r:embed="rId3">
              <a:alphaModFix/>
            </a:blip>
            <a:stretch>
              <a:fillRect/>
            </a:stretch>
          </p:blipFill>
          <p:spPr>
            <a:xfrm rot="5400000" flipH="1">
              <a:off x="8171225" y="-4719"/>
              <a:ext cx="972775" cy="972775"/>
            </a:xfrm>
            <a:prstGeom prst="rect">
              <a:avLst/>
            </a:prstGeom>
            <a:noFill/>
            <a:ln>
              <a:noFill/>
            </a:ln>
          </p:spPr>
        </p:pic>
        <p:pic>
          <p:nvPicPr>
            <p:cNvPr id="177" name="Google Shape;177;p18"/>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178" name="Google Shape;178;p18"/>
          <p:cNvGrpSpPr/>
          <p:nvPr/>
        </p:nvGrpSpPr>
        <p:grpSpPr>
          <a:xfrm rot="10800000">
            <a:off x="0" y="-4719"/>
            <a:ext cx="4881173" cy="365700"/>
            <a:chOff x="4261050" y="4610675"/>
            <a:chExt cx="4881173" cy="365700"/>
          </a:xfrm>
        </p:grpSpPr>
        <p:pic>
          <p:nvPicPr>
            <p:cNvPr id="179" name="Google Shape;179;p18"/>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180" name="Google Shape;180;p18"/>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pic>
        <p:nvPicPr>
          <p:cNvPr id="279" name="Google Shape;279;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0" name="Google Shape;280;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1" name="Google Shape;281;p28"/>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282" name="Google Shape;282;p28"/>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283" name="Google Shape;283;p28"/>
          <p:cNvGrpSpPr/>
          <p:nvPr/>
        </p:nvGrpSpPr>
        <p:grpSpPr>
          <a:xfrm>
            <a:off x="0" y="-13638"/>
            <a:ext cx="8878852" cy="4923618"/>
            <a:chOff x="0" y="-13638"/>
            <a:chExt cx="8878852" cy="4923618"/>
          </a:xfrm>
        </p:grpSpPr>
        <p:pic>
          <p:nvPicPr>
            <p:cNvPr id="284" name="Google Shape;284;p28"/>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8"/>
        <p:cNvGrpSpPr/>
        <p:nvPr/>
      </p:nvGrpSpPr>
      <p:grpSpPr>
        <a:xfrm>
          <a:off x="0" y="0"/>
          <a:ext cx="0" cy="0"/>
          <a:chOff x="0" y="0"/>
          <a:chExt cx="0" cy="0"/>
        </a:xfrm>
      </p:grpSpPr>
      <p:pic>
        <p:nvPicPr>
          <p:cNvPr id="289" name="Google Shape;289;p29"/>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90" name="Google Shape;290;p29"/>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291" name="Google Shape;291;p29"/>
          <p:cNvGrpSpPr/>
          <p:nvPr/>
        </p:nvGrpSpPr>
        <p:grpSpPr>
          <a:xfrm>
            <a:off x="-26" y="-20456"/>
            <a:ext cx="972776" cy="5162894"/>
            <a:chOff x="-26" y="-20456"/>
            <a:chExt cx="972776" cy="5162894"/>
          </a:xfrm>
        </p:grpSpPr>
        <p:pic>
          <p:nvPicPr>
            <p:cNvPr id="292" name="Google Shape;292;p29"/>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294" name="Google Shape;294;p29"/>
          <p:cNvGrpSpPr/>
          <p:nvPr/>
        </p:nvGrpSpPr>
        <p:grpSpPr>
          <a:xfrm rot="10800000">
            <a:off x="5368113" y="4784100"/>
            <a:ext cx="3789523" cy="359400"/>
            <a:chOff x="-13638" y="0"/>
            <a:chExt cx="3789523" cy="359400"/>
          </a:xfrm>
        </p:grpSpPr>
        <p:pic>
          <p:nvPicPr>
            <p:cNvPr id="295" name="Google Shape;295;p29"/>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pic>
        <p:nvPicPr>
          <p:cNvPr id="32" name="Google Shape;32;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3" name="Google Shape;33;p4"/>
          <p:cNvSpPr txBox="1">
            <a:spLocks noGrp="1"/>
          </p:cNvSpPr>
          <p:nvPr>
            <p:ph type="title"/>
          </p:nvPr>
        </p:nvSpPr>
        <p:spPr>
          <a:xfrm>
            <a:off x="713225" y="1099175"/>
            <a:ext cx="317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4"/>
          <p:cNvSpPr txBox="1">
            <a:spLocks noGrp="1"/>
          </p:cNvSpPr>
          <p:nvPr>
            <p:ph type="body" idx="1"/>
          </p:nvPr>
        </p:nvSpPr>
        <p:spPr>
          <a:xfrm>
            <a:off x="713225" y="1869900"/>
            <a:ext cx="3171900" cy="217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5" name="Google Shape;35;p4"/>
          <p:cNvGrpSpPr/>
          <p:nvPr/>
        </p:nvGrpSpPr>
        <p:grpSpPr>
          <a:xfrm flipH="1">
            <a:off x="2620475" y="0"/>
            <a:ext cx="6523526" cy="369900"/>
            <a:chOff x="0" y="0"/>
            <a:chExt cx="6523526" cy="369900"/>
          </a:xfrm>
        </p:grpSpPr>
        <p:pic>
          <p:nvPicPr>
            <p:cNvPr id="36" name="Google Shape;36;p4"/>
            <p:cNvPicPr preferRelativeResize="0"/>
            <p:nvPr/>
          </p:nvPicPr>
          <p:blipFill>
            <a:blip r:embed="rId3">
              <a:alphaModFix/>
            </a:blip>
            <a:stretch>
              <a:fillRect/>
            </a:stretch>
          </p:blipFill>
          <p:spPr>
            <a:xfrm>
              <a:off x="0" y="0"/>
              <a:ext cx="6523526" cy="369900"/>
            </a:xfrm>
            <a:prstGeom prst="rect">
              <a:avLst/>
            </a:prstGeom>
            <a:noFill/>
            <a:ln>
              <a:noFill/>
            </a:ln>
          </p:spPr>
        </p:pic>
        <p:pic>
          <p:nvPicPr>
            <p:cNvPr id="37" name="Google Shape;37;p4"/>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38" name="Google Shape;38;p4"/>
          <p:cNvPicPr preferRelativeResize="0"/>
          <p:nvPr/>
        </p:nvPicPr>
        <p:blipFill>
          <a:blip r:embed="rId5">
            <a:alphaModFix/>
          </a:blip>
          <a:stretch>
            <a:fillRect/>
          </a:stretch>
        </p:blipFill>
        <p:spPr>
          <a:xfrm rot="5400000" flipH="1">
            <a:off x="0" y="4170737"/>
            <a:ext cx="972775" cy="972775"/>
          </a:xfrm>
          <a:prstGeom prst="rect">
            <a:avLst/>
          </a:prstGeom>
          <a:noFill/>
          <a:ln>
            <a:noFill/>
          </a:ln>
        </p:spPr>
      </p:pic>
      <p:pic>
        <p:nvPicPr>
          <p:cNvPr id="39" name="Google Shape;39;p4"/>
          <p:cNvPicPr preferRelativeResize="0"/>
          <p:nvPr/>
        </p:nvPicPr>
        <p:blipFill>
          <a:blip r:embed="rId6">
            <a:alphaModFix/>
          </a:blip>
          <a:stretch>
            <a:fillRect/>
          </a:stretch>
        </p:blipFill>
        <p:spPr>
          <a:xfrm>
            <a:off x="7249350" y="3712050"/>
            <a:ext cx="1768001" cy="1350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2"/>
          </p:nvPr>
        </p:nvSpPr>
        <p:spPr>
          <a:xfrm>
            <a:off x="3553500" y="1649136"/>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6" name="Google Shape;46;p5"/>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pic>
        <p:nvPicPr>
          <p:cNvPr id="88" name="Google Shape;88;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9" name="Google Shape;89;p11"/>
          <p:cNvSpPr txBox="1">
            <a:spLocks noGrp="1"/>
          </p:cNvSpPr>
          <p:nvPr>
            <p:ph type="title" hasCustomPrompt="1"/>
          </p:nvPr>
        </p:nvSpPr>
        <p:spPr>
          <a:xfrm>
            <a:off x="2476500" y="1872450"/>
            <a:ext cx="4191000" cy="10437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a:spLocks noGrp="1"/>
          </p:cNvSpPr>
          <p:nvPr>
            <p:ph type="subTitle" idx="1"/>
          </p:nvPr>
        </p:nvSpPr>
        <p:spPr>
          <a:xfrm>
            <a:off x="2476500" y="2839950"/>
            <a:ext cx="41910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91" name="Google Shape;91;p11"/>
          <p:cNvPicPr preferRelativeResize="0"/>
          <p:nvPr/>
        </p:nvPicPr>
        <p:blipFill>
          <a:blip r:embed="rId3">
            <a:alphaModFix/>
          </a:blip>
          <a:stretch>
            <a:fillRect/>
          </a:stretch>
        </p:blipFill>
        <p:spPr>
          <a:xfrm rot="5400000">
            <a:off x="-170784" y="263618"/>
            <a:ext cx="1768000" cy="1350575"/>
          </a:xfrm>
          <a:prstGeom prst="rect">
            <a:avLst/>
          </a:prstGeom>
          <a:noFill/>
          <a:ln>
            <a:noFill/>
          </a:ln>
        </p:spPr>
      </p:pic>
      <p:grpSp>
        <p:nvGrpSpPr>
          <p:cNvPr id="92" name="Google Shape;92;p11"/>
          <p:cNvGrpSpPr/>
          <p:nvPr/>
        </p:nvGrpSpPr>
        <p:grpSpPr>
          <a:xfrm flipH="1">
            <a:off x="0" y="0"/>
            <a:ext cx="9144000" cy="5158300"/>
            <a:chOff x="0" y="0"/>
            <a:chExt cx="9144000" cy="5158300"/>
          </a:xfrm>
        </p:grpSpPr>
        <p:pic>
          <p:nvPicPr>
            <p:cNvPr id="93" name="Google Shape;93;p11"/>
            <p:cNvPicPr preferRelativeResize="0"/>
            <p:nvPr/>
          </p:nvPicPr>
          <p:blipFill>
            <a:blip r:embed="rId4">
              <a:alphaModFix/>
            </a:blip>
            <a:stretch>
              <a:fillRect/>
            </a:stretch>
          </p:blipFill>
          <p:spPr>
            <a:xfrm>
              <a:off x="7892450" y="0"/>
              <a:ext cx="1251550" cy="1251550"/>
            </a:xfrm>
            <a:prstGeom prst="rect">
              <a:avLst/>
            </a:prstGeom>
            <a:noFill/>
            <a:ln>
              <a:noFill/>
            </a:ln>
          </p:spPr>
        </p:pic>
        <p:pic>
          <p:nvPicPr>
            <p:cNvPr id="94" name="Google Shape;94;p11"/>
            <p:cNvPicPr preferRelativeResize="0"/>
            <p:nvPr/>
          </p:nvPicPr>
          <p:blipFill>
            <a:blip r:embed="rId5">
              <a:alphaModFix/>
            </a:blip>
            <a:stretch>
              <a:fillRect/>
            </a:stretch>
          </p:blipFill>
          <p:spPr>
            <a:xfrm>
              <a:off x="0" y="3906750"/>
              <a:ext cx="1251550" cy="1251550"/>
            </a:xfrm>
            <a:prstGeom prst="rect">
              <a:avLst/>
            </a:prstGeom>
            <a:noFill/>
            <a:ln>
              <a:noFill/>
            </a:ln>
          </p:spPr>
        </p:pic>
      </p:grpSp>
      <p:grpSp>
        <p:nvGrpSpPr>
          <p:cNvPr id="95" name="Google Shape;95;p11"/>
          <p:cNvGrpSpPr/>
          <p:nvPr/>
        </p:nvGrpSpPr>
        <p:grpSpPr>
          <a:xfrm flipH="1">
            <a:off x="-5031" y="0"/>
            <a:ext cx="9149031" cy="5153900"/>
            <a:chOff x="0" y="0"/>
            <a:chExt cx="9149031" cy="5153900"/>
          </a:xfrm>
        </p:grpSpPr>
        <p:grpSp>
          <p:nvGrpSpPr>
            <p:cNvPr id="96" name="Google Shape;96;p11"/>
            <p:cNvGrpSpPr/>
            <p:nvPr/>
          </p:nvGrpSpPr>
          <p:grpSpPr>
            <a:xfrm>
              <a:off x="2633530" y="4624325"/>
              <a:ext cx="6515501" cy="529575"/>
              <a:chOff x="2633530" y="4624325"/>
              <a:chExt cx="6515501" cy="529575"/>
            </a:xfrm>
          </p:grpSpPr>
          <p:pic>
            <p:nvPicPr>
              <p:cNvPr id="97" name="Google Shape;97;p11"/>
              <p:cNvPicPr preferRelativeResize="0"/>
              <p:nvPr/>
            </p:nvPicPr>
            <p:blipFill>
              <a:blip r:embed="rId6">
                <a:alphaModFix/>
              </a:blip>
              <a:stretch>
                <a:fillRect/>
              </a:stretch>
            </p:blipFill>
            <p:spPr>
              <a:xfrm rot="10800000">
                <a:off x="2633530" y="4624325"/>
                <a:ext cx="6515501" cy="529575"/>
              </a:xfrm>
              <a:prstGeom prst="rect">
                <a:avLst/>
              </a:prstGeom>
              <a:noFill/>
              <a:ln>
                <a:noFill/>
              </a:ln>
            </p:spPr>
          </p:pic>
          <p:pic>
            <p:nvPicPr>
              <p:cNvPr id="98" name="Google Shape;98;p11"/>
              <p:cNvPicPr preferRelativeResize="0"/>
              <p:nvPr/>
            </p:nvPicPr>
            <p:blipFill>
              <a:blip r:embed="rId7">
                <a:alphaModFix/>
              </a:blip>
              <a:stretch>
                <a:fillRect/>
              </a:stretch>
            </p:blipFill>
            <p:spPr>
              <a:xfrm rot="10800000">
                <a:off x="7300206" y="4854618"/>
                <a:ext cx="1585464" cy="69000"/>
              </a:xfrm>
              <a:prstGeom prst="rect">
                <a:avLst/>
              </a:prstGeom>
              <a:noFill/>
              <a:ln>
                <a:noFill/>
              </a:ln>
            </p:spPr>
          </p:pic>
        </p:grpSp>
        <p:grpSp>
          <p:nvGrpSpPr>
            <p:cNvPr id="99" name="Google Shape;99;p11"/>
            <p:cNvGrpSpPr/>
            <p:nvPr/>
          </p:nvGrpSpPr>
          <p:grpSpPr>
            <a:xfrm>
              <a:off x="0" y="0"/>
              <a:ext cx="6523526" cy="536050"/>
              <a:chOff x="0" y="0"/>
              <a:chExt cx="6523526" cy="536050"/>
            </a:xfrm>
          </p:grpSpPr>
          <p:pic>
            <p:nvPicPr>
              <p:cNvPr id="100" name="Google Shape;100;p11"/>
              <p:cNvPicPr preferRelativeResize="0"/>
              <p:nvPr/>
            </p:nvPicPr>
            <p:blipFill>
              <a:blip r:embed="rId8">
                <a:alphaModFix/>
              </a:blip>
              <a:stretch>
                <a:fillRect/>
              </a:stretch>
            </p:blipFill>
            <p:spPr>
              <a:xfrm>
                <a:off x="0" y="0"/>
                <a:ext cx="6523526" cy="536050"/>
              </a:xfrm>
              <a:prstGeom prst="rect">
                <a:avLst/>
              </a:prstGeom>
              <a:noFill/>
              <a:ln>
                <a:noFill/>
              </a:ln>
            </p:spPr>
          </p:pic>
          <p:pic>
            <p:nvPicPr>
              <p:cNvPr id="101" name="Google Shape;101;p11"/>
              <p:cNvPicPr preferRelativeResize="0"/>
              <p:nvPr/>
            </p:nvPicPr>
            <p:blipFill>
              <a:blip r:embed="rId7">
                <a:alphaModFix/>
              </a:blip>
              <a:stretch>
                <a:fillRect/>
              </a:stretch>
            </p:blipFill>
            <p:spPr>
              <a:xfrm>
                <a:off x="265125" y="246605"/>
                <a:ext cx="1585464" cy="69000"/>
              </a:xfrm>
              <a:prstGeom prst="rect">
                <a:avLst/>
              </a:prstGeom>
              <a:noFill/>
              <a:ln>
                <a:noFill/>
              </a:ln>
            </p:spPr>
          </p:pic>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4"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9" name="Google Shape;299;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ctrTitle"/>
          </p:nvPr>
        </p:nvSpPr>
        <p:spPr>
          <a:xfrm>
            <a:off x="0" y="622300"/>
            <a:ext cx="9144000" cy="2298700"/>
          </a:xfrm>
          <a:prstGeom prst="rect">
            <a:avLst/>
          </a:prstGeom>
        </p:spPr>
        <p:txBody>
          <a:bodyPr spcFirstLastPara="1" wrap="square" lIns="91425" tIns="91425" rIns="91425" bIns="91425" anchor="b" anchorCtr="0">
            <a:noAutofit/>
          </a:bodyPr>
          <a:lstStyle/>
          <a:p>
            <a:pPr lvl="0"/>
            <a:r>
              <a:rPr lang="en-US" sz="2800" dirty="0"/>
              <a:t>RANCANG  BANGUN SISTEM DETEKTOR GAS CH4 BERBASIS MIKROKONTROLER DENGAN </a:t>
            </a:r>
            <a:r>
              <a:rPr lang="en-US" sz="2800"/>
              <a:t>TRANSMITTER </a:t>
            </a:r>
            <a:r>
              <a:rPr lang="en-US" sz="2800" smtClean="0"/>
              <a:t>4-20mA </a:t>
            </a:r>
            <a:endParaRPr lang="en-US" sz="2800" dirty="0"/>
          </a:p>
        </p:txBody>
      </p:sp>
      <p:sp>
        <p:nvSpPr>
          <p:cNvPr id="308" name="Google Shape;308;p33"/>
          <p:cNvSpPr txBox="1">
            <a:spLocks noGrp="1"/>
          </p:cNvSpPr>
          <p:nvPr>
            <p:ph type="subTitle" idx="1"/>
          </p:nvPr>
        </p:nvSpPr>
        <p:spPr>
          <a:xfrm>
            <a:off x="972300" y="3439923"/>
            <a:ext cx="7199400" cy="790105"/>
          </a:xfrm>
          <a:prstGeom prst="rect">
            <a:avLst/>
          </a:prstGeom>
        </p:spPr>
        <p:txBody>
          <a:bodyPr spcFirstLastPara="1" wrap="square" lIns="91425" tIns="91425" rIns="91425" bIns="91425" anchor="t" anchorCtr="0">
            <a:noAutofit/>
          </a:bodyPr>
          <a:lstStyle/>
          <a:p>
            <a:r>
              <a:rPr lang="en-US" dirty="0" err="1"/>
              <a:t>Disusun</a:t>
            </a:r>
            <a:r>
              <a:rPr lang="en-US" dirty="0"/>
              <a:t> Oleh:</a:t>
            </a:r>
          </a:p>
          <a:p>
            <a:r>
              <a:rPr lang="en-US" dirty="0" smtClean="0"/>
              <a:t>Muhammad </a:t>
            </a:r>
            <a:r>
              <a:rPr lang="en-US" dirty="0" err="1" smtClean="0"/>
              <a:t>Rais</a:t>
            </a:r>
            <a:endParaRPr lang="en-US" dirty="0"/>
          </a:p>
          <a:p>
            <a:r>
              <a:rPr lang="en-US" dirty="0"/>
              <a:t>2311019010</a:t>
            </a:r>
            <a:endParaRPr lang="en-ID" dirty="0"/>
          </a:p>
        </p:txBody>
      </p:sp>
      <p:sp>
        <p:nvSpPr>
          <p:cNvPr id="2" name="Google Shape;308;p33">
            <a:extLst>
              <a:ext uri="{FF2B5EF4-FFF2-40B4-BE49-F238E27FC236}">
                <a16:creationId xmlns:a16="http://schemas.microsoft.com/office/drawing/2014/main" id="{DD43B8CD-04CD-ACC5-F33A-9E18F8718429}"/>
              </a:ext>
            </a:extLst>
          </p:cNvPr>
          <p:cNvSpPr txBox="1">
            <a:spLocks/>
          </p:cNvSpPr>
          <p:nvPr/>
        </p:nvSpPr>
        <p:spPr>
          <a:xfrm>
            <a:off x="972300" y="228665"/>
            <a:ext cx="7199400" cy="790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oppins"/>
              <a:buNone/>
              <a:defRPr sz="14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r>
              <a:rPr lang="en-US" dirty="0"/>
              <a:t>Seminar Proposal</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272540" y="125425"/>
            <a:ext cx="7642860" cy="1043700"/>
          </a:xfrm>
          <a:prstGeom prst="rect">
            <a:avLst/>
          </a:prstGeom>
        </p:spPr>
        <p:txBody>
          <a:bodyPr spcFirstLastPara="1" wrap="square" lIns="91425" tIns="91425" rIns="91425" bIns="91425" anchor="b" anchorCtr="0">
            <a:noAutofit/>
          </a:bodyPr>
          <a:lstStyle/>
          <a:p>
            <a:pPr lvl="0"/>
            <a:r>
              <a:rPr lang="en" sz="4000" dirty="0"/>
              <a:t>RENCANA ANGGARAN DANA</a:t>
            </a:r>
            <a:endParaRPr sz="4000" dirty="0"/>
          </a:p>
        </p:txBody>
      </p:sp>
      <p:sp>
        <p:nvSpPr>
          <p:cNvPr id="456" name="Google Shape;456;p43"/>
          <p:cNvSpPr txBox="1">
            <a:spLocks noGrp="1"/>
          </p:cNvSpPr>
          <p:nvPr>
            <p:ph type="subTitle" idx="1"/>
          </p:nvPr>
        </p:nvSpPr>
        <p:spPr>
          <a:xfrm>
            <a:off x="1461274" y="4051265"/>
            <a:ext cx="6221451" cy="431100"/>
          </a:xfrm>
          <a:prstGeom prst="rect">
            <a:avLst/>
          </a:prstGeom>
        </p:spPr>
        <p:txBody>
          <a:bodyPr spcFirstLastPara="1" wrap="square" lIns="91425" tIns="91425" rIns="91425" bIns="91425" anchor="t" anchorCtr="0">
            <a:noAutofit/>
          </a:bodyPr>
          <a:lstStyle/>
          <a:p>
            <a:pPr marL="0" indent="0"/>
            <a:r>
              <a:rPr lang="en" dirty="0" smtClean="0"/>
              <a:t>Tabel </a:t>
            </a:r>
            <a:r>
              <a:rPr lang="en" dirty="0"/>
              <a:t>2</a:t>
            </a:r>
            <a:r>
              <a:rPr lang="en" dirty="0" smtClean="0"/>
              <a:t>, </a:t>
            </a:r>
            <a:r>
              <a:rPr lang="en-US" dirty="0" err="1"/>
              <a:t>Tabel</a:t>
            </a:r>
            <a:r>
              <a:rPr lang="en-US" dirty="0"/>
              <a:t> </a:t>
            </a:r>
            <a:r>
              <a:rPr lang="en-US" dirty="0" err="1" smtClean="0"/>
              <a:t>Anggaran</a:t>
            </a:r>
            <a:r>
              <a:rPr lang="en-US" dirty="0" smtClean="0"/>
              <a:t> </a:t>
            </a:r>
            <a:r>
              <a:rPr lang="sv-SE" dirty="0"/>
              <a:t>sistem detektor gas ch4 berbasis mikrokontroler dengan transmitter 4-20mA</a:t>
            </a:r>
          </a:p>
          <a:p>
            <a:pPr marL="0" lvl="0" indent="0"/>
            <a:endParaRPr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2" name="Picture 1"/>
          <p:cNvPicPr>
            <a:picLocks noChangeAspect="1"/>
          </p:cNvPicPr>
          <p:nvPr/>
        </p:nvPicPr>
        <p:blipFill>
          <a:blip r:embed="rId4"/>
          <a:stretch>
            <a:fillRect/>
          </a:stretch>
        </p:blipFill>
        <p:spPr>
          <a:xfrm>
            <a:off x="3009900" y="994771"/>
            <a:ext cx="2958464" cy="2967243"/>
          </a:xfrm>
          <a:prstGeom prst="rect">
            <a:avLst/>
          </a:prstGeom>
        </p:spPr>
      </p:pic>
    </p:spTree>
    <p:extLst>
      <p:ext uri="{BB962C8B-B14F-4D97-AF65-F5344CB8AC3E}">
        <p14:creationId xmlns:p14="http://schemas.microsoft.com/office/powerpoint/2010/main" val="860914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55"/>
          <p:cNvSpPr txBox="1">
            <a:spLocks noGrp="1"/>
          </p:cNvSpPr>
          <p:nvPr>
            <p:ph type="title"/>
          </p:nvPr>
        </p:nvSpPr>
        <p:spPr>
          <a:xfrm>
            <a:off x="713225" y="526500"/>
            <a:ext cx="3858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PUSTAKA</a:t>
            </a:r>
            <a:endParaRPr dirty="0"/>
          </a:p>
        </p:txBody>
      </p:sp>
      <p:sp>
        <p:nvSpPr>
          <p:cNvPr id="887" name="Google Shape;887;p55"/>
          <p:cNvSpPr txBox="1">
            <a:spLocks noGrp="1"/>
          </p:cNvSpPr>
          <p:nvPr>
            <p:ph type="body" idx="1"/>
          </p:nvPr>
        </p:nvSpPr>
        <p:spPr>
          <a:xfrm>
            <a:off x="713225" y="1334641"/>
            <a:ext cx="8096238" cy="3163018"/>
          </a:xfrm>
          <a:prstGeom prst="rect">
            <a:avLst/>
          </a:prstGeom>
        </p:spPr>
        <p:txBody>
          <a:bodyPr spcFirstLastPara="1" wrap="square" lIns="91425" tIns="91425" rIns="91425" bIns="91425" anchor="t" anchorCtr="0">
            <a:noAutofit/>
          </a:bodyPr>
          <a:lstStyle/>
          <a:p>
            <a:pPr indent="-406400">
              <a:lnSpc>
                <a:spcPct val="150000"/>
              </a:lnSpc>
            </a:pPr>
            <a:r>
              <a:rPr lang="id-ID" sz="1800" dirty="0">
                <a:latin typeface="Arial" panose="020B0604020202020204" pitchFamily="34" charset="0"/>
                <a:ea typeface="Times New Roman" panose="02020603050405020304" pitchFamily="18" charset="0"/>
              </a:rPr>
              <a:t>Albar, A., Joi, I. and Helmudyra, R. (2017) ‘Prototype Pendeteksi Kebocoran Gas LPG Pada Gudang Penyimpanan Gas LPG Berbasis Mikrokontroler</a:t>
            </a:r>
            <a:r>
              <a:rPr lang="id-ID" sz="1800" dirty="0" smtClean="0">
                <a:latin typeface="Arial" panose="020B0604020202020204" pitchFamily="34" charset="0"/>
                <a:ea typeface="Times New Roman" panose="02020603050405020304" pitchFamily="18" charset="0"/>
              </a:rPr>
              <a:t>’</a:t>
            </a:r>
            <a:r>
              <a:rPr lang="en-US" sz="1800" dirty="0" smtClean="0">
                <a:latin typeface="Arial" panose="020B0604020202020204" pitchFamily="34" charset="0"/>
                <a:ea typeface="Times New Roman" panose="02020603050405020304" pitchFamily="18" charset="0"/>
              </a:rPr>
              <a:t>.</a:t>
            </a:r>
          </a:p>
          <a:p>
            <a:pPr indent="-406400">
              <a:lnSpc>
                <a:spcPct val="150000"/>
              </a:lnSpc>
            </a:pPr>
            <a:r>
              <a:rPr lang="id-ID" sz="1800" dirty="0">
                <a:latin typeface="Arial" panose="020B0604020202020204" pitchFamily="34" charset="0"/>
                <a:ea typeface="Times New Roman" panose="02020603050405020304" pitchFamily="18" charset="0"/>
              </a:rPr>
              <a:t>Asrul, J. et al. (2018) ‘Rancang Bangun Alat Monitoring Gas Metan Di Dalam Tambang Batu Bara Berbasis Android’, Jurnal Teknik Elektro </a:t>
            </a:r>
            <a:r>
              <a:rPr lang="id-ID" sz="1800" dirty="0" smtClean="0">
                <a:latin typeface="Arial" panose="020B0604020202020204" pitchFamily="34" charset="0"/>
                <a:ea typeface="Times New Roman" panose="02020603050405020304" pitchFamily="18" charset="0"/>
              </a:rPr>
              <a:t>ITP</a:t>
            </a:r>
            <a:r>
              <a:rPr lang="en-US" sz="1800" dirty="0" smtClean="0">
                <a:latin typeface="Arial" panose="020B0604020202020204" pitchFamily="34" charset="0"/>
                <a:ea typeface="Times New Roman" panose="02020603050405020304" pitchFamily="18" charset="0"/>
              </a:rPr>
              <a:t>’.</a:t>
            </a:r>
            <a:r>
              <a:rPr lang="id-ID" sz="1800" dirty="0" smtClean="0">
                <a:latin typeface="Arial" panose="020B0604020202020204" pitchFamily="34" charset="0"/>
                <a:ea typeface="Times New Roman" panose="02020603050405020304" pitchFamily="18" charset="0"/>
              </a:rPr>
              <a:t> </a:t>
            </a:r>
            <a:endParaRPr dirty="0"/>
          </a:p>
        </p:txBody>
      </p:sp>
      <p:sp>
        <p:nvSpPr>
          <p:cNvPr id="4" name="TextBox 3"/>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5"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3"/>
        <p:cNvGrpSpPr/>
        <p:nvPr/>
      </p:nvGrpSpPr>
      <p:grpSpPr>
        <a:xfrm>
          <a:off x="0" y="0"/>
          <a:ext cx="0" cy="0"/>
          <a:chOff x="0" y="0"/>
          <a:chExt cx="0" cy="0"/>
        </a:xfrm>
      </p:grpSpPr>
      <p:sp>
        <p:nvSpPr>
          <p:cNvPr id="905" name="Google Shape;905;p58"/>
          <p:cNvSpPr/>
          <p:nvPr/>
        </p:nvSpPr>
        <p:spPr>
          <a:xfrm>
            <a:off x="1074432" y="813575"/>
            <a:ext cx="791400" cy="754200"/>
          </a:xfrm>
          <a:prstGeom prst="roundRect">
            <a:avLst>
              <a:gd name="adj" fmla="val 16667"/>
            </a:avLst>
          </a:prstGeom>
          <a:solidFill>
            <a:srgbClr val="202A4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8"/>
          <p:cNvSpPr/>
          <p:nvPr/>
        </p:nvSpPr>
        <p:spPr>
          <a:xfrm>
            <a:off x="4232680" y="81357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8"/>
          <p:cNvSpPr/>
          <p:nvPr/>
        </p:nvSpPr>
        <p:spPr>
          <a:xfrm>
            <a:off x="7517583" y="813575"/>
            <a:ext cx="791400" cy="754200"/>
          </a:xfrm>
          <a:prstGeom prst="roundRect">
            <a:avLst>
              <a:gd name="adj" fmla="val 16667"/>
            </a:avLst>
          </a:prstGeom>
          <a:solidFill>
            <a:srgbClr val="51698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8"/>
          <p:cNvSpPr/>
          <p:nvPr/>
        </p:nvSpPr>
        <p:spPr>
          <a:xfrm>
            <a:off x="1074432" y="3575725"/>
            <a:ext cx="791400" cy="754200"/>
          </a:xfrm>
          <a:prstGeom prst="roundRect">
            <a:avLst>
              <a:gd name="adj" fmla="val 16667"/>
            </a:avLst>
          </a:prstGeom>
          <a:solidFill>
            <a:srgbClr val="90ABC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4232680" y="3588452"/>
            <a:ext cx="791400" cy="754200"/>
          </a:xfrm>
          <a:prstGeom prst="roundRect">
            <a:avLst>
              <a:gd name="adj" fmla="val 16667"/>
            </a:avLst>
          </a:prstGeom>
          <a:solidFill>
            <a:srgbClr val="6E86A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7517583" y="3588452"/>
            <a:ext cx="791400" cy="754200"/>
          </a:xfrm>
          <a:prstGeom prst="roundRect">
            <a:avLst>
              <a:gd name="adj" fmla="val 16667"/>
            </a:avLst>
          </a:prstGeom>
          <a:solidFill>
            <a:srgbClr val="F5F4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8"/>
          <p:cNvSpPr txBox="1">
            <a:spLocks noGrp="1"/>
          </p:cNvSpPr>
          <p:nvPr>
            <p:ph type="title"/>
          </p:nvPr>
        </p:nvSpPr>
        <p:spPr>
          <a:xfrm>
            <a:off x="723395" y="21963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Terima Kasih</a:t>
            </a:r>
            <a:endParaRPr dirty="0"/>
          </a:p>
        </p:txBody>
      </p:sp>
      <p:sp>
        <p:nvSpPr>
          <p:cNvPr id="11" name="TextBox 10"/>
          <p:cNvSpPr txBox="1"/>
          <p:nvPr/>
        </p:nvSpPr>
        <p:spPr>
          <a:xfrm>
            <a:off x="0" y="4835723"/>
            <a:ext cx="9144000" cy="307777"/>
          </a:xfrm>
          <a:prstGeom prst="rect">
            <a:avLst/>
          </a:prstGeom>
          <a:solidFill>
            <a:schemeClr val="tx1"/>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12"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a:solidFill>
            <a:schemeClr val="tx1"/>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36"/>
          <p:cNvPicPr preferRelativeResize="0">
            <a:picLocks noGrp="1"/>
          </p:cNvPicPr>
          <p:nvPr>
            <p:ph type="pic" idx="2"/>
          </p:nvPr>
        </p:nvPicPr>
        <p:blipFill rotWithShape="1">
          <a:blip r:embed="rId3">
            <a:alphaModFix/>
          </a:blip>
          <a:srcRect l="28174" r="32651"/>
          <a:stretch/>
        </p:blipFill>
        <p:spPr>
          <a:xfrm>
            <a:off x="6357000" y="452873"/>
            <a:ext cx="2787000" cy="4064400"/>
          </a:xfrm>
          <a:prstGeom prst="round2DiagRect">
            <a:avLst>
              <a:gd name="adj1" fmla="val 50000"/>
              <a:gd name="adj2" fmla="val 0"/>
            </a:avLst>
          </a:prstGeom>
        </p:spPr>
      </p:pic>
      <p:sp>
        <p:nvSpPr>
          <p:cNvPr id="341" name="Google Shape;341;p36"/>
          <p:cNvSpPr txBox="1">
            <a:spLocks noGrp="1"/>
          </p:cNvSpPr>
          <p:nvPr>
            <p:ph type="title"/>
          </p:nvPr>
        </p:nvSpPr>
        <p:spPr>
          <a:xfrm>
            <a:off x="713225" y="539500"/>
            <a:ext cx="4294800" cy="106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MASALAH</a:t>
            </a:r>
            <a:endParaRPr dirty="0"/>
          </a:p>
        </p:txBody>
      </p:sp>
      <p:sp>
        <p:nvSpPr>
          <p:cNvPr id="342" name="Google Shape;342;p36"/>
          <p:cNvSpPr txBox="1">
            <a:spLocks noGrp="1"/>
          </p:cNvSpPr>
          <p:nvPr>
            <p:ph type="subTitle" idx="1"/>
          </p:nvPr>
        </p:nvSpPr>
        <p:spPr>
          <a:xfrm>
            <a:off x="713225" y="1370277"/>
            <a:ext cx="5643775" cy="34654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Latar belakang masalah dari penelitian ini adalah</a:t>
            </a:r>
            <a:r>
              <a:rPr lang="en" dirty="0" smtClean="0"/>
              <a:t>:</a:t>
            </a:r>
          </a:p>
          <a:p>
            <a:pPr marL="0" lvl="0" indent="0" algn="l" rtl="0">
              <a:spcBef>
                <a:spcPts val="0"/>
              </a:spcBef>
              <a:spcAft>
                <a:spcPts val="0"/>
              </a:spcAft>
              <a:buClr>
                <a:schemeClr val="dk1"/>
              </a:buClr>
              <a:buSzPts val="1100"/>
              <a:buFont typeface="Arial"/>
              <a:buNone/>
            </a:pPr>
            <a:endParaRPr dirty="0"/>
          </a:p>
          <a:p>
            <a:r>
              <a:rPr lang="en-US" dirty="0" err="1"/>
              <a:t>Sistem</a:t>
            </a:r>
            <a:r>
              <a:rPr lang="en-US" dirty="0"/>
              <a:t> </a:t>
            </a:r>
            <a:r>
              <a:rPr lang="en-US" dirty="0" err="1" smtClean="0"/>
              <a:t>perpipaan</a:t>
            </a:r>
            <a:r>
              <a:rPr lang="en-US" dirty="0" smtClean="0"/>
              <a:t> </a:t>
            </a:r>
            <a:r>
              <a:rPr lang="en-US" dirty="0" err="1" smtClean="0"/>
              <a:t>pada</a:t>
            </a:r>
            <a:r>
              <a:rPr lang="en-US" dirty="0" smtClean="0"/>
              <a:t> </a:t>
            </a:r>
            <a:r>
              <a:rPr lang="en-US" dirty="0" err="1"/>
              <a:t>industri</a:t>
            </a:r>
            <a:r>
              <a:rPr lang="en-US" dirty="0"/>
              <a:t> gas </a:t>
            </a:r>
            <a:r>
              <a:rPr lang="en-US" dirty="0" err="1"/>
              <a:t>merupakan</a:t>
            </a:r>
            <a:r>
              <a:rPr lang="en-US" dirty="0"/>
              <a:t> </a:t>
            </a:r>
            <a:r>
              <a:rPr lang="en-US" dirty="0" err="1"/>
              <a:t>bagian</a:t>
            </a:r>
            <a:r>
              <a:rPr lang="en-US" dirty="0"/>
              <a:t> yang </a:t>
            </a:r>
            <a:r>
              <a:rPr lang="en-US" dirty="0" err="1"/>
              <a:t>perlu</a:t>
            </a:r>
            <a:r>
              <a:rPr lang="en-US" dirty="0"/>
              <a:t> di </a:t>
            </a:r>
            <a:r>
              <a:rPr lang="en-US" dirty="0" err="1"/>
              <a:t>perhatikan</a:t>
            </a:r>
            <a:r>
              <a:rPr lang="en-US" dirty="0"/>
              <a:t> </a:t>
            </a:r>
            <a:r>
              <a:rPr lang="en-US" dirty="0" err="1"/>
              <a:t>dikarenakan</a:t>
            </a:r>
            <a:r>
              <a:rPr lang="en-US" dirty="0"/>
              <a:t> </a:t>
            </a:r>
            <a:r>
              <a:rPr lang="en-US" dirty="0" err="1"/>
              <a:t>banyak</a:t>
            </a:r>
            <a:r>
              <a:rPr lang="en-US" dirty="0"/>
              <a:t> </a:t>
            </a:r>
            <a:r>
              <a:rPr lang="en-US" dirty="0" err="1"/>
              <a:t>terjadi</a:t>
            </a:r>
            <a:r>
              <a:rPr lang="en-US" dirty="0"/>
              <a:t> </a:t>
            </a:r>
            <a:r>
              <a:rPr lang="en-US" dirty="0" err="1"/>
              <a:t>potensi</a:t>
            </a:r>
            <a:r>
              <a:rPr lang="en-US" dirty="0"/>
              <a:t> </a:t>
            </a:r>
            <a:r>
              <a:rPr lang="en-US" dirty="0" err="1"/>
              <a:t>bahaya</a:t>
            </a:r>
            <a:r>
              <a:rPr lang="en-US" dirty="0"/>
              <a:t> yang </a:t>
            </a:r>
            <a:r>
              <a:rPr lang="en-US" dirty="0" err="1"/>
              <a:t>memiliki</a:t>
            </a:r>
            <a:r>
              <a:rPr lang="en-US" dirty="0"/>
              <a:t> </a:t>
            </a:r>
            <a:r>
              <a:rPr lang="en-US" dirty="0" err="1"/>
              <a:t>risiko</a:t>
            </a:r>
            <a:r>
              <a:rPr lang="en-US" dirty="0"/>
              <a:t> </a:t>
            </a:r>
            <a:r>
              <a:rPr lang="en-US" dirty="0" err="1"/>
              <a:t>tinggi</a:t>
            </a:r>
            <a:r>
              <a:rPr lang="en-US" dirty="0"/>
              <a:t>  </a:t>
            </a:r>
            <a:r>
              <a:rPr lang="en-US" dirty="0" err="1"/>
              <a:t>seperti</a:t>
            </a:r>
            <a:r>
              <a:rPr lang="en-US" dirty="0"/>
              <a:t> </a:t>
            </a:r>
            <a:r>
              <a:rPr lang="en-US" dirty="0" err="1"/>
              <a:t>kebocoran</a:t>
            </a:r>
            <a:r>
              <a:rPr lang="en-US" dirty="0"/>
              <a:t> gas yang </a:t>
            </a:r>
            <a:r>
              <a:rPr lang="en-US" dirty="0" err="1"/>
              <a:t>mengakibat</a:t>
            </a:r>
            <a:r>
              <a:rPr lang="en-US" dirty="0"/>
              <a:t> </a:t>
            </a:r>
            <a:r>
              <a:rPr lang="en-US" dirty="0" err="1"/>
              <a:t>kerugian</a:t>
            </a:r>
            <a:r>
              <a:rPr lang="en-US" dirty="0"/>
              <a:t> </a:t>
            </a:r>
          </a:p>
          <a:p>
            <a:endParaRPr lang="en-US" dirty="0" smtClean="0"/>
          </a:p>
          <a:p>
            <a:r>
              <a:rPr lang="en-US" dirty="0" smtClean="0"/>
              <a:t>Gas DETEKTOR CH4 yang </a:t>
            </a:r>
            <a:r>
              <a:rPr lang="en-US" dirty="0" err="1" smtClean="0"/>
              <a:t>banyak</a:t>
            </a:r>
            <a:r>
              <a:rPr lang="en-US" dirty="0" smtClean="0"/>
              <a:t> </a:t>
            </a:r>
            <a:r>
              <a:rPr lang="en-US" dirty="0" err="1" smtClean="0"/>
              <a:t>digunakan</a:t>
            </a:r>
            <a:r>
              <a:rPr lang="en-US" dirty="0" smtClean="0"/>
              <a:t> </a:t>
            </a:r>
            <a:r>
              <a:rPr lang="en-US" dirty="0" err="1" smtClean="0"/>
              <a:t>sebagai</a:t>
            </a:r>
            <a:r>
              <a:rPr lang="en-US" dirty="0" smtClean="0"/>
              <a:t> </a:t>
            </a:r>
            <a:r>
              <a:rPr lang="en-US" dirty="0" err="1" smtClean="0"/>
              <a:t>sistem</a:t>
            </a:r>
            <a:r>
              <a:rPr lang="en-US" dirty="0" smtClean="0"/>
              <a:t> </a:t>
            </a:r>
            <a:r>
              <a:rPr lang="en-US" dirty="0" err="1" smtClean="0"/>
              <a:t>keamanan</a:t>
            </a:r>
            <a:r>
              <a:rPr lang="en-US" dirty="0" smtClean="0"/>
              <a:t> </a:t>
            </a:r>
            <a:r>
              <a:rPr lang="en-US" dirty="0" err="1" smtClean="0"/>
              <a:t>ketika</a:t>
            </a:r>
            <a:r>
              <a:rPr lang="en-US" dirty="0" smtClean="0"/>
              <a:t> </a:t>
            </a:r>
            <a:r>
              <a:rPr lang="en-US" dirty="0" err="1" smtClean="0"/>
              <a:t>terjadi</a:t>
            </a:r>
            <a:r>
              <a:rPr lang="en-US" dirty="0" smtClean="0"/>
              <a:t> </a:t>
            </a:r>
            <a:r>
              <a:rPr lang="en-US" dirty="0" err="1" smtClean="0"/>
              <a:t>kebocoran</a:t>
            </a:r>
            <a:r>
              <a:rPr lang="en-US" dirty="0" smtClean="0"/>
              <a:t> gas di </a:t>
            </a:r>
            <a:r>
              <a:rPr lang="en-US" dirty="0" err="1" smtClean="0"/>
              <a:t>perlukan</a:t>
            </a:r>
            <a:r>
              <a:rPr lang="en-US" dirty="0" smtClean="0"/>
              <a:t> warning yang </a:t>
            </a:r>
            <a:r>
              <a:rPr lang="en-US" dirty="0" err="1" smtClean="0"/>
              <a:t>cepat</a:t>
            </a:r>
            <a:r>
              <a:rPr lang="en-US" dirty="0" smtClean="0"/>
              <a:t> </a:t>
            </a:r>
            <a:r>
              <a:rPr lang="en-US" dirty="0" err="1" smtClean="0"/>
              <a:t>dan</a:t>
            </a:r>
            <a:r>
              <a:rPr lang="en-US" dirty="0" smtClean="0"/>
              <a:t> </a:t>
            </a:r>
            <a:r>
              <a:rPr lang="en-US" dirty="0" err="1" smtClean="0"/>
              <a:t>akurat</a:t>
            </a:r>
            <a:r>
              <a:rPr lang="en-US" dirty="0" smtClean="0"/>
              <a:t> </a:t>
            </a:r>
          </a:p>
          <a:p>
            <a:endParaRPr lang="en-US" dirty="0" smtClean="0"/>
          </a:p>
          <a:p>
            <a:r>
              <a:rPr lang="en-US" dirty="0" err="1" smtClean="0"/>
              <a:t>Oleh</a:t>
            </a:r>
            <a:r>
              <a:rPr lang="en-US" dirty="0" smtClean="0"/>
              <a:t> </a:t>
            </a:r>
            <a:r>
              <a:rPr lang="en-US" dirty="0" err="1"/>
              <a:t>sebab</a:t>
            </a:r>
            <a:r>
              <a:rPr lang="en-US" dirty="0"/>
              <a:t> </a:t>
            </a:r>
            <a:r>
              <a:rPr lang="en-US" dirty="0" err="1"/>
              <a:t>itu</a:t>
            </a:r>
            <a:r>
              <a:rPr lang="en-US" dirty="0"/>
              <a:t>, </a:t>
            </a:r>
            <a:r>
              <a:rPr lang="en-US" dirty="0" err="1"/>
              <a:t>diperlukan</a:t>
            </a:r>
            <a:r>
              <a:rPr lang="en-US" dirty="0"/>
              <a:t> </a:t>
            </a:r>
            <a:r>
              <a:rPr lang="en-US" dirty="0" err="1"/>
              <a:t>suatu</a:t>
            </a:r>
            <a:r>
              <a:rPr lang="en-US" dirty="0"/>
              <a:t> </a:t>
            </a:r>
            <a:r>
              <a:rPr lang="en-US" dirty="0" err="1"/>
              <a:t>prototipe</a:t>
            </a:r>
            <a:r>
              <a:rPr lang="en-US" dirty="0"/>
              <a:t> </a:t>
            </a:r>
            <a:r>
              <a:rPr lang="en-US" dirty="0" err="1" smtClean="0"/>
              <a:t>sistem</a:t>
            </a:r>
            <a:r>
              <a:rPr lang="sv-SE" dirty="0" smtClean="0"/>
              <a:t> detektor gas ch4 berbasis mikrokontroler dengan transmitter 4-20ma </a:t>
            </a:r>
            <a:r>
              <a:rPr lang="id-ID" dirty="0"/>
              <a:t>karena sinyal </a:t>
            </a:r>
            <a:r>
              <a:rPr lang="sv-SE" dirty="0"/>
              <a:t>4-20ma </a:t>
            </a:r>
            <a:r>
              <a:rPr lang="id-ID" dirty="0" smtClean="0"/>
              <a:t>memiliki </a:t>
            </a:r>
            <a:r>
              <a:rPr lang="id-ID" dirty="0"/>
              <a:t>beberapa keunggulan, antara lain lebih tahan terhadap derau (noise), dapat ditransmisikan pada jarak yang jauh dan tidak terpengaruh terhadap resistansi kabel, serta mampu mengenali masalah seperti putusnya koneksi ataupun hubung singkat (short circuit)</a:t>
            </a:r>
            <a:endParaRPr lang="en-US" dirty="0"/>
          </a:p>
        </p:txBody>
      </p:sp>
      <p:sp>
        <p:nvSpPr>
          <p:cNvPr id="8" name="TextBox 7"/>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9" name="Image 1" descr="C:\Users\LENOVO\3D Objects\1200px-Logo_Politeknik_Negeri_Padang_(2014).svg.png"/>
          <p:cNvPicPr/>
          <p:nvPr/>
        </p:nvPicPr>
        <p:blipFill>
          <a:blip r:embed="rId4" cstate="print"/>
          <a:stretch>
            <a:fillRect/>
          </a:stretch>
        </p:blipFill>
        <p:spPr>
          <a:xfrm>
            <a:off x="4048124" y="4835723"/>
            <a:ext cx="305215" cy="3077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7" name="Google Shape;357;p38"/>
          <p:cNvSpPr txBox="1">
            <a:spLocks noGrp="1"/>
          </p:cNvSpPr>
          <p:nvPr>
            <p:ph type="subTitle" idx="4"/>
          </p:nvPr>
        </p:nvSpPr>
        <p:spPr>
          <a:xfrm>
            <a:off x="900695" y="2288612"/>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a:t>
            </a:r>
            <a:endParaRPr dirty="0"/>
          </a:p>
        </p:txBody>
      </p:sp>
      <p:sp>
        <p:nvSpPr>
          <p:cNvPr id="358" name="Google Shape;358;p38"/>
          <p:cNvSpPr txBox="1">
            <a:spLocks noGrp="1"/>
          </p:cNvSpPr>
          <p:nvPr>
            <p:ph type="title"/>
          </p:nvPr>
        </p:nvSpPr>
        <p:spPr>
          <a:xfrm>
            <a:off x="726398" y="198609"/>
            <a:ext cx="41939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RUMUSAN MASALAH</a:t>
            </a:r>
            <a:endParaRPr dirty="0"/>
          </a:p>
        </p:txBody>
      </p:sp>
      <p:sp>
        <p:nvSpPr>
          <p:cNvPr id="359" name="Google Shape;359;p38"/>
          <p:cNvSpPr txBox="1">
            <a:spLocks noGrp="1"/>
          </p:cNvSpPr>
          <p:nvPr>
            <p:ph type="subTitle" idx="1"/>
          </p:nvPr>
        </p:nvSpPr>
        <p:spPr>
          <a:xfrm>
            <a:off x="1671395" y="2368959"/>
            <a:ext cx="5574707" cy="903900"/>
          </a:xfrm>
          <a:prstGeom prst="rect">
            <a:avLst/>
          </a:prstGeom>
        </p:spPr>
        <p:txBody>
          <a:bodyPr spcFirstLastPara="1" wrap="square" lIns="91425" tIns="91425" rIns="91425" bIns="91425" anchor="ctr" anchorCtr="0">
            <a:noAutofit/>
          </a:bodyPr>
          <a:lstStyle/>
          <a:p>
            <a:r>
              <a:rPr lang="nb-NO" sz="1800" smtClean="0"/>
              <a:t>	Prototipe </a:t>
            </a:r>
            <a:r>
              <a:rPr lang="nb-NO" sz="1800"/>
              <a:t>dibuat dalam skala </a:t>
            </a:r>
            <a:r>
              <a:rPr lang="nb-NO" sz="1800"/>
              <a:t>kecil </a:t>
            </a:r>
            <a:r>
              <a:rPr lang="nb-NO" sz="1800" smtClean="0"/>
              <a:t>untuk kebutuhan </a:t>
            </a:r>
            <a:r>
              <a:rPr lang="nb-NO" sz="1800"/>
              <a:t>pembelajaran dan penelitian.</a:t>
            </a:r>
            <a:endParaRPr lang="en-US" sz="1800" dirty="0"/>
          </a:p>
        </p:txBody>
      </p:sp>
      <p:sp>
        <p:nvSpPr>
          <p:cNvPr id="360" name="Google Shape;360;p38"/>
          <p:cNvSpPr txBox="1">
            <a:spLocks noGrp="1"/>
          </p:cNvSpPr>
          <p:nvPr>
            <p:ph type="subTitle" idx="2"/>
          </p:nvPr>
        </p:nvSpPr>
        <p:spPr>
          <a:xfrm>
            <a:off x="1671395" y="1325579"/>
            <a:ext cx="5959717" cy="903900"/>
          </a:xfrm>
          <a:prstGeom prst="rect">
            <a:avLst/>
          </a:prstGeom>
        </p:spPr>
        <p:txBody>
          <a:bodyPr spcFirstLastPara="1" wrap="square" lIns="91425" tIns="91425" rIns="91425" bIns="91425" anchor="ctr" anchorCtr="0">
            <a:noAutofit/>
          </a:bodyPr>
          <a:lstStyle/>
          <a:p>
            <a:r>
              <a:rPr lang="en-US" sz="1800" smtClean="0"/>
              <a:t>	Sistem </a:t>
            </a:r>
            <a:r>
              <a:rPr lang="en-US" sz="1800"/>
              <a:t>detektor gas </a:t>
            </a:r>
            <a:r>
              <a:rPr lang="en-US" sz="1800"/>
              <a:t>dirancang </a:t>
            </a:r>
            <a:r>
              <a:rPr lang="en-US" sz="1800" smtClean="0"/>
              <a:t>menggunakan Mikrokontroler </a:t>
            </a:r>
            <a:r>
              <a:rPr lang="en-US" sz="1800"/>
              <a:t>dan sensor </a:t>
            </a:r>
            <a:r>
              <a:rPr lang="en-US" sz="1800"/>
              <a:t>MQ4 </a:t>
            </a:r>
            <a:r>
              <a:rPr lang="en-US" sz="1800" smtClean="0"/>
              <a:t>untuk memonitoring </a:t>
            </a:r>
            <a:r>
              <a:rPr lang="en-US" sz="1800"/>
              <a:t>kebocoran gas</a:t>
            </a:r>
            <a:endParaRPr lang="en-US" sz="1800" dirty="0"/>
          </a:p>
        </p:txBody>
      </p:sp>
      <p:sp>
        <p:nvSpPr>
          <p:cNvPr id="361" name="Google Shape;361;p38"/>
          <p:cNvSpPr txBox="1">
            <a:spLocks noGrp="1"/>
          </p:cNvSpPr>
          <p:nvPr>
            <p:ph type="subTitle" idx="3"/>
          </p:nvPr>
        </p:nvSpPr>
        <p:spPr>
          <a:xfrm>
            <a:off x="900695" y="1186099"/>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 dirty="0"/>
              <a:t>1</a:t>
            </a:r>
            <a:r>
              <a:rPr lang="en"/>
              <a:t>. </a:t>
            </a:r>
            <a:r>
              <a:rPr lang="en" smtClean="0"/>
              <a:t> </a:t>
            </a:r>
            <a:endParaRPr dirty="0"/>
          </a:p>
        </p:txBody>
      </p:sp>
      <p:sp>
        <p:nvSpPr>
          <p:cNvPr id="2" name="Google Shape;421;p40">
            <a:extLst>
              <a:ext uri="{FF2B5EF4-FFF2-40B4-BE49-F238E27FC236}">
                <a16:creationId xmlns:a16="http://schemas.microsoft.com/office/drawing/2014/main" id="{C8B2A8B0-846E-CB70-9FA5-0E533839B9E8}"/>
              </a:ext>
            </a:extLst>
          </p:cNvPr>
          <p:cNvSpPr txBox="1">
            <a:spLocks/>
          </p:cNvSpPr>
          <p:nvPr/>
        </p:nvSpPr>
        <p:spPr>
          <a:xfrm>
            <a:off x="803400" y="830475"/>
            <a:ext cx="5100937" cy="375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i-FI" dirty="0"/>
              <a:t>Rumusan </a:t>
            </a:r>
            <a:r>
              <a:rPr lang="fi-FI" dirty="0">
                <a:latin typeface="Poppins" panose="020B0604020202020204" charset="0"/>
                <a:cs typeface="Poppins" panose="020B0604020202020204" charset="0"/>
              </a:rPr>
              <a:t>masalah</a:t>
            </a:r>
            <a:r>
              <a:rPr lang="fi-FI" dirty="0"/>
              <a:t> penelitian ini adalah:</a:t>
            </a:r>
          </a:p>
        </p:txBody>
      </p:sp>
      <p:sp>
        <p:nvSpPr>
          <p:cNvPr id="10" name="TextBox 9"/>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11"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
        <p:nvSpPr>
          <p:cNvPr id="12" name="Google Shape;357;p38"/>
          <p:cNvSpPr txBox="1">
            <a:spLocks/>
          </p:cNvSpPr>
          <p:nvPr/>
        </p:nvSpPr>
        <p:spPr>
          <a:xfrm>
            <a:off x="900695" y="3233315"/>
            <a:ext cx="1541400"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 dirty="0"/>
              <a:t>3</a:t>
            </a:r>
            <a:r>
              <a:rPr lang="en" dirty="0" smtClean="0"/>
              <a:t>. </a:t>
            </a:r>
            <a:endParaRPr lang="en" dirty="0"/>
          </a:p>
        </p:txBody>
      </p:sp>
      <p:sp>
        <p:nvSpPr>
          <p:cNvPr id="14" name="Google Shape;359;p38"/>
          <p:cNvSpPr txBox="1">
            <a:spLocks/>
          </p:cNvSpPr>
          <p:nvPr/>
        </p:nvSpPr>
        <p:spPr>
          <a:xfrm>
            <a:off x="1671395" y="3471472"/>
            <a:ext cx="6471121"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r>
              <a:rPr lang="en-US" sz="1800" smtClean="0"/>
              <a:t>     Pengambilan </a:t>
            </a:r>
            <a:r>
              <a:rPr lang="en-US" sz="1800"/>
              <a:t>data dan Pengujian sistem dilakukan dalam ruangan, tanpa implementasi pada gas dengan range pembacaan sensor maksimal.</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40"/>
          <p:cNvSpPr txBox="1">
            <a:spLocks noGrp="1"/>
          </p:cNvSpPr>
          <p:nvPr>
            <p:ph type="title"/>
          </p:nvPr>
        </p:nvSpPr>
        <p:spPr>
          <a:xfrm>
            <a:off x="720000" y="2748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BATASAN MASALAH</a:t>
            </a:r>
            <a:endParaRPr dirty="0"/>
          </a:p>
        </p:txBody>
      </p:sp>
      <p:sp>
        <p:nvSpPr>
          <p:cNvPr id="417" name="Google Shape;417;p40"/>
          <p:cNvSpPr txBox="1">
            <a:spLocks noGrp="1"/>
          </p:cNvSpPr>
          <p:nvPr>
            <p:ph type="subTitle" idx="1"/>
          </p:nvPr>
        </p:nvSpPr>
        <p:spPr>
          <a:xfrm>
            <a:off x="1316766" y="1633828"/>
            <a:ext cx="4774458" cy="2351431"/>
          </a:xfrm>
          <a:prstGeom prst="rect">
            <a:avLst/>
          </a:prstGeom>
        </p:spPr>
        <p:txBody>
          <a:bodyPr spcFirstLastPara="1" wrap="square" lIns="91425" tIns="91425" rIns="91425" bIns="91425" anchor="t" anchorCtr="0">
            <a:noAutofit/>
          </a:bodyPr>
          <a:lstStyle/>
          <a:p>
            <a:pPr marL="381000" indent="-228600">
              <a:buFont typeface="+mj-lt"/>
              <a:buAutoNum type="arabicPeriod"/>
            </a:pPr>
            <a:r>
              <a:rPr lang="en-US" dirty="0" err="1" smtClean="0"/>
              <a:t>Bagaimana</a:t>
            </a:r>
            <a:r>
              <a:rPr lang="en-US" dirty="0" smtClean="0"/>
              <a:t> </a:t>
            </a:r>
            <a:r>
              <a:rPr lang="en-US" dirty="0" err="1"/>
              <a:t>cara</a:t>
            </a:r>
            <a:r>
              <a:rPr lang="en-US" dirty="0"/>
              <a:t> </a:t>
            </a:r>
            <a:r>
              <a:rPr lang="en-US" dirty="0" err="1"/>
              <a:t>mendapatkan</a:t>
            </a:r>
            <a:r>
              <a:rPr lang="en-US" dirty="0"/>
              <a:t> output </a:t>
            </a:r>
            <a:r>
              <a:rPr lang="en-US" dirty="0" err="1"/>
              <a:t>transmiter</a:t>
            </a:r>
            <a:r>
              <a:rPr lang="en-US" dirty="0"/>
              <a:t> </a:t>
            </a:r>
            <a:r>
              <a:rPr lang="en-US" dirty="0" err="1"/>
              <a:t>sinyal</a:t>
            </a:r>
            <a:r>
              <a:rPr lang="en-US" dirty="0"/>
              <a:t> 4-20mA </a:t>
            </a:r>
            <a:r>
              <a:rPr lang="en-US" dirty="0" err="1"/>
              <a:t>dari</a:t>
            </a:r>
            <a:r>
              <a:rPr lang="en-US" dirty="0"/>
              <a:t> sensor gas CH4</a:t>
            </a:r>
            <a:r>
              <a:rPr lang="en-US" dirty="0" smtClean="0"/>
              <a:t>?</a:t>
            </a:r>
          </a:p>
          <a:p>
            <a:pPr marL="381000" indent="-228600">
              <a:buFont typeface="+mj-lt"/>
              <a:buAutoNum type="arabicPeriod"/>
            </a:pPr>
            <a:endParaRPr lang="en-US" dirty="0"/>
          </a:p>
          <a:p>
            <a:pPr marL="381000" indent="-228600">
              <a:buFont typeface="+mj-lt"/>
              <a:buAutoNum type="arabicPeriod"/>
            </a:pPr>
            <a:r>
              <a:rPr lang="en-US" dirty="0" err="1"/>
              <a:t>Bagaimana</a:t>
            </a:r>
            <a:r>
              <a:rPr lang="en-US" dirty="0"/>
              <a:t> </a:t>
            </a:r>
            <a:r>
              <a:rPr lang="en-US" dirty="0" err="1"/>
              <a:t>membuat</a:t>
            </a:r>
            <a:r>
              <a:rPr lang="en-US" dirty="0"/>
              <a:t> </a:t>
            </a:r>
            <a:r>
              <a:rPr lang="en-US" dirty="0" err="1"/>
              <a:t>suatu</a:t>
            </a:r>
            <a:r>
              <a:rPr lang="en-US" dirty="0"/>
              <a:t> warning </a:t>
            </a:r>
            <a:r>
              <a:rPr lang="en-US" dirty="0" err="1"/>
              <a:t>deteksi</a:t>
            </a:r>
            <a:r>
              <a:rPr lang="en-US" dirty="0"/>
              <a:t> </a:t>
            </a:r>
            <a:r>
              <a:rPr lang="en-US" dirty="0" err="1"/>
              <a:t>kebocoran</a:t>
            </a:r>
            <a:r>
              <a:rPr lang="en-US" dirty="0"/>
              <a:t> gas </a:t>
            </a:r>
            <a:r>
              <a:rPr lang="en-US" dirty="0" smtClean="0"/>
              <a:t>?</a:t>
            </a:r>
          </a:p>
          <a:p>
            <a:pPr marL="381000" indent="-228600">
              <a:buFont typeface="+mj-lt"/>
              <a:buAutoNum type="arabicPeriod"/>
            </a:pPr>
            <a:endParaRPr lang="en-US" dirty="0"/>
          </a:p>
          <a:p>
            <a:pPr marL="381000" indent="-228600">
              <a:buFont typeface="+mj-lt"/>
              <a:buAutoNum type="arabicPeriod"/>
            </a:pPr>
            <a:r>
              <a:rPr lang="en-US" dirty="0" err="1"/>
              <a:t>Bagaimana</a:t>
            </a:r>
            <a:r>
              <a:rPr lang="en-US" dirty="0"/>
              <a:t> </a:t>
            </a:r>
            <a:r>
              <a:rPr lang="en-US" dirty="0" err="1"/>
              <a:t>supaya</a:t>
            </a:r>
            <a:r>
              <a:rPr lang="en-US" dirty="0"/>
              <a:t> </a:t>
            </a:r>
            <a:r>
              <a:rPr lang="en-US" dirty="0" err="1"/>
              <a:t>dapat</a:t>
            </a:r>
            <a:r>
              <a:rPr lang="en-US" dirty="0"/>
              <a:t> </a:t>
            </a:r>
            <a:r>
              <a:rPr lang="en-US" dirty="0" err="1"/>
              <a:t>memonitoring</a:t>
            </a:r>
            <a:r>
              <a:rPr lang="en-US" dirty="0"/>
              <a:t> </a:t>
            </a:r>
            <a:r>
              <a:rPr lang="en-US" dirty="0" err="1"/>
              <a:t>kebocoran</a:t>
            </a:r>
            <a:r>
              <a:rPr lang="en-US" dirty="0"/>
              <a:t> gas CH4 ?</a:t>
            </a:r>
            <a:endParaRPr lang="en-ID" dirty="0"/>
          </a:p>
          <a:p>
            <a:pPr marL="381000" indent="-228600">
              <a:buFont typeface="+mj-lt"/>
              <a:buAutoNum type="arabicPeriod"/>
            </a:pPr>
            <a:endParaRPr lang="en-US" dirty="0" smtClean="0"/>
          </a:p>
          <a:p>
            <a:pPr marL="381000" indent="-228600">
              <a:buFont typeface="+mj-lt"/>
              <a:buAutoNum type="arabicPeriod"/>
            </a:pPr>
            <a:endParaRPr lang="en-US" dirty="0"/>
          </a:p>
        </p:txBody>
      </p:sp>
      <p:sp>
        <p:nvSpPr>
          <p:cNvPr id="421" name="Google Shape;421;p40"/>
          <p:cNvSpPr txBox="1">
            <a:spLocks noGrp="1"/>
          </p:cNvSpPr>
          <p:nvPr>
            <p:ph type="subTitle" idx="5"/>
          </p:nvPr>
        </p:nvSpPr>
        <p:spPr>
          <a:xfrm>
            <a:off x="720000" y="1117742"/>
            <a:ext cx="5294224" cy="3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Batasan masalah yang ditetapkan dalam penelitian ini adalah:</a:t>
            </a:r>
            <a:endParaRPr dirty="0"/>
          </a:p>
        </p:txBody>
      </p:sp>
      <p:sp>
        <p:nvSpPr>
          <p:cNvPr id="8" name="TextBox 7"/>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9"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7" name="Google Shape;357;p38"/>
          <p:cNvSpPr txBox="1">
            <a:spLocks noGrp="1"/>
          </p:cNvSpPr>
          <p:nvPr>
            <p:ph type="subTitle" idx="4"/>
          </p:nvPr>
        </p:nvSpPr>
        <p:spPr>
          <a:xfrm>
            <a:off x="900695" y="2381338"/>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a:t>
            </a:r>
            <a:endParaRPr dirty="0"/>
          </a:p>
        </p:txBody>
      </p:sp>
      <p:sp>
        <p:nvSpPr>
          <p:cNvPr id="358" name="Google Shape;358;p38"/>
          <p:cNvSpPr txBox="1">
            <a:spLocks noGrp="1"/>
          </p:cNvSpPr>
          <p:nvPr>
            <p:ph type="title"/>
          </p:nvPr>
        </p:nvSpPr>
        <p:spPr>
          <a:xfrm>
            <a:off x="900695" y="212689"/>
            <a:ext cx="41939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PENELITIAN</a:t>
            </a:r>
            <a:endParaRPr dirty="0"/>
          </a:p>
        </p:txBody>
      </p:sp>
      <p:sp>
        <p:nvSpPr>
          <p:cNvPr id="359" name="Google Shape;359;p38"/>
          <p:cNvSpPr txBox="1">
            <a:spLocks noGrp="1"/>
          </p:cNvSpPr>
          <p:nvPr>
            <p:ph type="subTitle" idx="1"/>
          </p:nvPr>
        </p:nvSpPr>
        <p:spPr>
          <a:xfrm>
            <a:off x="1756211" y="2429640"/>
            <a:ext cx="5947340" cy="1319802"/>
          </a:xfrm>
          <a:prstGeom prst="rect">
            <a:avLst/>
          </a:prstGeom>
        </p:spPr>
        <p:txBody>
          <a:bodyPr spcFirstLastPara="1" wrap="square" lIns="91425" tIns="91425" rIns="91425" bIns="91425" anchor="ctr" anchorCtr="0">
            <a:noAutofit/>
          </a:bodyPr>
          <a:lstStyle/>
          <a:p>
            <a:r>
              <a:rPr lang="en-US" sz="1800" dirty="0" smtClean="0"/>
              <a:t>     </a:t>
            </a:r>
            <a:r>
              <a:rPr lang="en-US" sz="1800" dirty="0" err="1" smtClean="0"/>
              <a:t>Mengunakan</a:t>
            </a:r>
            <a:r>
              <a:rPr lang="en-US" sz="1800" dirty="0" smtClean="0"/>
              <a:t> </a:t>
            </a:r>
            <a:r>
              <a:rPr lang="en-US" sz="1800" dirty="0"/>
              <a:t>sensor MQ4 </a:t>
            </a:r>
            <a:r>
              <a:rPr lang="en-US" sz="1800" dirty="0" err="1"/>
              <a:t>sebagai</a:t>
            </a:r>
            <a:r>
              <a:rPr lang="en-US" sz="1800" dirty="0"/>
              <a:t> </a:t>
            </a:r>
            <a:r>
              <a:rPr lang="en-US" sz="1800" dirty="0" err="1"/>
              <a:t>alat</a:t>
            </a:r>
            <a:r>
              <a:rPr lang="en-US" sz="1800" dirty="0"/>
              <a:t> yang </a:t>
            </a:r>
            <a:r>
              <a:rPr lang="en-US" sz="1800" dirty="0" err="1"/>
              <a:t>dapat</a:t>
            </a:r>
            <a:r>
              <a:rPr lang="en-US" sz="1800" dirty="0"/>
              <a:t> </a:t>
            </a:r>
            <a:r>
              <a:rPr lang="en-US" sz="1800" dirty="0" err="1"/>
              <a:t>berfungsi</a:t>
            </a:r>
            <a:r>
              <a:rPr lang="en-US" sz="1800" dirty="0"/>
              <a:t> </a:t>
            </a:r>
            <a:r>
              <a:rPr lang="en-US" sz="1800" dirty="0" err="1"/>
              <a:t>sebagai</a:t>
            </a:r>
            <a:r>
              <a:rPr lang="en-US" sz="1800" dirty="0"/>
              <a:t> warning </a:t>
            </a:r>
            <a:r>
              <a:rPr lang="en-US" sz="1800" dirty="0" err="1"/>
              <a:t>pendeteksi</a:t>
            </a:r>
            <a:r>
              <a:rPr lang="en-US" sz="1800" dirty="0"/>
              <a:t> </a:t>
            </a:r>
            <a:r>
              <a:rPr lang="en-US" sz="1800" dirty="0" err="1"/>
              <a:t>kebocoran</a:t>
            </a:r>
            <a:r>
              <a:rPr lang="en-US" sz="1800" dirty="0"/>
              <a:t> gas.</a:t>
            </a:r>
          </a:p>
        </p:txBody>
      </p:sp>
      <p:sp>
        <p:nvSpPr>
          <p:cNvPr id="360" name="Google Shape;360;p38"/>
          <p:cNvSpPr txBox="1">
            <a:spLocks noGrp="1"/>
          </p:cNvSpPr>
          <p:nvPr>
            <p:ph type="subTitle" idx="2"/>
          </p:nvPr>
        </p:nvSpPr>
        <p:spPr>
          <a:xfrm>
            <a:off x="1704172" y="1431662"/>
            <a:ext cx="6051418" cy="1206991"/>
          </a:xfrm>
          <a:prstGeom prst="rect">
            <a:avLst/>
          </a:prstGeom>
        </p:spPr>
        <p:txBody>
          <a:bodyPr spcFirstLastPara="1" wrap="square" lIns="91425" tIns="91425" rIns="91425" bIns="91425" anchor="ctr" anchorCtr="0">
            <a:normAutofit fontScale="92500" lnSpcReduction="20000"/>
          </a:bodyPr>
          <a:lstStyle/>
          <a:p>
            <a:pPr>
              <a:lnSpc>
                <a:spcPct val="110000"/>
              </a:lnSpc>
            </a:pPr>
            <a:r>
              <a:rPr lang="en-US" sz="1800" dirty="0" smtClean="0"/>
              <a:t>     </a:t>
            </a:r>
            <a:r>
              <a:rPr lang="en-US" sz="1800" dirty="0" err="1" smtClean="0"/>
              <a:t>Dapat</a:t>
            </a:r>
            <a:r>
              <a:rPr lang="en-US" sz="1800" dirty="0" smtClean="0"/>
              <a:t> </a:t>
            </a:r>
            <a:r>
              <a:rPr lang="en-US" sz="1800" dirty="0" err="1"/>
              <a:t>Membuat</a:t>
            </a:r>
            <a:r>
              <a:rPr lang="en-US" sz="1800" dirty="0"/>
              <a:t> </a:t>
            </a:r>
            <a:r>
              <a:rPr lang="en-US" sz="1800" dirty="0" err="1"/>
              <a:t>suatu</a:t>
            </a:r>
            <a:r>
              <a:rPr lang="en-US" sz="1800" dirty="0"/>
              <a:t> </a:t>
            </a:r>
            <a:r>
              <a:rPr lang="en-US" sz="1800" dirty="0" err="1"/>
              <a:t>inovasi</a:t>
            </a:r>
            <a:r>
              <a:rPr lang="en-US" sz="1800" dirty="0"/>
              <a:t> </a:t>
            </a:r>
            <a:r>
              <a:rPr lang="en-US" sz="1800" dirty="0" err="1"/>
              <a:t>berupa</a:t>
            </a:r>
            <a:r>
              <a:rPr lang="en-US" sz="1800" dirty="0"/>
              <a:t> </a:t>
            </a:r>
            <a:r>
              <a:rPr lang="en-US" sz="1800" dirty="0" err="1"/>
              <a:t>alat</a:t>
            </a:r>
            <a:r>
              <a:rPr lang="en-US" sz="1800" dirty="0"/>
              <a:t> </a:t>
            </a:r>
            <a:r>
              <a:rPr lang="en-US" sz="1800" dirty="0" smtClean="0"/>
              <a:t>yang </a:t>
            </a:r>
            <a:r>
              <a:rPr lang="en-US" sz="1800" dirty="0" err="1" smtClean="0"/>
              <a:t>dapat</a:t>
            </a:r>
            <a:r>
              <a:rPr lang="en-US" sz="1800" dirty="0" smtClean="0"/>
              <a:t> </a:t>
            </a:r>
            <a:r>
              <a:rPr lang="en-US" sz="1800" dirty="0" err="1"/>
              <a:t>mendeteksi</a:t>
            </a:r>
            <a:r>
              <a:rPr lang="en-US" sz="1800" dirty="0"/>
              <a:t> </a:t>
            </a:r>
            <a:r>
              <a:rPr lang="en-US" sz="1800" dirty="0" err="1"/>
              <a:t>kebocoran</a:t>
            </a:r>
            <a:r>
              <a:rPr lang="en-US" sz="1800" dirty="0"/>
              <a:t> gas CH4 </a:t>
            </a:r>
            <a:r>
              <a:rPr lang="en-US" sz="1800" dirty="0" err="1"/>
              <a:t>dan</a:t>
            </a:r>
            <a:r>
              <a:rPr lang="en-US" sz="1800" dirty="0"/>
              <a:t> </a:t>
            </a:r>
            <a:r>
              <a:rPr lang="en-US" sz="1800" dirty="0" err="1"/>
              <a:t>mengirimkan</a:t>
            </a:r>
            <a:r>
              <a:rPr lang="en-US" sz="1800" dirty="0"/>
              <a:t> output </a:t>
            </a:r>
            <a:r>
              <a:rPr lang="en-US" sz="1800" dirty="0" err="1"/>
              <a:t>transmiter</a:t>
            </a:r>
            <a:r>
              <a:rPr lang="en-US" sz="1800" dirty="0"/>
              <a:t> </a:t>
            </a:r>
            <a:r>
              <a:rPr lang="en-US" sz="1800" dirty="0" err="1"/>
              <a:t>sinyal</a:t>
            </a:r>
            <a:r>
              <a:rPr lang="en-US" sz="1800" dirty="0"/>
              <a:t> 4-20mA </a:t>
            </a:r>
            <a:r>
              <a:rPr lang="en-US" sz="1800" dirty="0" err="1"/>
              <a:t>ke</a:t>
            </a:r>
            <a:r>
              <a:rPr lang="en-US" sz="1800" dirty="0"/>
              <a:t> </a:t>
            </a:r>
            <a:r>
              <a:rPr lang="en-US" sz="1800" dirty="0" err="1"/>
              <a:t>perangkat</a:t>
            </a:r>
            <a:r>
              <a:rPr lang="en-US" sz="1800" dirty="0"/>
              <a:t> PLC</a:t>
            </a:r>
          </a:p>
        </p:txBody>
      </p:sp>
      <p:sp>
        <p:nvSpPr>
          <p:cNvPr id="361" name="Google Shape;361;p38"/>
          <p:cNvSpPr txBox="1">
            <a:spLocks noGrp="1"/>
          </p:cNvSpPr>
          <p:nvPr>
            <p:ph type="subTitle" idx="3"/>
          </p:nvPr>
        </p:nvSpPr>
        <p:spPr>
          <a:xfrm>
            <a:off x="900695" y="1250216"/>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 dirty="0"/>
              <a:t>1.  </a:t>
            </a:r>
            <a:endParaRPr dirty="0"/>
          </a:p>
        </p:txBody>
      </p:sp>
      <p:sp>
        <p:nvSpPr>
          <p:cNvPr id="2" name="Google Shape;421;p40">
            <a:extLst>
              <a:ext uri="{FF2B5EF4-FFF2-40B4-BE49-F238E27FC236}">
                <a16:creationId xmlns:a16="http://schemas.microsoft.com/office/drawing/2014/main" id="{C8B2A8B0-846E-CB70-9FA5-0E533839B9E8}"/>
              </a:ext>
            </a:extLst>
          </p:cNvPr>
          <p:cNvSpPr txBox="1">
            <a:spLocks/>
          </p:cNvSpPr>
          <p:nvPr/>
        </p:nvSpPr>
        <p:spPr>
          <a:xfrm>
            <a:off x="900695" y="781611"/>
            <a:ext cx="6270126" cy="5617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i-FI" dirty="0">
                <a:latin typeface="Poppins" panose="020B0604020202020204" charset="0"/>
                <a:cs typeface="Poppins" panose="020B0604020202020204" charset="0"/>
              </a:rPr>
              <a:t>Berdasarkan rumusan masalah tersebut, tujuan dilakukannya penelitian ini adalah:</a:t>
            </a:r>
          </a:p>
        </p:txBody>
      </p:sp>
      <p:sp>
        <p:nvSpPr>
          <p:cNvPr id="9" name="TextBox 8"/>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10"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
        <p:nvSpPr>
          <p:cNvPr id="12" name="Google Shape;359;p38"/>
          <p:cNvSpPr txBox="1">
            <a:spLocks/>
          </p:cNvSpPr>
          <p:nvPr/>
        </p:nvSpPr>
        <p:spPr>
          <a:xfrm>
            <a:off x="1756211" y="3285238"/>
            <a:ext cx="5947340" cy="13198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r>
              <a:rPr lang="en-US" sz="1800" dirty="0"/>
              <a:t>     </a:t>
            </a:r>
            <a:r>
              <a:rPr lang="en-US" sz="1800" dirty="0" err="1" smtClean="0"/>
              <a:t>Dapat</a:t>
            </a:r>
            <a:r>
              <a:rPr lang="en-US" sz="1800" dirty="0" smtClean="0"/>
              <a:t> </a:t>
            </a:r>
            <a:r>
              <a:rPr lang="en-US" sz="1800" dirty="0" err="1"/>
              <a:t>memahami</a:t>
            </a:r>
            <a:r>
              <a:rPr lang="en-US" sz="1800" dirty="0"/>
              <a:t> </a:t>
            </a:r>
            <a:r>
              <a:rPr lang="en-US" sz="1800" dirty="0" err="1"/>
              <a:t>prinsip</a:t>
            </a:r>
            <a:r>
              <a:rPr lang="en-US" sz="1800" dirty="0"/>
              <a:t> </a:t>
            </a:r>
            <a:r>
              <a:rPr lang="en-US" sz="1800" dirty="0" err="1"/>
              <a:t>kerja</a:t>
            </a:r>
            <a:r>
              <a:rPr lang="en-US" sz="1800" dirty="0"/>
              <a:t> </a:t>
            </a:r>
            <a:r>
              <a:rPr lang="en-US" sz="1800" dirty="0" err="1"/>
              <a:t>dari</a:t>
            </a:r>
            <a:r>
              <a:rPr lang="en-US" sz="1800" dirty="0"/>
              <a:t> </a:t>
            </a:r>
            <a:r>
              <a:rPr lang="en-US" sz="1800" dirty="0" err="1"/>
              <a:t>alat</a:t>
            </a:r>
            <a:r>
              <a:rPr lang="en-US" sz="1800" dirty="0"/>
              <a:t> </a:t>
            </a:r>
            <a:r>
              <a:rPr lang="en-US" sz="1800" dirty="0" err="1"/>
              <a:t>sistem</a:t>
            </a:r>
            <a:r>
              <a:rPr lang="en-US" sz="1800" dirty="0"/>
              <a:t> </a:t>
            </a:r>
            <a:r>
              <a:rPr lang="en-US" sz="1800" dirty="0" err="1"/>
              <a:t>detektor</a:t>
            </a:r>
            <a:r>
              <a:rPr lang="en-US" sz="1800" dirty="0"/>
              <a:t> gas </a:t>
            </a:r>
            <a:r>
              <a:rPr lang="en-US" sz="1800" dirty="0" err="1"/>
              <a:t>berbasis</a:t>
            </a:r>
            <a:r>
              <a:rPr lang="en-US" sz="1800" dirty="0"/>
              <a:t> </a:t>
            </a:r>
            <a:r>
              <a:rPr lang="en-US" sz="1800" dirty="0" err="1"/>
              <a:t>mikrokontroler</a:t>
            </a:r>
            <a:endParaRPr lang="en-US" sz="1800" dirty="0"/>
          </a:p>
        </p:txBody>
      </p:sp>
      <p:sp>
        <p:nvSpPr>
          <p:cNvPr id="13" name="Google Shape;357;p38"/>
          <p:cNvSpPr txBox="1">
            <a:spLocks/>
          </p:cNvSpPr>
          <p:nvPr/>
        </p:nvSpPr>
        <p:spPr>
          <a:xfrm>
            <a:off x="933472" y="3369039"/>
            <a:ext cx="1541400"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 dirty="0"/>
              <a:t>3</a:t>
            </a:r>
            <a:r>
              <a:rPr lang="en" dirty="0" smtClean="0"/>
              <a:t>. </a:t>
            </a:r>
            <a:endParaRPr lang="en" dirty="0"/>
          </a:p>
        </p:txBody>
      </p:sp>
    </p:spTree>
    <p:extLst>
      <p:ext uri="{BB962C8B-B14F-4D97-AF65-F5344CB8AC3E}">
        <p14:creationId xmlns:p14="http://schemas.microsoft.com/office/powerpoint/2010/main" val="782229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16451"/>
            <a:ext cx="6057899" cy="104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Blok D</a:t>
            </a:r>
            <a:r>
              <a:rPr lang="en-ID" sz="4000" dirty="0" err="1"/>
              <a:t>i</a:t>
            </a:r>
            <a:r>
              <a:rPr lang="en" sz="4000" dirty="0"/>
              <a:t>agram Sistem</a:t>
            </a:r>
            <a:endParaRPr sz="4000" dirty="0"/>
          </a:p>
        </p:txBody>
      </p:sp>
      <p:sp>
        <p:nvSpPr>
          <p:cNvPr id="456" name="Google Shape;456;p43"/>
          <p:cNvSpPr txBox="1">
            <a:spLocks noGrp="1"/>
          </p:cNvSpPr>
          <p:nvPr>
            <p:ph type="subTitle" idx="1"/>
          </p:nvPr>
        </p:nvSpPr>
        <p:spPr>
          <a:xfrm>
            <a:off x="1461274" y="4133491"/>
            <a:ext cx="6221451" cy="431100"/>
          </a:xfrm>
          <a:prstGeom prst="rect">
            <a:avLst/>
          </a:prstGeom>
        </p:spPr>
        <p:txBody>
          <a:bodyPr spcFirstLastPara="1" wrap="square" lIns="91425" tIns="91425" rIns="91425" bIns="91425" anchor="t" anchorCtr="0">
            <a:noAutofit/>
          </a:bodyPr>
          <a:lstStyle/>
          <a:p>
            <a:pPr marL="0" lvl="0" indent="0"/>
            <a:r>
              <a:rPr lang="en" dirty="0"/>
              <a:t>Gambar 1, Blok D</a:t>
            </a:r>
            <a:r>
              <a:rPr lang="en-ID" dirty="0" err="1"/>
              <a:t>i</a:t>
            </a:r>
            <a:r>
              <a:rPr lang="en" dirty="0"/>
              <a:t>agram </a:t>
            </a:r>
            <a:r>
              <a:rPr lang="en" dirty="0" smtClean="0"/>
              <a:t> </a:t>
            </a:r>
            <a:r>
              <a:rPr lang="sv-SE" dirty="0" smtClean="0"/>
              <a:t>sistem detektor gas ch4 berbasis mikrokontroler dengan transmitter 4-20mA</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7" name="Picture 6"/>
          <p:cNvPicPr/>
          <p:nvPr/>
        </p:nvPicPr>
        <p:blipFill>
          <a:blip r:embed="rId4"/>
          <a:stretch>
            <a:fillRect/>
          </a:stretch>
        </p:blipFill>
        <p:spPr>
          <a:xfrm>
            <a:off x="1461274" y="1207728"/>
            <a:ext cx="6240779" cy="29257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16451"/>
            <a:ext cx="6057899" cy="1043700"/>
          </a:xfrm>
          <a:prstGeom prst="rect">
            <a:avLst/>
          </a:prstGeom>
        </p:spPr>
        <p:txBody>
          <a:bodyPr spcFirstLastPara="1" wrap="square" lIns="91425" tIns="91425" rIns="91425" bIns="91425" anchor="b" anchorCtr="0">
            <a:noAutofit/>
          </a:bodyPr>
          <a:lstStyle/>
          <a:p>
            <a:pPr lvl="0"/>
            <a:r>
              <a:rPr lang="en-US" sz="4000" dirty="0" smtClean="0"/>
              <a:t>Flow Chart</a:t>
            </a:r>
            <a:endParaRPr sz="4000" dirty="0"/>
          </a:p>
        </p:txBody>
      </p:sp>
      <p:sp>
        <p:nvSpPr>
          <p:cNvPr id="456" name="Google Shape;456;p43"/>
          <p:cNvSpPr txBox="1">
            <a:spLocks noGrp="1"/>
          </p:cNvSpPr>
          <p:nvPr>
            <p:ph type="subTitle" idx="1"/>
          </p:nvPr>
        </p:nvSpPr>
        <p:spPr>
          <a:xfrm>
            <a:off x="1461274" y="4053507"/>
            <a:ext cx="6221451" cy="431100"/>
          </a:xfrm>
          <a:prstGeom prst="rect">
            <a:avLst/>
          </a:prstGeom>
        </p:spPr>
        <p:txBody>
          <a:bodyPr spcFirstLastPara="1" wrap="square" lIns="91425" tIns="91425" rIns="91425" bIns="91425" anchor="t" anchorCtr="0">
            <a:noAutofit/>
          </a:bodyPr>
          <a:lstStyle/>
          <a:p>
            <a:pPr marL="0" lvl="0" indent="0"/>
            <a:r>
              <a:rPr lang="en" dirty="0" smtClean="0"/>
              <a:t>Gambar 3 , </a:t>
            </a:r>
            <a:r>
              <a:rPr lang="en-US" dirty="0"/>
              <a:t>Flow </a:t>
            </a:r>
            <a:r>
              <a:rPr lang="en-US" dirty="0" smtClean="0"/>
              <a:t>Chart </a:t>
            </a:r>
            <a:r>
              <a:rPr lang="sv-SE" dirty="0" smtClean="0"/>
              <a:t>sistem detektor gas ch4 berbasis mikrokontroler dengan transmitter 4-20mA</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7" name="Picture 6"/>
          <p:cNvPicPr/>
          <p:nvPr/>
        </p:nvPicPr>
        <p:blipFill>
          <a:blip r:embed="rId4"/>
          <a:stretch>
            <a:fillRect/>
          </a:stretch>
        </p:blipFill>
        <p:spPr>
          <a:xfrm>
            <a:off x="3535680" y="1008586"/>
            <a:ext cx="2514600" cy="3124905"/>
          </a:xfrm>
          <a:prstGeom prst="rect">
            <a:avLst/>
          </a:prstGeom>
        </p:spPr>
      </p:pic>
    </p:spTree>
    <p:extLst>
      <p:ext uri="{BB962C8B-B14F-4D97-AF65-F5344CB8AC3E}">
        <p14:creationId xmlns:p14="http://schemas.microsoft.com/office/powerpoint/2010/main" val="2994599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16451"/>
            <a:ext cx="6057899" cy="1043700"/>
          </a:xfrm>
          <a:prstGeom prst="rect">
            <a:avLst/>
          </a:prstGeom>
        </p:spPr>
        <p:txBody>
          <a:bodyPr spcFirstLastPara="1" wrap="square" lIns="91425" tIns="91425" rIns="91425" bIns="91425" anchor="b" anchorCtr="0">
            <a:noAutofit/>
          </a:bodyPr>
          <a:lstStyle/>
          <a:p>
            <a:pPr lvl="0"/>
            <a:r>
              <a:rPr lang="en-US" sz="4000" dirty="0"/>
              <a:t>RANCANG MEKANIK</a:t>
            </a:r>
            <a:endParaRPr sz="4000" dirty="0"/>
          </a:p>
        </p:txBody>
      </p:sp>
      <p:sp>
        <p:nvSpPr>
          <p:cNvPr id="456" name="Google Shape;456;p43"/>
          <p:cNvSpPr txBox="1">
            <a:spLocks noGrp="1"/>
          </p:cNvSpPr>
          <p:nvPr>
            <p:ph type="subTitle" idx="1"/>
          </p:nvPr>
        </p:nvSpPr>
        <p:spPr>
          <a:xfrm>
            <a:off x="1461274" y="4133491"/>
            <a:ext cx="6221451" cy="431100"/>
          </a:xfrm>
          <a:prstGeom prst="rect">
            <a:avLst/>
          </a:prstGeom>
        </p:spPr>
        <p:txBody>
          <a:bodyPr spcFirstLastPara="1" wrap="square" lIns="91425" tIns="91425" rIns="91425" bIns="91425" anchor="t" anchorCtr="0">
            <a:noAutofit/>
          </a:bodyPr>
          <a:lstStyle/>
          <a:p>
            <a:pPr marL="0" lvl="0" indent="0"/>
            <a:r>
              <a:rPr lang="en" dirty="0" smtClean="0"/>
              <a:t>Gambar 2 , Rancangan Mekanik </a:t>
            </a:r>
            <a:r>
              <a:rPr lang="sv-SE" dirty="0" smtClean="0"/>
              <a:t>sistem detektor gas ch4 berbasis mikrokontroler dengan transmitter 4-20mA</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4" name="Picture 3"/>
          <p:cNvPicPr>
            <a:picLocks noChangeAspect="1"/>
          </p:cNvPicPr>
          <p:nvPr/>
        </p:nvPicPr>
        <p:blipFill>
          <a:blip r:embed="rId4"/>
          <a:stretch>
            <a:fillRect/>
          </a:stretch>
        </p:blipFill>
        <p:spPr>
          <a:xfrm>
            <a:off x="3101340" y="1167161"/>
            <a:ext cx="2976024" cy="2966330"/>
          </a:xfrm>
          <a:prstGeom prst="rect">
            <a:avLst/>
          </a:prstGeom>
        </p:spPr>
      </p:pic>
    </p:spTree>
    <p:extLst>
      <p:ext uri="{BB962C8B-B14F-4D97-AF65-F5344CB8AC3E}">
        <p14:creationId xmlns:p14="http://schemas.microsoft.com/office/powerpoint/2010/main" val="108204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25425"/>
            <a:ext cx="6057899" cy="104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err="1" smtClean="0"/>
              <a:t>Tabel</a:t>
            </a:r>
            <a:r>
              <a:rPr lang="en-US" sz="4000" dirty="0" smtClean="0"/>
              <a:t> </a:t>
            </a:r>
            <a:r>
              <a:rPr lang="en-US" sz="4000" dirty="0" err="1" smtClean="0"/>
              <a:t>Perencanaan</a:t>
            </a:r>
            <a:endParaRPr sz="4000" dirty="0"/>
          </a:p>
        </p:txBody>
      </p:sp>
      <p:sp>
        <p:nvSpPr>
          <p:cNvPr id="456" name="Google Shape;456;p43"/>
          <p:cNvSpPr txBox="1">
            <a:spLocks noGrp="1"/>
          </p:cNvSpPr>
          <p:nvPr>
            <p:ph type="subTitle" idx="1"/>
          </p:nvPr>
        </p:nvSpPr>
        <p:spPr>
          <a:xfrm>
            <a:off x="1461274" y="4051265"/>
            <a:ext cx="6221451" cy="431100"/>
          </a:xfrm>
          <a:prstGeom prst="rect">
            <a:avLst/>
          </a:prstGeom>
        </p:spPr>
        <p:txBody>
          <a:bodyPr spcFirstLastPara="1" wrap="square" lIns="91425" tIns="91425" rIns="91425" bIns="91425" anchor="t" anchorCtr="0">
            <a:noAutofit/>
          </a:bodyPr>
          <a:lstStyle/>
          <a:p>
            <a:pPr marL="0" lvl="0" indent="0"/>
            <a:r>
              <a:rPr lang="en" dirty="0" smtClean="0"/>
              <a:t>Tabel </a:t>
            </a:r>
            <a:r>
              <a:rPr lang="en" dirty="0"/>
              <a:t>1, </a:t>
            </a:r>
            <a:r>
              <a:rPr lang="en-US" dirty="0" err="1"/>
              <a:t>Tabel</a:t>
            </a:r>
            <a:r>
              <a:rPr lang="en-US" dirty="0"/>
              <a:t> </a:t>
            </a:r>
            <a:r>
              <a:rPr lang="en-US" dirty="0" err="1" smtClean="0"/>
              <a:t>Perencanaan</a:t>
            </a:r>
            <a:r>
              <a:rPr lang="en-US" dirty="0" smtClean="0"/>
              <a:t> </a:t>
            </a:r>
            <a:r>
              <a:rPr lang="sv-SE" dirty="0"/>
              <a:t>sistem detektor gas ch4 berbasis mikrokontroler dengan transmitter 4-20mA</a:t>
            </a:r>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7"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54065" t="12919" r="16201" b="31653"/>
          <a:stretch/>
        </p:blipFill>
        <p:spPr bwMode="auto">
          <a:xfrm>
            <a:off x="2514620" y="1047086"/>
            <a:ext cx="3372222" cy="300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995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471</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Nunito Light</vt:lpstr>
      <vt:lpstr>Proxima Nova</vt:lpstr>
      <vt:lpstr>Poppins</vt:lpstr>
      <vt:lpstr>Proxima Nova Semibold</vt:lpstr>
      <vt:lpstr>Times New Roman</vt:lpstr>
      <vt:lpstr>Arial</vt:lpstr>
      <vt:lpstr>Industrial Preliminary Project by Slidesgo</vt:lpstr>
      <vt:lpstr>Slidesgo Final Pages</vt:lpstr>
      <vt:lpstr>RANCANG  BANGUN SISTEM DETEKTOR GAS CH4 BERBASIS MIKROKONTROLER DENGAN TRANSMITTER 4-20mA </vt:lpstr>
      <vt:lpstr>LATAR BELAKANG MASALAH</vt:lpstr>
      <vt:lpstr>RUMUSAN MASALAH</vt:lpstr>
      <vt:lpstr>BATASAN MASALAH</vt:lpstr>
      <vt:lpstr>TUJUAN PENELITIAN</vt:lpstr>
      <vt:lpstr>Blok Diagram Sistem</vt:lpstr>
      <vt:lpstr>Flow Chart</vt:lpstr>
      <vt:lpstr>RANCANG MEKANIK</vt:lpstr>
      <vt:lpstr>Tabel Perencanaan</vt:lpstr>
      <vt:lpstr>RENCANA ANGGARAN DANA</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Prototipe Sistem Kendali dan Monitoring Getaran Otomatis untuk Pengujian Resistance Temperature Detector (RTD) berbasis Internet of Things</dc:title>
  <cp:lastModifiedBy>Syaefudhin</cp:lastModifiedBy>
  <cp:revision>21</cp:revision>
  <dcterms:modified xsi:type="dcterms:W3CDTF">2024-12-16T07:44:51Z</dcterms:modified>
</cp:coreProperties>
</file>