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8ce69a748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8ce69a748_0_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58ce69a748_0_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56ba9dac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6ba9dacd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56ba9dacd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6ba9dad47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6ba9dad47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56ba9dad47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8ce69a748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8ce69a748_0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58ce69a748_0_1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8ce69a748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8ce69a748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58ce69a748_0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8ce69a748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8ce69a748_0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58ce69a748_0_1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grpSp>
        <p:nvGrpSpPr>
          <p:cNvPr id="14" name="Google Shape;14;p2"/>
          <p:cNvGrpSpPr/>
          <p:nvPr/>
        </p:nvGrpSpPr>
        <p:grpSpPr>
          <a:xfrm>
            <a:off x="8130968" y="7"/>
            <a:ext cx="4060732" cy="2707359"/>
            <a:chOff x="6098378" y="5"/>
            <a:chExt cx="3045625" cy="2030570"/>
          </a:xfrm>
        </p:grpSpPr>
        <p:sp>
          <p:nvSpPr>
            <p:cNvPr id="15" name="Google Shape;15;p2"/>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2"/>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2"/>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p2"/>
          <p:cNvSpPr txBox="1"/>
          <p:nvPr>
            <p:ph type="ctrTitle"/>
          </p:nvPr>
        </p:nvSpPr>
        <p:spPr>
          <a:xfrm>
            <a:off x="797467" y="2366963"/>
            <a:ext cx="10962900" cy="1118400"/>
          </a:xfrm>
          <a:prstGeom prst="rect">
            <a:avLst/>
          </a:prstGeom>
        </p:spPr>
        <p:txBody>
          <a:bodyPr anchorCtr="0" anchor="b" bIns="121900" lIns="121900" spcFirstLastPara="1" rIns="121900" wrap="square" tIns="12190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1" name="Google Shape;21;p2"/>
          <p:cNvSpPr txBox="1"/>
          <p:nvPr>
            <p:ph idx="1" type="subTitle"/>
          </p:nvPr>
        </p:nvSpPr>
        <p:spPr>
          <a:xfrm>
            <a:off x="797451" y="3621217"/>
            <a:ext cx="10962900" cy="5772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22" name="Google Shape;22;p2"/>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130968" y="7"/>
            <a:ext cx="4060732" cy="2707359"/>
            <a:chOff x="6098378" y="5"/>
            <a:chExt cx="3045625" cy="2030570"/>
          </a:xfrm>
        </p:grpSpPr>
        <p:sp>
          <p:nvSpPr>
            <p:cNvPr id="75" name="Google Shape;75;p1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1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1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1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0" name="Google Shape;80;p11"/>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81" name="Google Shape;81;p11"/>
          <p:cNvSpPr txBox="1"/>
          <p:nvPr>
            <p:ph idx="1" type="body"/>
          </p:nvPr>
        </p:nvSpPr>
        <p:spPr>
          <a:xfrm>
            <a:off x="415600" y="4492300"/>
            <a:ext cx="11360700" cy="17091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Clr>
                <a:schemeClr val="lt1"/>
              </a:buClr>
              <a:buSzPts val="2400"/>
              <a:buChar char="●"/>
              <a:defRPr>
                <a:solidFill>
                  <a:schemeClr val="lt1"/>
                </a:solidFill>
              </a:defRPr>
            </a:lvl1pPr>
            <a:lvl2pPr indent="-349250" lvl="1" marL="914400" algn="ctr">
              <a:spcBef>
                <a:spcPts val="2100"/>
              </a:spcBef>
              <a:spcAft>
                <a:spcPts val="0"/>
              </a:spcAft>
              <a:buClr>
                <a:schemeClr val="lt1"/>
              </a:buClr>
              <a:buSzPts val="1900"/>
              <a:buChar char="○"/>
              <a:defRPr>
                <a:solidFill>
                  <a:schemeClr val="lt1"/>
                </a:solidFill>
              </a:defRPr>
            </a:lvl2pPr>
            <a:lvl3pPr indent="-349250" lvl="2" marL="1371600" algn="ctr">
              <a:spcBef>
                <a:spcPts val="2100"/>
              </a:spcBef>
              <a:spcAft>
                <a:spcPts val="0"/>
              </a:spcAft>
              <a:buClr>
                <a:schemeClr val="lt1"/>
              </a:buClr>
              <a:buSzPts val="1900"/>
              <a:buChar char="■"/>
              <a:defRPr>
                <a:solidFill>
                  <a:schemeClr val="lt1"/>
                </a:solidFill>
              </a:defRPr>
            </a:lvl3pPr>
            <a:lvl4pPr indent="-349250" lvl="3" marL="1828800" algn="ctr">
              <a:spcBef>
                <a:spcPts val="2100"/>
              </a:spcBef>
              <a:spcAft>
                <a:spcPts val="0"/>
              </a:spcAft>
              <a:buClr>
                <a:schemeClr val="lt1"/>
              </a:buClr>
              <a:buSzPts val="1900"/>
              <a:buChar char="●"/>
              <a:defRPr>
                <a:solidFill>
                  <a:schemeClr val="lt1"/>
                </a:solidFill>
              </a:defRPr>
            </a:lvl4pPr>
            <a:lvl5pPr indent="-349250" lvl="4" marL="2286000" algn="ctr">
              <a:spcBef>
                <a:spcPts val="2100"/>
              </a:spcBef>
              <a:spcAft>
                <a:spcPts val="0"/>
              </a:spcAft>
              <a:buClr>
                <a:schemeClr val="lt1"/>
              </a:buClr>
              <a:buSzPts val="1900"/>
              <a:buChar char="○"/>
              <a:defRPr>
                <a:solidFill>
                  <a:schemeClr val="lt1"/>
                </a:solidFill>
              </a:defRPr>
            </a:lvl5pPr>
            <a:lvl6pPr indent="-349250" lvl="5" marL="2743200" algn="ctr">
              <a:spcBef>
                <a:spcPts val="2100"/>
              </a:spcBef>
              <a:spcAft>
                <a:spcPts val="0"/>
              </a:spcAft>
              <a:buClr>
                <a:schemeClr val="lt1"/>
              </a:buClr>
              <a:buSzPts val="1900"/>
              <a:buChar char="■"/>
              <a:defRPr>
                <a:solidFill>
                  <a:schemeClr val="lt1"/>
                </a:solidFill>
              </a:defRPr>
            </a:lvl6pPr>
            <a:lvl7pPr indent="-349250" lvl="6" marL="3200400" algn="ctr">
              <a:spcBef>
                <a:spcPts val="2100"/>
              </a:spcBef>
              <a:spcAft>
                <a:spcPts val="0"/>
              </a:spcAft>
              <a:buClr>
                <a:schemeClr val="lt1"/>
              </a:buClr>
              <a:buSzPts val="1900"/>
              <a:buChar char="●"/>
              <a:defRPr>
                <a:solidFill>
                  <a:schemeClr val="lt1"/>
                </a:solidFill>
              </a:defRPr>
            </a:lvl7pPr>
            <a:lvl8pPr indent="-349250" lvl="7" marL="3657600" algn="ctr">
              <a:spcBef>
                <a:spcPts val="2100"/>
              </a:spcBef>
              <a:spcAft>
                <a:spcPts val="0"/>
              </a:spcAft>
              <a:buClr>
                <a:schemeClr val="lt1"/>
              </a:buClr>
              <a:buSzPts val="1900"/>
              <a:buChar char="○"/>
              <a:defRPr>
                <a:solidFill>
                  <a:schemeClr val="lt1"/>
                </a:solidFill>
              </a:defRPr>
            </a:lvl8pPr>
            <a:lvl9pPr indent="-349250" lvl="8" marL="4114800" algn="ctr">
              <a:spcBef>
                <a:spcPts val="2100"/>
              </a:spcBef>
              <a:spcAft>
                <a:spcPts val="2100"/>
              </a:spcAft>
              <a:buClr>
                <a:schemeClr val="lt1"/>
              </a:buClr>
              <a:buSzPts val="1900"/>
              <a:buChar char="■"/>
              <a:defRPr>
                <a:solidFill>
                  <a:schemeClr val="lt1"/>
                </a:solidFill>
              </a:defRPr>
            </a:lvl9pPr>
          </a:lstStyle>
          <a:p/>
        </p:txBody>
      </p:sp>
      <p:sp>
        <p:nvSpPr>
          <p:cNvPr id="82" name="Google Shape;82;p11"/>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2"/>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5" name="Shape 85"/>
        <p:cNvGrpSpPr/>
        <p:nvPr/>
      </p:nvGrpSpPr>
      <p:grpSpPr>
        <a:xfrm>
          <a:off x="0" y="0"/>
          <a:ext cx="0" cy="0"/>
          <a:chOff x="0" y="0"/>
          <a:chExt cx="0" cy="0"/>
        </a:xfrm>
      </p:grpSpPr>
      <p:sp>
        <p:nvSpPr>
          <p:cNvPr id="86" name="Google Shape;8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7" name="Google Shape;8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88" name="Google Shape;8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grpSp>
        <p:nvGrpSpPr>
          <p:cNvPr id="24" name="Google Shape;24;p3"/>
          <p:cNvGrpSpPr/>
          <p:nvPr/>
        </p:nvGrpSpPr>
        <p:grpSpPr>
          <a:xfrm>
            <a:off x="8130968" y="7"/>
            <a:ext cx="4060732" cy="2707359"/>
            <a:chOff x="6098378" y="5"/>
            <a:chExt cx="3045625" cy="2030570"/>
          </a:xfrm>
        </p:grpSpPr>
        <p:sp>
          <p:nvSpPr>
            <p:cNvPr id="25" name="Google Shape;25;p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0" name="Google Shape;30;p3"/>
          <p:cNvSpPr txBox="1"/>
          <p:nvPr>
            <p:ph type="title"/>
          </p:nvPr>
        </p:nvSpPr>
        <p:spPr>
          <a:xfrm>
            <a:off x="797467" y="2869796"/>
            <a:ext cx="10962900" cy="11184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31" name="Google Shape;31;p3"/>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p4"/>
          <p:cNvGrpSpPr/>
          <p:nvPr/>
        </p:nvGrpSpPr>
        <p:grpSpPr>
          <a:xfrm>
            <a:off x="0" y="5204762"/>
            <a:ext cx="12191695" cy="1653192"/>
            <a:chOff x="0" y="3903669"/>
            <a:chExt cx="9144000" cy="1239925"/>
          </a:xfrm>
        </p:grpSpPr>
        <p:sp>
          <p:nvSpPr>
            <p:cNvPr id="34" name="Google Shape;34;p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p4"/>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p4"/>
          <p:cNvSpPr txBox="1"/>
          <p:nvPr>
            <p:ph idx="1" type="body"/>
          </p:nvPr>
        </p:nvSpPr>
        <p:spPr>
          <a:xfrm>
            <a:off x="415600" y="1639833"/>
            <a:ext cx="11360700" cy="44520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1" name="Google Shape;41;p4"/>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5"/>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4" name="Google Shape;44;p5"/>
          <p:cNvSpPr txBox="1"/>
          <p:nvPr>
            <p:ph idx="1" type="body"/>
          </p:nvPr>
        </p:nvSpPr>
        <p:spPr>
          <a:xfrm>
            <a:off x="415600" y="1639967"/>
            <a:ext cx="5333100" cy="445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5" name="Google Shape;45;p5"/>
          <p:cNvSpPr txBox="1"/>
          <p:nvPr>
            <p:ph idx="2" type="body"/>
          </p:nvPr>
        </p:nvSpPr>
        <p:spPr>
          <a:xfrm>
            <a:off x="6443200" y="1639967"/>
            <a:ext cx="5333100" cy="4452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6" name="Google Shape;46;p5"/>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415600" y="546667"/>
            <a:ext cx="11360700" cy="8103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9" name="Google Shape;49;p6"/>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2" name="Google Shape;52;p7"/>
          <p:cNvSpPr txBox="1"/>
          <p:nvPr>
            <p:ph idx="1" type="body"/>
          </p:nvPr>
        </p:nvSpPr>
        <p:spPr>
          <a:xfrm>
            <a:off x="415600" y="1954405"/>
            <a:ext cx="3744000" cy="41376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53" name="Google Shape;53;p7"/>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4" name="Shape 54"/>
        <p:cNvGrpSpPr/>
        <p:nvPr/>
      </p:nvGrpSpPr>
      <p:grpSpPr>
        <a:xfrm>
          <a:off x="0" y="0"/>
          <a:ext cx="0" cy="0"/>
          <a:chOff x="0" y="0"/>
          <a:chExt cx="0" cy="0"/>
        </a:xfrm>
      </p:grpSpPr>
      <p:grpSp>
        <p:nvGrpSpPr>
          <p:cNvPr id="55" name="Google Shape;55;p8"/>
          <p:cNvGrpSpPr/>
          <p:nvPr/>
        </p:nvGrpSpPr>
        <p:grpSpPr>
          <a:xfrm>
            <a:off x="8130968" y="7"/>
            <a:ext cx="4060732" cy="2707359"/>
            <a:chOff x="6098378" y="5"/>
            <a:chExt cx="3045625" cy="2030570"/>
          </a:xfrm>
        </p:grpSpPr>
        <p:sp>
          <p:nvSpPr>
            <p:cNvPr id="56" name="Google Shape;56;p8"/>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8"/>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8"/>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8"/>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1" name="Google Shape;61;p8"/>
          <p:cNvSpPr txBox="1"/>
          <p:nvPr>
            <p:ph type="title"/>
          </p:nvPr>
        </p:nvSpPr>
        <p:spPr>
          <a:xfrm>
            <a:off x="653667" y="701800"/>
            <a:ext cx="74916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62" name="Google Shape;62;p8"/>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5" name="Google Shape;65;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6" name="Google Shape;66;p9"/>
          <p:cNvSpPr txBox="1"/>
          <p:nvPr>
            <p:ph type="title"/>
          </p:nvPr>
        </p:nvSpPr>
        <p:spPr>
          <a:xfrm>
            <a:off x="354000" y="1534800"/>
            <a:ext cx="5393700" cy="2085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7" name="Google Shape;67;p9"/>
          <p:cNvSpPr txBox="1"/>
          <p:nvPr>
            <p:ph idx="1" type="subTitle"/>
          </p:nvPr>
        </p:nvSpPr>
        <p:spPr>
          <a:xfrm>
            <a:off x="354000" y="3692002"/>
            <a:ext cx="5393700" cy="16923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69" name="Google Shape;69;p9"/>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426000" y="5640767"/>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None/>
              <a:defRPr/>
            </a:lvl1pPr>
          </a:lstStyle>
          <a:p/>
        </p:txBody>
      </p:sp>
      <p:sp>
        <p:nvSpPr>
          <p:cNvPr id="72" name="Google Shape;72;p10"/>
          <p:cNvSpPr txBox="1"/>
          <p:nvPr>
            <p:ph idx="12" type="sldNum"/>
          </p:nvPr>
        </p:nvSpPr>
        <p:spPr>
          <a:xfrm>
            <a:off x="11280575" y="6201587"/>
            <a:ext cx="731700" cy="524700"/>
          </a:xfrm>
          <a:prstGeom prst="rect">
            <a:avLst/>
          </a:prstGeom>
        </p:spPr>
        <p:txBody>
          <a:bodyPr anchorCtr="0" anchor="ctr" bIns="121900" lIns="121900" spcFirstLastPara="1" rIns="121900" wrap="square" tIns="12190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11" name="Google Shape;11;p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12" name="Google Shape;12;p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0" y="0"/>
            <a:ext cx="12192000" cy="1962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b="1" lang="en-US" sz="4500">
                <a:latin typeface="Times New Roman"/>
                <a:ea typeface="Times New Roman"/>
                <a:cs typeface="Times New Roman"/>
                <a:sym typeface="Times New Roman"/>
              </a:rPr>
              <a:t> </a:t>
            </a:r>
            <a:r>
              <a:rPr b="1" lang="en-US" sz="3700">
                <a:latin typeface="Times New Roman"/>
                <a:ea typeface="Times New Roman"/>
                <a:cs typeface="Times New Roman"/>
                <a:sym typeface="Times New Roman"/>
              </a:rPr>
              <a:t>FALL DETECTION OF HUMAN BEING AND NOTIFICATION SYSTEM FROM VIDEO FILES</a:t>
            </a:r>
            <a:br>
              <a:rPr b="1" lang="en-US" sz="3700">
                <a:latin typeface="Times New Roman"/>
                <a:ea typeface="Times New Roman"/>
                <a:cs typeface="Times New Roman"/>
                <a:sym typeface="Times New Roman"/>
              </a:rPr>
            </a:br>
            <a:endParaRPr b="1" sz="3700">
              <a:latin typeface="Times New Roman"/>
              <a:ea typeface="Times New Roman"/>
              <a:cs typeface="Times New Roman"/>
              <a:sym typeface="Times New Roman"/>
            </a:endParaRPr>
          </a:p>
        </p:txBody>
      </p:sp>
      <p:sp>
        <p:nvSpPr>
          <p:cNvPr id="96" name="Google Shape;96;p14"/>
          <p:cNvSpPr txBox="1"/>
          <p:nvPr>
            <p:ph idx="1" type="subTitle"/>
          </p:nvPr>
        </p:nvSpPr>
        <p:spPr>
          <a:xfrm>
            <a:off x="5474425" y="5202300"/>
            <a:ext cx="6717600" cy="1655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dk1"/>
              </a:buClr>
              <a:buSzPts val="2400"/>
              <a:buNone/>
            </a:pPr>
            <a:r>
              <a:rPr b="1" lang="en-US" sz="2600">
                <a:latin typeface="Times New Roman"/>
                <a:ea typeface="Times New Roman"/>
                <a:cs typeface="Times New Roman"/>
                <a:sym typeface="Times New Roman"/>
              </a:rPr>
              <a:t>PRESENTED BY</a:t>
            </a:r>
            <a:endParaRPr sz="2600">
              <a:latin typeface="Times New Roman"/>
              <a:ea typeface="Times New Roman"/>
              <a:cs typeface="Times New Roman"/>
              <a:sym typeface="Times New Roman"/>
            </a:endParaRPr>
          </a:p>
          <a:p>
            <a:pPr indent="0" lvl="0" marL="0" rtl="0" algn="r">
              <a:lnSpc>
                <a:spcPct val="90000"/>
              </a:lnSpc>
              <a:spcBef>
                <a:spcPts val="1000"/>
              </a:spcBef>
              <a:spcAft>
                <a:spcPts val="0"/>
              </a:spcAft>
              <a:buClr>
                <a:schemeClr val="dk1"/>
              </a:buClr>
              <a:buSzPts val="2400"/>
              <a:buNone/>
            </a:pPr>
            <a:r>
              <a:rPr b="1" lang="en-US" sz="2600">
                <a:latin typeface="Times New Roman"/>
                <a:ea typeface="Times New Roman"/>
                <a:cs typeface="Times New Roman"/>
                <a:sym typeface="Times New Roman"/>
              </a:rPr>
              <a:t>ASHUTOSH KUMAR MISHRA</a:t>
            </a:r>
            <a:r>
              <a:rPr b="1" lang="en-US" sz="2600">
                <a:latin typeface="Times New Roman"/>
                <a:ea typeface="Times New Roman"/>
                <a:cs typeface="Times New Roman"/>
                <a:sym typeface="Times New Roman"/>
              </a:rPr>
              <a:t>(156320027)</a:t>
            </a:r>
            <a:endParaRPr sz="2600">
              <a:latin typeface="Times New Roman"/>
              <a:ea typeface="Times New Roman"/>
              <a:cs typeface="Times New Roman"/>
              <a:sym typeface="Times New Roman"/>
            </a:endParaRPr>
          </a:p>
          <a:p>
            <a:pPr indent="0" lvl="0" marL="0" rtl="0" algn="r">
              <a:lnSpc>
                <a:spcPct val="90000"/>
              </a:lnSpc>
              <a:spcBef>
                <a:spcPts val="1000"/>
              </a:spcBef>
              <a:spcAft>
                <a:spcPts val="0"/>
              </a:spcAft>
              <a:buClr>
                <a:schemeClr val="dk1"/>
              </a:buClr>
              <a:buSzPts val="2400"/>
              <a:buNone/>
            </a:pPr>
            <a:r>
              <a:rPr b="1" lang="en-US" sz="2600">
                <a:latin typeface="Times New Roman"/>
                <a:ea typeface="Times New Roman"/>
                <a:cs typeface="Times New Roman"/>
                <a:sym typeface="Times New Roman"/>
              </a:rPr>
              <a:t>PRATYUSH RATNA</a:t>
            </a:r>
            <a:r>
              <a:rPr b="1" lang="en-US" sz="2600">
                <a:latin typeface="Times New Roman"/>
                <a:ea typeface="Times New Roman"/>
                <a:cs typeface="Times New Roman"/>
                <a:sym typeface="Times New Roman"/>
              </a:rPr>
              <a:t>(</a:t>
            </a:r>
            <a:r>
              <a:rPr b="1" lang="en-US" sz="2600">
                <a:latin typeface="Times New Roman"/>
                <a:ea typeface="Times New Roman"/>
                <a:cs typeface="Times New Roman"/>
                <a:sym typeface="Times New Roman"/>
              </a:rPr>
              <a:t>156320051</a:t>
            </a:r>
            <a:r>
              <a:rPr lang="en-US"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p:txBody>
      </p:sp>
      <p:sp>
        <p:nvSpPr>
          <p:cNvPr id="97" name="Google Shape;97;p14"/>
          <p:cNvSpPr txBox="1"/>
          <p:nvPr/>
        </p:nvSpPr>
        <p:spPr>
          <a:xfrm>
            <a:off x="123200" y="5092050"/>
            <a:ext cx="5351100" cy="16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solidFill>
                  <a:schemeClr val="lt1"/>
                </a:solidFill>
                <a:latin typeface="Times New Roman"/>
                <a:ea typeface="Times New Roman"/>
                <a:cs typeface="Times New Roman"/>
                <a:sym typeface="Times New Roman"/>
              </a:rPr>
              <a:t>PROJECT GUIDE</a:t>
            </a:r>
            <a:endParaRPr b="1" sz="2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2700">
                <a:solidFill>
                  <a:schemeClr val="lt1"/>
                </a:solidFill>
                <a:latin typeface="Times New Roman"/>
                <a:ea typeface="Times New Roman"/>
                <a:cs typeface="Times New Roman"/>
                <a:sym typeface="Times New Roman"/>
              </a:rPr>
              <a:t>MR VIVEK ARYA</a:t>
            </a:r>
            <a:endParaRPr b="1" sz="2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US" sz="2700">
                <a:solidFill>
                  <a:schemeClr val="lt1"/>
                </a:solidFill>
                <a:latin typeface="Times New Roman"/>
                <a:ea typeface="Times New Roman"/>
                <a:cs typeface="Times New Roman"/>
                <a:sym typeface="Times New Roman"/>
              </a:rPr>
              <a:t>(</a:t>
            </a:r>
            <a:r>
              <a:rPr b="1" lang="en-US" sz="2700">
                <a:solidFill>
                  <a:schemeClr val="lt1"/>
                </a:solidFill>
                <a:latin typeface="Times New Roman"/>
                <a:ea typeface="Times New Roman"/>
                <a:cs typeface="Times New Roman"/>
                <a:sym typeface="Times New Roman"/>
              </a:rPr>
              <a:t>Assistant</a:t>
            </a:r>
            <a:r>
              <a:rPr b="1" lang="en-US" sz="2700">
                <a:solidFill>
                  <a:schemeClr val="lt1"/>
                </a:solidFill>
                <a:latin typeface="Times New Roman"/>
                <a:ea typeface="Times New Roman"/>
                <a:cs typeface="Times New Roman"/>
                <a:sym typeface="Times New Roman"/>
              </a:rPr>
              <a:t> Professor ECE,FET)</a:t>
            </a:r>
            <a:endParaRPr b="1" sz="2700">
              <a:solidFill>
                <a:schemeClr val="lt1"/>
              </a:solidFill>
              <a:latin typeface="Times New Roman"/>
              <a:ea typeface="Times New Roman"/>
              <a:cs typeface="Times New Roman"/>
              <a:sym typeface="Times New Roman"/>
            </a:endParaRPr>
          </a:p>
        </p:txBody>
      </p:sp>
      <p:pic>
        <p:nvPicPr>
          <p:cNvPr id="98" name="Google Shape;98;p14"/>
          <p:cNvPicPr preferRelativeResize="0"/>
          <p:nvPr/>
        </p:nvPicPr>
        <p:blipFill>
          <a:blip r:embed="rId3">
            <a:alphaModFix/>
          </a:blip>
          <a:stretch>
            <a:fillRect/>
          </a:stretch>
        </p:blipFill>
        <p:spPr>
          <a:xfrm>
            <a:off x="4106575" y="1827425"/>
            <a:ext cx="4045000" cy="312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SENDING SMS TO THE HOSPITALS</a:t>
            </a:r>
            <a:endParaRPr b="1">
              <a:latin typeface="Times New Roman"/>
              <a:ea typeface="Times New Roman"/>
              <a:cs typeface="Times New Roman"/>
              <a:sym typeface="Times New Roman"/>
            </a:endParaRPr>
          </a:p>
        </p:txBody>
      </p:sp>
      <p:sp>
        <p:nvSpPr>
          <p:cNvPr id="158" name="Google Shape;158;p2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latin typeface="Times New Roman"/>
                <a:ea typeface="Times New Roman"/>
                <a:cs typeface="Times New Roman"/>
                <a:sym typeface="Times New Roman"/>
              </a:rPr>
              <a:t>$message = urlencode($text);$curl = curl_init();</a:t>
            </a:r>
            <a:endParaRPr>
              <a:latin typeface="Times New Roman"/>
              <a:ea typeface="Times New Roman"/>
              <a:cs typeface="Times New Roman"/>
              <a:sym typeface="Times New Roman"/>
            </a:endParaRPr>
          </a:p>
          <a:p>
            <a:pPr indent="0" lvl="0" marL="0" rtl="0" algn="l">
              <a:lnSpc>
                <a:spcPct val="100000"/>
              </a:lnSpc>
              <a:spcBef>
                <a:spcPts val="2100"/>
              </a:spcBef>
              <a:spcAft>
                <a:spcPts val="0"/>
              </a:spcAft>
              <a:buNone/>
            </a:pPr>
            <a:r>
              <a:rPr lang="en-US">
                <a:latin typeface="Times New Roman"/>
                <a:ea typeface="Times New Roman"/>
                <a:cs typeface="Times New Roman"/>
                <a:sym typeface="Times New Roman"/>
              </a:rPr>
              <a:t>curl_setopt($curl, CURLOPT_POST, 1);</a:t>
            </a:r>
            <a:endParaRPr>
              <a:latin typeface="Times New Roman"/>
              <a:ea typeface="Times New Roman"/>
              <a:cs typeface="Times New Roman"/>
              <a:sym typeface="Times New Roman"/>
            </a:endParaRPr>
          </a:p>
          <a:p>
            <a:pPr indent="0" lvl="0" marL="0" rtl="0" algn="l">
              <a:lnSpc>
                <a:spcPct val="100000"/>
              </a:lnSpc>
              <a:spcBef>
                <a:spcPts val="2100"/>
              </a:spcBef>
              <a:spcAft>
                <a:spcPts val="0"/>
              </a:spcAft>
              <a:buNone/>
            </a:pPr>
            <a:r>
              <a:rPr lang="en-US">
                <a:latin typeface="Times New Roman"/>
                <a:ea typeface="Times New Roman"/>
                <a:cs typeface="Times New Roman"/>
                <a:sym typeface="Times New Roman"/>
              </a:rPr>
              <a:t>curl_setopt($curl, CURLOPT_POSTFIELDS, "apikey=&amp;secret=&amp;usetype=stage&amp;phone=$number&amp;senderid=mrashutosh@gmail.com</a:t>
            </a:r>
            <a:endParaRPr>
              <a:latin typeface="Times New Roman"/>
              <a:ea typeface="Times New Roman"/>
              <a:cs typeface="Times New Roman"/>
              <a:sym typeface="Times New Roman"/>
            </a:endParaRPr>
          </a:p>
          <a:p>
            <a:pPr indent="0" lvl="0" marL="0" rtl="0" algn="l">
              <a:lnSpc>
                <a:spcPct val="100000"/>
              </a:lnSpc>
              <a:spcBef>
                <a:spcPts val="2100"/>
              </a:spcBef>
              <a:spcAft>
                <a:spcPts val="0"/>
              </a:spcAft>
              <a:buNone/>
            </a:pPr>
            <a:r>
              <a:rPr lang="en-US">
                <a:latin typeface="Times New Roman"/>
                <a:ea typeface="Times New Roman"/>
                <a:cs typeface="Times New Roman"/>
                <a:sym typeface="Times New Roman"/>
              </a:rPr>
              <a:t>&amp;message=$message");</a:t>
            </a:r>
            <a:endParaRPr>
              <a:latin typeface="Times New Roman"/>
              <a:ea typeface="Times New Roman"/>
              <a:cs typeface="Times New Roman"/>
              <a:sym typeface="Times New Roman"/>
            </a:endParaRPr>
          </a:p>
          <a:p>
            <a:pPr indent="0" lvl="0" marL="0" rtl="0" algn="l">
              <a:lnSpc>
                <a:spcPct val="100000"/>
              </a:lnSpc>
              <a:spcBef>
                <a:spcPts val="2100"/>
              </a:spcBef>
              <a:spcAft>
                <a:spcPts val="0"/>
              </a:spcAft>
              <a:buNone/>
            </a:pPr>
            <a:r>
              <a:rPr lang="en-US">
                <a:latin typeface="Times New Roman"/>
                <a:ea typeface="Times New Roman"/>
                <a:cs typeface="Times New Roman"/>
                <a:sym typeface="Times New Roman"/>
              </a:rPr>
              <a:t>curl_setopt($curl, CURLOPT_HTTPAUTH, </a:t>
            </a:r>
            <a:endParaRPr>
              <a:latin typeface="Times New Roman"/>
              <a:ea typeface="Times New Roman"/>
              <a:cs typeface="Times New Roman"/>
              <a:sym typeface="Times New Roman"/>
            </a:endParaRPr>
          </a:p>
          <a:p>
            <a:pPr indent="0" lvl="0" marL="0" rtl="0" algn="l">
              <a:lnSpc>
                <a:spcPct val="100000"/>
              </a:lnSpc>
              <a:spcBef>
                <a:spcPts val="2100"/>
              </a:spcBef>
              <a:spcAft>
                <a:spcPts val="0"/>
              </a:spcAft>
              <a:buNone/>
            </a:pPr>
            <a:r>
              <a:rPr lang="en-US">
                <a:latin typeface="Times New Roman"/>
                <a:ea typeface="Times New Roman"/>
                <a:cs typeface="Times New Roman"/>
                <a:sym typeface="Times New Roman"/>
              </a:rPr>
              <a:t>curl_close($curl);</a:t>
            </a:r>
            <a:endParaRPr>
              <a:latin typeface="Times New Roman"/>
              <a:ea typeface="Times New Roman"/>
              <a:cs typeface="Times New Roman"/>
              <a:sym typeface="Times New Roman"/>
            </a:endParaRPr>
          </a:p>
          <a:p>
            <a:pPr indent="0" lvl="0" marL="0" rtl="0" algn="l">
              <a:spcBef>
                <a:spcPts val="2100"/>
              </a:spcBef>
              <a:spcAft>
                <a:spcPts val="21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APPLICATIONS</a:t>
            </a:r>
            <a:endParaRPr b="1">
              <a:latin typeface="Times New Roman"/>
              <a:ea typeface="Times New Roman"/>
              <a:cs typeface="Times New Roman"/>
              <a:sym typeface="Times New Roman"/>
            </a:endParaRPr>
          </a:p>
        </p:txBody>
      </p:sp>
      <p:sp>
        <p:nvSpPr>
          <p:cNvPr id="164" name="Google Shape;16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66700" lvl="0" marL="228600" rtl="0" algn="just">
              <a:lnSpc>
                <a:spcPct val="150000"/>
              </a:lnSpc>
              <a:spcBef>
                <a:spcPts val="0"/>
              </a:spcBef>
              <a:spcAft>
                <a:spcPts val="0"/>
              </a:spcAft>
              <a:buClr>
                <a:srgbClr val="000000"/>
              </a:buClr>
              <a:buSzPts val="2400"/>
              <a:buFont typeface="Times New Roman"/>
              <a:buChar char="●"/>
            </a:pPr>
            <a:r>
              <a:rPr lang="en-US">
                <a:solidFill>
                  <a:srgbClr val="000000"/>
                </a:solidFill>
                <a:latin typeface="Times New Roman"/>
                <a:ea typeface="Times New Roman"/>
                <a:cs typeface="Times New Roman"/>
                <a:sym typeface="Times New Roman"/>
              </a:rPr>
              <a:t>Help elderly peoples who are living alone.</a:t>
            </a:r>
            <a:endParaRPr/>
          </a:p>
          <a:p>
            <a:pPr indent="-266700" lvl="0" marL="228600" rtl="0" algn="just">
              <a:lnSpc>
                <a:spcPct val="150000"/>
              </a:lnSpc>
              <a:spcBef>
                <a:spcPts val="0"/>
              </a:spcBef>
              <a:spcAft>
                <a:spcPts val="0"/>
              </a:spcAft>
              <a:buSzPts val="2400"/>
              <a:buFont typeface="Times New Roman"/>
              <a:buChar char="●"/>
            </a:pPr>
            <a:r>
              <a:rPr lang="en-US">
                <a:solidFill>
                  <a:srgbClr val="000000"/>
                </a:solidFill>
                <a:latin typeface="Times New Roman"/>
                <a:ea typeface="Times New Roman"/>
                <a:cs typeface="Times New Roman"/>
                <a:sym typeface="Times New Roman"/>
              </a:rPr>
              <a:t>It can help working parents who can not always look after their children.</a:t>
            </a:r>
            <a:endParaRPr>
              <a:latin typeface="Times New Roman"/>
              <a:ea typeface="Times New Roman"/>
              <a:cs typeface="Times New Roman"/>
              <a:sym typeface="Times New Roman"/>
            </a:endParaRPr>
          </a:p>
          <a:p>
            <a:pPr indent="-266700" lvl="0" marL="228600" rtl="0" algn="just">
              <a:lnSpc>
                <a:spcPct val="150000"/>
              </a:lnSpc>
              <a:spcBef>
                <a:spcPts val="0"/>
              </a:spcBef>
              <a:spcAft>
                <a:spcPts val="0"/>
              </a:spcAft>
              <a:buSzPts val="2400"/>
              <a:buFont typeface="Times New Roman"/>
              <a:buChar char="●"/>
            </a:pPr>
            <a:r>
              <a:rPr lang="en-US">
                <a:latin typeface="Times New Roman"/>
                <a:ea typeface="Times New Roman"/>
                <a:cs typeface="Times New Roman"/>
                <a:sym typeface="Times New Roman"/>
              </a:rPr>
              <a:t>This system can be modified to do </a:t>
            </a:r>
            <a:r>
              <a:rPr lang="en-US">
                <a:latin typeface="Times New Roman"/>
                <a:ea typeface="Times New Roman"/>
                <a:cs typeface="Times New Roman"/>
                <a:sym typeface="Times New Roman"/>
              </a:rPr>
              <a:t>surveillance</a:t>
            </a:r>
            <a:r>
              <a:rPr lang="en-US">
                <a:latin typeface="Times New Roman"/>
                <a:ea typeface="Times New Roman"/>
                <a:cs typeface="Times New Roman"/>
                <a:sym typeface="Times New Roman"/>
              </a:rPr>
              <a:t> on the animals</a:t>
            </a:r>
            <a:r>
              <a:rPr lang="en-US"/>
              <a:t>.</a:t>
            </a:r>
            <a:endParaRPr/>
          </a:p>
          <a:p>
            <a:pPr indent="-266700" lvl="0" marL="228600" rtl="0" algn="just">
              <a:lnSpc>
                <a:spcPct val="150000"/>
              </a:lnSpc>
              <a:spcBef>
                <a:spcPts val="0"/>
              </a:spcBef>
              <a:spcAft>
                <a:spcPts val="0"/>
              </a:spcAft>
              <a:buSzPts val="2400"/>
              <a:buFont typeface="Times New Roman"/>
              <a:buChar char="●"/>
            </a:pPr>
            <a:r>
              <a:rPr lang="en-US">
                <a:latin typeface="Times New Roman"/>
                <a:ea typeface="Times New Roman"/>
                <a:cs typeface="Times New Roman"/>
                <a:sym typeface="Times New Roman"/>
              </a:rPr>
              <a:t>It can be </a:t>
            </a:r>
            <a:r>
              <a:rPr lang="en-US">
                <a:latin typeface="Times New Roman"/>
                <a:ea typeface="Times New Roman"/>
                <a:cs typeface="Times New Roman"/>
                <a:sym typeface="Times New Roman"/>
              </a:rPr>
              <a:t>used</a:t>
            </a:r>
            <a:r>
              <a:rPr lang="en-US">
                <a:latin typeface="Times New Roman"/>
                <a:ea typeface="Times New Roman"/>
                <a:cs typeface="Times New Roman"/>
                <a:sym typeface="Times New Roman"/>
              </a:rPr>
              <a:t> to minimise human loss in old age homes.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p:txBody>
      </p:sp>
      <p:sp>
        <p:nvSpPr>
          <p:cNvPr id="170" name="Google Shape;17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Help reduce human life losses.</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This system can also be modified to work with animals and hence help to reduce </a:t>
            </a:r>
            <a:r>
              <a:rPr lang="en-US">
                <a:latin typeface="Times New Roman"/>
                <a:ea typeface="Times New Roman"/>
                <a:cs typeface="Times New Roman"/>
                <a:sym typeface="Times New Roman"/>
              </a:rPr>
              <a:t>animal</a:t>
            </a:r>
            <a:r>
              <a:rPr lang="en-US">
                <a:latin typeface="Times New Roman"/>
                <a:ea typeface="Times New Roman"/>
                <a:cs typeface="Times New Roman"/>
                <a:sym typeface="Times New Roman"/>
              </a:rPr>
              <a:t> life as well</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Reduce human resource engagement and hence reducing the cost of human resource</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76" name="Google Shape;17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It can be used to reduce damage to precious human lifes.</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Reduce human interference.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Automatic and fast response in time of emergency.</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210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REFERENCES </a:t>
            </a:r>
            <a:endParaRPr b="1">
              <a:latin typeface="Times New Roman"/>
              <a:ea typeface="Times New Roman"/>
              <a:cs typeface="Times New Roman"/>
              <a:sym typeface="Times New Roman"/>
            </a:endParaRPr>
          </a:p>
        </p:txBody>
      </p:sp>
      <p:sp>
        <p:nvSpPr>
          <p:cNvPr id="183" name="Google Shape;183;p2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Clr>
                <a:srgbClr val="000000"/>
              </a:buClr>
              <a:buSzPts val="2400"/>
              <a:buFont typeface="Times New Roman"/>
              <a:buAutoNum type="arabicPeriod"/>
            </a:pPr>
            <a:r>
              <a:rPr lang="en-US">
                <a:solidFill>
                  <a:srgbClr val="000000"/>
                </a:solidFill>
                <a:latin typeface="Times New Roman"/>
                <a:ea typeface="Times New Roman"/>
                <a:cs typeface="Times New Roman"/>
                <a:sym typeface="Times New Roman"/>
              </a:rPr>
              <a:t>Cuong Nguyen The &amp; Dmitry Shashev “MATEC Web of Conferences”</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AutoNum type="arabicPeriod"/>
            </a:pPr>
            <a:r>
              <a:rPr lang="en-US">
                <a:solidFill>
                  <a:srgbClr val="000000"/>
                </a:solidFill>
                <a:latin typeface="Times New Roman"/>
                <a:ea typeface="Times New Roman"/>
                <a:cs typeface="Times New Roman"/>
                <a:sym typeface="Times New Roman"/>
              </a:rPr>
              <a:t> D. Shashev, S. Shidlovskiy, V. Syriamkin, A. Yurchenko. “</a:t>
            </a:r>
            <a:r>
              <a:rPr b="1" lang="en-US">
                <a:solidFill>
                  <a:srgbClr val="000000"/>
                </a:solidFill>
                <a:latin typeface="Times New Roman"/>
                <a:ea typeface="Times New Roman"/>
                <a:cs typeface="Times New Roman"/>
                <a:sym typeface="Times New Roman"/>
              </a:rPr>
              <a:t>International scientific conference </a:t>
            </a:r>
            <a:r>
              <a:rPr lang="en-US">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AutoNum type="arabicPeriod"/>
            </a:pPr>
            <a:r>
              <a:rPr lang="en-US">
                <a:solidFill>
                  <a:srgbClr val="000000"/>
                </a:solidFill>
                <a:latin typeface="Times New Roman"/>
                <a:ea typeface="Times New Roman"/>
                <a:cs typeface="Times New Roman"/>
                <a:sym typeface="Times New Roman"/>
              </a:rPr>
              <a:t>A. Adam, E. Rivlin, I. Shimshoni, and D. Reinitz. “Robust real-time unusual event detection using multiple fixedlocation monitors”. IEEE TPAMI, 30(3):555–560, 2008.</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767861" y="2081383"/>
            <a:ext cx="10515600" cy="243434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Calibri"/>
              <a:buNone/>
            </a:pPr>
            <a:r>
              <a:rPr b="1" lang="en-US" sz="5400"/>
              <a:t>                </a:t>
            </a:r>
            <a:r>
              <a:rPr b="1" lang="en-US" sz="5400">
                <a:latin typeface="Times New Roman"/>
                <a:ea typeface="Times New Roman"/>
                <a:cs typeface="Times New Roman"/>
                <a:sym typeface="Times New Roman"/>
              </a:rPr>
              <a:t>   THANK YOU</a:t>
            </a:r>
            <a:endParaRPr b="1" sz="5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TABLE OF CONTENTS </a:t>
            </a:r>
            <a:endParaRPr b="1">
              <a:latin typeface="Times New Roman"/>
              <a:ea typeface="Times New Roman"/>
              <a:cs typeface="Times New Roman"/>
              <a:sym typeface="Times New Roman"/>
            </a:endParaRPr>
          </a:p>
        </p:txBody>
      </p:sp>
      <p:sp>
        <p:nvSpPr>
          <p:cNvPr id="104" name="Google Shape;10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Times New Roman"/>
              <a:buChar char="●"/>
            </a:pPr>
            <a:r>
              <a:rPr b="1"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b="1" lang="en-US">
                <a:latin typeface="Times New Roman"/>
                <a:ea typeface="Times New Roman"/>
                <a:cs typeface="Times New Roman"/>
                <a:sym typeface="Times New Roman"/>
              </a:rPr>
              <a:t>WORKING</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b="1" lang="en-US">
                <a:latin typeface="Times New Roman"/>
                <a:ea typeface="Times New Roman"/>
                <a:cs typeface="Times New Roman"/>
                <a:sym typeface="Times New Roman"/>
              </a:rPr>
              <a:t>ALGORITHM WORKING</a:t>
            </a:r>
            <a:endParaRPr b="1">
              <a:latin typeface="Times New Roman"/>
              <a:ea typeface="Times New Roman"/>
              <a:cs typeface="Times New Roman"/>
              <a:sym typeface="Times New Roman"/>
            </a:endParaRPr>
          </a:p>
          <a:p>
            <a:pPr indent="-228600" lvl="1" marL="685800" rtl="0" algn="l">
              <a:lnSpc>
                <a:spcPct val="90000"/>
              </a:lnSpc>
              <a:spcBef>
                <a:spcPts val="1000"/>
              </a:spcBef>
              <a:spcAft>
                <a:spcPts val="0"/>
              </a:spcAft>
              <a:buSzPts val="1800"/>
              <a:buFont typeface="Times New Roman"/>
              <a:buChar char="○"/>
            </a:pPr>
            <a:r>
              <a:rPr b="1" lang="en-US">
                <a:latin typeface="Times New Roman"/>
                <a:ea typeface="Times New Roman"/>
                <a:cs typeface="Times New Roman"/>
                <a:sym typeface="Times New Roman"/>
              </a:rPr>
              <a:t>CALCULATION OF ORIENTATION </a:t>
            </a:r>
            <a:endParaRPr b="1">
              <a:latin typeface="Times New Roman"/>
              <a:ea typeface="Times New Roman"/>
              <a:cs typeface="Times New Roman"/>
              <a:sym typeface="Times New Roman"/>
            </a:endParaRPr>
          </a:p>
          <a:p>
            <a:pPr indent="-228600" lvl="1" marL="685800" rtl="0" algn="l">
              <a:lnSpc>
                <a:spcPct val="90000"/>
              </a:lnSpc>
              <a:spcBef>
                <a:spcPts val="1000"/>
              </a:spcBef>
              <a:spcAft>
                <a:spcPts val="0"/>
              </a:spcAft>
              <a:buSzPts val="1800"/>
              <a:buFont typeface="Times New Roman"/>
              <a:buChar char="○"/>
            </a:pPr>
            <a:r>
              <a:rPr b="1" lang="en-US">
                <a:latin typeface="Times New Roman"/>
                <a:ea typeface="Times New Roman"/>
                <a:cs typeface="Times New Roman"/>
                <a:sym typeface="Times New Roman"/>
              </a:rPr>
              <a:t>CALCULATION OF SPEED</a:t>
            </a:r>
            <a:endParaRPr b="1">
              <a:latin typeface="Times New Roman"/>
              <a:ea typeface="Times New Roman"/>
              <a:cs typeface="Times New Roman"/>
              <a:sym typeface="Times New Roman"/>
            </a:endParaRPr>
          </a:p>
          <a:p>
            <a:pPr indent="-228600" lvl="1" marL="685800" rtl="0" algn="l">
              <a:lnSpc>
                <a:spcPct val="90000"/>
              </a:lnSpc>
              <a:spcBef>
                <a:spcPts val="1000"/>
              </a:spcBef>
              <a:spcAft>
                <a:spcPts val="0"/>
              </a:spcAft>
              <a:buSzPts val="1800"/>
              <a:buFont typeface="Times New Roman"/>
              <a:buChar char="○"/>
            </a:pPr>
            <a:r>
              <a:rPr b="1" lang="en-US">
                <a:latin typeface="Times New Roman"/>
                <a:ea typeface="Times New Roman"/>
                <a:cs typeface="Times New Roman"/>
                <a:sym typeface="Times New Roman"/>
              </a:rPr>
              <a:t>SENDING SMS TO HOSPITALS</a:t>
            </a:r>
            <a:endParaRPr b="1">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b="1" lang="en-US">
                <a:latin typeface="Times New Roman"/>
                <a:ea typeface="Times New Roman"/>
                <a:cs typeface="Times New Roman"/>
                <a:sym typeface="Times New Roman"/>
              </a:rPr>
              <a:t>ADVANTAGES</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b="1"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50800" lvl="0" marL="228600" rtl="0" algn="l">
              <a:lnSpc>
                <a:spcPct val="90000"/>
              </a:lnSpc>
              <a:spcBef>
                <a:spcPts val="1000"/>
              </a:spcBef>
              <a:spcAft>
                <a:spcPts val="210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t>INTRODUCTION</a:t>
            </a:r>
            <a:endParaRPr b="1"/>
          </a:p>
        </p:txBody>
      </p:sp>
      <p:sp>
        <p:nvSpPr>
          <p:cNvPr id="110" name="Google Shape;110;p16"/>
          <p:cNvSpPr txBox="1"/>
          <p:nvPr>
            <p:ph idx="1" type="body"/>
          </p:nvPr>
        </p:nvSpPr>
        <p:spPr>
          <a:xfrm>
            <a:off x="735169" y="1690688"/>
            <a:ext cx="10515600" cy="4351338"/>
          </a:xfrm>
          <a:prstGeom prst="rect">
            <a:avLst/>
          </a:prstGeom>
          <a:noFill/>
          <a:ln>
            <a:noFill/>
          </a:ln>
        </p:spPr>
        <p:txBody>
          <a:bodyPr anchorCtr="0" anchor="t" bIns="45700" lIns="91425" spcFirstLastPara="1" rIns="91425" wrap="square" tIns="45700">
            <a:noAutofit/>
          </a:bodyPr>
          <a:lstStyle/>
          <a:p>
            <a:pPr indent="-2032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In this we build a system using matlab which can </a:t>
            </a:r>
            <a:r>
              <a:rPr lang="en-US" sz="2400">
                <a:solidFill>
                  <a:srgbClr val="24292E"/>
                </a:solidFill>
                <a:highlight>
                  <a:srgbClr val="FFFFFF"/>
                </a:highlight>
                <a:latin typeface="Times New Roman"/>
                <a:ea typeface="Times New Roman"/>
                <a:cs typeface="Times New Roman"/>
                <a:sym typeface="Times New Roman"/>
              </a:rPr>
              <a:t>detect humans falling on the ground from a CCTV camera feed and so that we can limit the physical damage to the person by alerting the hospital authorities.</a:t>
            </a:r>
            <a:endParaRPr sz="2400">
              <a:solidFill>
                <a:srgbClr val="24292E"/>
              </a:solidFill>
              <a:highlight>
                <a:srgbClr val="FFFFFF"/>
              </a:highlight>
              <a:latin typeface="Times New Roman"/>
              <a:ea typeface="Times New Roman"/>
              <a:cs typeface="Times New Roman"/>
              <a:sym typeface="Times New Roman"/>
            </a:endParaRPr>
          </a:p>
          <a:p>
            <a:pPr indent="0" lvl="0" marL="228600" rtl="0" algn="l">
              <a:lnSpc>
                <a:spcPct val="90000"/>
              </a:lnSpc>
              <a:spcBef>
                <a:spcPts val="0"/>
              </a:spcBef>
              <a:spcAft>
                <a:spcPts val="0"/>
              </a:spcAft>
              <a:buNone/>
            </a:pPr>
            <a:r>
              <a:t/>
            </a:r>
            <a:endParaRPr sz="2400">
              <a:solidFill>
                <a:srgbClr val="24292E"/>
              </a:solidFill>
              <a:highlight>
                <a:srgbClr val="FFFFFF"/>
              </a:highlight>
              <a:latin typeface="Times New Roman"/>
              <a:ea typeface="Times New Roman"/>
              <a:cs typeface="Times New Roman"/>
              <a:sym typeface="Times New Roman"/>
            </a:endParaRPr>
          </a:p>
          <a:p>
            <a:pPr indent="-266700" lvl="0" marL="228600" rtl="0" algn="just">
              <a:lnSpc>
                <a:spcPct val="115000"/>
              </a:lnSpc>
              <a:spcBef>
                <a:spcPts val="0"/>
              </a:spcBef>
              <a:spcAft>
                <a:spcPts val="0"/>
              </a:spcAft>
              <a:buSzPts val="2400"/>
              <a:buFont typeface="Times New Roman"/>
              <a:buChar char="●"/>
            </a:pPr>
            <a:r>
              <a:rPr lang="en-US" sz="2400">
                <a:solidFill>
                  <a:srgbClr val="24292E"/>
                </a:solidFill>
                <a:highlight>
                  <a:srgbClr val="FFFFFF"/>
                </a:highlight>
                <a:latin typeface="Times New Roman"/>
                <a:ea typeface="Times New Roman"/>
                <a:cs typeface="Times New Roman"/>
                <a:sym typeface="Times New Roman"/>
              </a:rPr>
              <a:t>Elderly people tend to slip and fall in homes and remain unattended for a long time. If the affected person is not treated immediately, serious health issues including brain injuries occur. The proposed solution automatically detects humans falling, through cameras installed in homes, and sends notification to family members and hospital authorities</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38200" y="1365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t>WORKING OF PROPOSED MODEL</a:t>
            </a:r>
            <a:endParaRPr b="1"/>
          </a:p>
        </p:txBody>
      </p:sp>
      <p:sp>
        <p:nvSpPr>
          <p:cNvPr id="116" name="Google Shape;116;p17"/>
          <p:cNvSpPr txBox="1"/>
          <p:nvPr>
            <p:ph idx="1" type="body"/>
          </p:nvPr>
        </p:nvSpPr>
        <p:spPr>
          <a:xfrm>
            <a:off x="766775" y="1390063"/>
            <a:ext cx="10515600" cy="4965900"/>
          </a:xfrm>
          <a:prstGeom prst="rect">
            <a:avLst/>
          </a:prstGeom>
          <a:noFill/>
          <a:ln>
            <a:noFill/>
          </a:ln>
        </p:spPr>
        <p:txBody>
          <a:bodyPr anchorCtr="0" anchor="t" bIns="45700" lIns="91425" spcFirstLastPara="1" rIns="91425" wrap="square" tIns="45700">
            <a:noAutofit/>
          </a:bodyPr>
          <a:lstStyle/>
          <a:p>
            <a:pPr indent="-203200" lvl="0" marL="228600" rtl="0" algn="just">
              <a:spcBef>
                <a:spcPts val="0"/>
              </a:spcBef>
              <a:spcAft>
                <a:spcPts val="0"/>
              </a:spcAft>
              <a:buSzPts val="2400"/>
              <a:buChar char="●"/>
            </a:pPr>
            <a:r>
              <a:rPr lang="en-US">
                <a:solidFill>
                  <a:srgbClr val="000000"/>
                </a:solidFill>
                <a:latin typeface="Times New Roman"/>
                <a:ea typeface="Times New Roman"/>
                <a:cs typeface="Times New Roman"/>
                <a:sym typeface="Times New Roman"/>
              </a:rPr>
              <a:t>The heart of this system is </a:t>
            </a:r>
            <a:r>
              <a:rPr lang="en-US">
                <a:solidFill>
                  <a:srgbClr val="1A1A1A"/>
                </a:solidFill>
                <a:highlight>
                  <a:srgbClr val="FFFFFF"/>
                </a:highlight>
                <a:latin typeface="Times New Roman"/>
                <a:ea typeface="Times New Roman"/>
                <a:cs typeface="Times New Roman"/>
                <a:sym typeface="Times New Roman"/>
              </a:rPr>
              <a:t>computer vision and edge detection algorithm.The video is processed frame by frame in the computer vision algorithm,it draw outline to the edge of the object,that traces the object movement.The algorithm detects the falling of human body by determining all the factors that include instantaneous speed,average speed,area change ,orientation change,average area change ,average orientation change.</a:t>
            </a:r>
            <a:endParaRPr>
              <a:solidFill>
                <a:srgbClr val="1A1A1A"/>
              </a:solidFill>
              <a:highlight>
                <a:srgbClr val="FFFFFF"/>
              </a:highlight>
              <a:latin typeface="Times New Roman"/>
              <a:ea typeface="Times New Roman"/>
              <a:cs typeface="Times New Roman"/>
              <a:sym typeface="Times New Roman"/>
            </a:endParaRPr>
          </a:p>
          <a:p>
            <a:pPr indent="0" lvl="0" marL="228600" rtl="0" algn="just">
              <a:spcBef>
                <a:spcPts val="0"/>
              </a:spcBef>
              <a:spcAft>
                <a:spcPts val="0"/>
              </a:spcAft>
              <a:buNone/>
            </a:pPr>
            <a:r>
              <a:t/>
            </a:r>
            <a:endParaRPr>
              <a:solidFill>
                <a:srgbClr val="1A1A1A"/>
              </a:solidFill>
              <a:highlight>
                <a:srgbClr val="FFFFFF"/>
              </a:highlight>
              <a:latin typeface="Times New Roman"/>
              <a:ea typeface="Times New Roman"/>
              <a:cs typeface="Times New Roman"/>
              <a:sym typeface="Times New Roman"/>
            </a:endParaRPr>
          </a:p>
          <a:p>
            <a:pPr indent="-266700" lvl="0" marL="228600" rtl="0" algn="just">
              <a:lnSpc>
                <a:spcPct val="115000"/>
              </a:lnSpc>
              <a:spcBef>
                <a:spcPts val="0"/>
              </a:spcBef>
              <a:spcAft>
                <a:spcPts val="0"/>
              </a:spcAft>
              <a:buSzPts val="2400"/>
              <a:buChar char="●"/>
            </a:pPr>
            <a:r>
              <a:rPr lang="en-US">
                <a:solidFill>
                  <a:srgbClr val="1A1A1A"/>
                </a:solidFill>
                <a:highlight>
                  <a:srgbClr val="FFFFFF"/>
                </a:highlight>
                <a:latin typeface="Times New Roman"/>
                <a:ea typeface="Times New Roman"/>
                <a:cs typeface="Times New Roman"/>
                <a:sym typeface="Times New Roman"/>
              </a:rPr>
              <a:t>When the object changes its speed ,orientation and area above a threshold value as determined in the algorithm,the body is concluded to be fall down.And sms is then send to the family member of the person who fell down,and the hospital authorities are also,informed </a:t>
            </a:r>
            <a:endParaRPr>
              <a:latin typeface="Times New Roman"/>
              <a:ea typeface="Times New Roman"/>
              <a:cs typeface="Times New Roman"/>
              <a:sym typeface="Times New Roman"/>
            </a:endParaRPr>
          </a:p>
          <a:p>
            <a:pPr indent="0" lvl="0" marL="228600" rtl="0" algn="l">
              <a:spcBef>
                <a:spcPts val="500"/>
              </a:spcBef>
              <a:spcAft>
                <a:spcPts val="0"/>
              </a:spcAft>
              <a:buNone/>
            </a:pPr>
            <a:r>
              <a:t/>
            </a:r>
            <a:endParaRPr>
              <a:solidFill>
                <a:srgbClr val="24292E"/>
              </a:solidFill>
              <a:highlight>
                <a:srgbClr val="FFFFFF"/>
              </a:highlight>
              <a:latin typeface="Times New Roman"/>
              <a:ea typeface="Times New Roman"/>
              <a:cs typeface="Times New Roman"/>
              <a:sym typeface="Times New Roman"/>
            </a:endParaRPr>
          </a:p>
          <a:p>
            <a:pPr indent="0" lvl="0" marL="228600" rtl="0" algn="just">
              <a:lnSpc>
                <a:spcPct val="115000"/>
              </a:lnSpc>
              <a:spcBef>
                <a:spcPts val="0"/>
              </a:spcBef>
              <a:spcAft>
                <a:spcPts val="50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FLOW CHART</a:t>
            </a:r>
            <a:endParaRPr b="1">
              <a:latin typeface="Times New Roman"/>
              <a:ea typeface="Times New Roman"/>
              <a:cs typeface="Times New Roman"/>
              <a:sym typeface="Times New Roman"/>
            </a:endParaRPr>
          </a:p>
        </p:txBody>
      </p:sp>
      <p:pic>
        <p:nvPicPr>
          <p:cNvPr id="123" name="Google Shape;123;p18"/>
          <p:cNvPicPr preferRelativeResize="0"/>
          <p:nvPr/>
        </p:nvPicPr>
        <p:blipFill>
          <a:blip r:embed="rId3">
            <a:alphaModFix/>
          </a:blip>
          <a:stretch>
            <a:fillRect/>
          </a:stretch>
        </p:blipFill>
        <p:spPr>
          <a:xfrm>
            <a:off x="595450" y="1485050"/>
            <a:ext cx="11190450" cy="503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838200" y="266282"/>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a:t>ALGORITHM’S WORKING</a:t>
            </a:r>
            <a:endParaRPr b="1"/>
          </a:p>
        </p:txBody>
      </p:sp>
      <p:sp>
        <p:nvSpPr>
          <p:cNvPr id="129" name="Google Shape;129;p19"/>
          <p:cNvSpPr txBox="1"/>
          <p:nvPr>
            <p:ph idx="1" type="body"/>
          </p:nvPr>
        </p:nvSpPr>
        <p:spPr>
          <a:xfrm flipH="1" rot="-9577765">
            <a:off x="11364297" y="7023788"/>
            <a:ext cx="45719" cy="131763"/>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2100"/>
              </a:spcAft>
              <a:buClr>
                <a:schemeClr val="dk1"/>
              </a:buClr>
              <a:buSzPts val="700"/>
              <a:buNone/>
            </a:pPr>
            <a:r>
              <a:t/>
            </a:r>
            <a:endParaRPr sz="700"/>
          </a:p>
        </p:txBody>
      </p:sp>
      <p:sp>
        <p:nvSpPr>
          <p:cNvPr id="130" name="Google Shape;130;p19"/>
          <p:cNvSpPr/>
          <p:nvPr/>
        </p:nvSpPr>
        <p:spPr>
          <a:xfrm>
            <a:off x="3013654" y="-553791"/>
            <a:ext cx="10131381"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9"/>
          <p:cNvSpPr txBox="1"/>
          <p:nvPr/>
        </p:nvSpPr>
        <p:spPr>
          <a:xfrm>
            <a:off x="700475" y="1591850"/>
            <a:ext cx="10642200" cy="4274700"/>
          </a:xfrm>
          <a:prstGeom prst="rect">
            <a:avLst/>
          </a:prstGeom>
          <a:noFill/>
          <a:ln>
            <a:noFill/>
          </a:ln>
        </p:spPr>
        <p:txBody>
          <a:bodyPr anchorCtr="0" anchor="t" bIns="91425" lIns="91425" spcFirstLastPara="1" rIns="91425" wrap="square" tIns="91425">
            <a:noAutofit/>
          </a:bodyPr>
          <a:lstStyle/>
          <a:p>
            <a:pPr indent="-203200" lvl="0" marL="228600" rtl="0" algn="just">
              <a:lnSpc>
                <a:spcPct val="90000"/>
              </a:lnSpc>
              <a:spcBef>
                <a:spcPts val="0"/>
              </a:spcBef>
              <a:spcAft>
                <a:spcPts val="0"/>
              </a:spcAft>
              <a:buClr>
                <a:schemeClr val="dk1"/>
              </a:buClr>
              <a:buSzPts val="2400"/>
              <a:buFont typeface="Roboto"/>
              <a:buAutoNum type="arabicPeriod"/>
            </a:pPr>
            <a:r>
              <a:rPr lang="en-US" sz="2400">
                <a:solidFill>
                  <a:schemeClr val="dk2"/>
                </a:solidFill>
                <a:latin typeface="Times New Roman"/>
                <a:ea typeface="Times New Roman"/>
                <a:cs typeface="Times New Roman"/>
                <a:sym typeface="Times New Roman"/>
              </a:rPr>
              <a:t>Importing the video to the project and reading the video using </a:t>
            </a:r>
            <a:r>
              <a:rPr i="1" lang="en-US" sz="2400">
                <a:solidFill>
                  <a:srgbClr val="24292E"/>
                </a:solidFill>
                <a:highlight>
                  <a:srgbClr val="FFFFFF"/>
                </a:highlight>
                <a:latin typeface="Times New Roman"/>
                <a:ea typeface="Times New Roman"/>
                <a:cs typeface="Times New Roman"/>
                <a:sym typeface="Times New Roman"/>
              </a:rPr>
              <a:t>VideoFileReader </a:t>
            </a:r>
            <a:r>
              <a:rPr lang="en-US" sz="2400">
                <a:solidFill>
                  <a:srgbClr val="24292E"/>
                </a:solidFill>
                <a:highlight>
                  <a:srgbClr val="FFFFFF"/>
                </a:highlight>
                <a:latin typeface="Times New Roman"/>
                <a:ea typeface="Times New Roman"/>
                <a:cs typeface="Times New Roman"/>
                <a:sym typeface="Times New Roman"/>
              </a:rPr>
              <a:t>function.</a:t>
            </a:r>
            <a:endParaRPr sz="2400">
              <a:solidFill>
                <a:srgbClr val="24292E"/>
              </a:solidFill>
              <a:highlight>
                <a:srgbClr val="FFFFFF"/>
              </a:highlight>
              <a:latin typeface="Times New Roman"/>
              <a:ea typeface="Times New Roman"/>
              <a:cs typeface="Times New Roman"/>
              <a:sym typeface="Times New Roman"/>
            </a:endParaRPr>
          </a:p>
          <a:p>
            <a:pPr indent="-203200" lvl="0" marL="228600" rtl="0" algn="just">
              <a:lnSpc>
                <a:spcPct val="90000"/>
              </a:lnSpc>
              <a:spcBef>
                <a:spcPts val="1000"/>
              </a:spcBef>
              <a:spcAft>
                <a:spcPts val="0"/>
              </a:spcAft>
              <a:buClr>
                <a:schemeClr val="dk1"/>
              </a:buClr>
              <a:buSzPts val="2400"/>
              <a:buFont typeface="Times New Roman"/>
              <a:buAutoNum type="arabicPeriod"/>
            </a:pPr>
            <a:r>
              <a:rPr lang="en-US" sz="2400">
                <a:solidFill>
                  <a:srgbClr val="24292E"/>
                </a:solidFill>
                <a:highlight>
                  <a:srgbClr val="FFFFFF"/>
                </a:highlight>
                <a:latin typeface="Times New Roman"/>
                <a:ea typeface="Times New Roman"/>
                <a:cs typeface="Times New Roman"/>
                <a:sym typeface="Times New Roman"/>
              </a:rPr>
              <a:t>Detecting the foreground and the background using foreground and blob detector.</a:t>
            </a:r>
            <a:endParaRPr sz="2400">
              <a:solidFill>
                <a:srgbClr val="24292E"/>
              </a:solidFill>
              <a:highlight>
                <a:srgbClr val="FFFFFF"/>
              </a:highlight>
              <a:latin typeface="Times New Roman"/>
              <a:ea typeface="Times New Roman"/>
              <a:cs typeface="Times New Roman"/>
              <a:sym typeface="Times New Roman"/>
            </a:endParaRPr>
          </a:p>
          <a:p>
            <a:pPr indent="-203200" lvl="0" marL="228600" rtl="0" algn="just">
              <a:lnSpc>
                <a:spcPct val="90000"/>
              </a:lnSpc>
              <a:spcBef>
                <a:spcPts val="1000"/>
              </a:spcBef>
              <a:spcAft>
                <a:spcPts val="0"/>
              </a:spcAft>
              <a:buClr>
                <a:schemeClr val="dk1"/>
              </a:buClr>
              <a:buSzPts val="2400"/>
              <a:buFont typeface="Times New Roman"/>
              <a:buAutoNum type="arabicPeriod"/>
            </a:pPr>
            <a:r>
              <a:rPr lang="en-US" sz="2400">
                <a:solidFill>
                  <a:srgbClr val="24292E"/>
                </a:solidFill>
                <a:highlight>
                  <a:srgbClr val="FFFFFF"/>
                </a:highlight>
                <a:latin typeface="Times New Roman"/>
                <a:ea typeface="Times New Roman"/>
                <a:cs typeface="Times New Roman"/>
                <a:sym typeface="Times New Roman"/>
              </a:rPr>
              <a:t>Defining the threshold of motion change ,speed change,area change, threshold orientation change and number of fall sequence.</a:t>
            </a:r>
            <a:endParaRPr sz="2400">
              <a:solidFill>
                <a:srgbClr val="24292E"/>
              </a:solidFill>
              <a:highlight>
                <a:srgbClr val="FFFFFF"/>
              </a:highlight>
              <a:latin typeface="Times New Roman"/>
              <a:ea typeface="Times New Roman"/>
              <a:cs typeface="Times New Roman"/>
              <a:sym typeface="Times New Roman"/>
            </a:endParaRPr>
          </a:p>
          <a:p>
            <a:pPr indent="-203200" lvl="0" marL="228600" rtl="0" algn="just">
              <a:lnSpc>
                <a:spcPct val="90000"/>
              </a:lnSpc>
              <a:spcBef>
                <a:spcPts val="1000"/>
              </a:spcBef>
              <a:spcAft>
                <a:spcPts val="0"/>
              </a:spcAft>
              <a:buClr>
                <a:schemeClr val="dk1"/>
              </a:buClr>
              <a:buSzPts val="2400"/>
              <a:buFont typeface="Times New Roman"/>
              <a:buAutoNum type="arabicPeriod"/>
            </a:pPr>
            <a:r>
              <a:rPr lang="en-US" sz="2400">
                <a:solidFill>
                  <a:srgbClr val="24292E"/>
                </a:solidFill>
                <a:highlight>
                  <a:srgbClr val="FFFFFF"/>
                </a:highlight>
                <a:latin typeface="Times New Roman"/>
                <a:ea typeface="Times New Roman"/>
                <a:cs typeface="Times New Roman"/>
                <a:sym typeface="Times New Roman"/>
              </a:rPr>
              <a:t>Now iterate through the video at 10fps and </a:t>
            </a:r>
            <a:r>
              <a:rPr lang="en-US" sz="2400">
                <a:solidFill>
                  <a:srgbClr val="24292E"/>
                </a:solidFill>
                <a:highlight>
                  <a:srgbClr val="FFFFFF"/>
                </a:highlight>
                <a:latin typeface="Times New Roman"/>
                <a:ea typeface="Times New Roman"/>
                <a:cs typeface="Times New Roman"/>
                <a:sym typeface="Times New Roman"/>
              </a:rPr>
              <a:t>determining</a:t>
            </a:r>
            <a:r>
              <a:rPr lang="en-US" sz="2400">
                <a:solidFill>
                  <a:srgbClr val="24292E"/>
                </a:solidFill>
                <a:highlight>
                  <a:srgbClr val="FFFFFF"/>
                </a:highlight>
                <a:latin typeface="Times New Roman"/>
                <a:ea typeface="Times New Roman"/>
                <a:cs typeface="Times New Roman"/>
                <a:sym typeface="Times New Roman"/>
              </a:rPr>
              <a:t> if an the value changes above the threshold value.</a:t>
            </a:r>
            <a:endParaRPr sz="2400">
              <a:solidFill>
                <a:srgbClr val="24292E"/>
              </a:solidFill>
              <a:highlight>
                <a:srgbClr val="FFFFFF"/>
              </a:highlight>
              <a:latin typeface="Times New Roman"/>
              <a:ea typeface="Times New Roman"/>
              <a:cs typeface="Times New Roman"/>
              <a:sym typeface="Times New Roman"/>
            </a:endParaRPr>
          </a:p>
          <a:p>
            <a:pPr indent="-203200" lvl="0" marL="228600" rtl="0" algn="just">
              <a:lnSpc>
                <a:spcPct val="90000"/>
              </a:lnSpc>
              <a:spcBef>
                <a:spcPts val="1000"/>
              </a:spcBef>
              <a:spcAft>
                <a:spcPts val="1000"/>
              </a:spcAft>
              <a:buClr>
                <a:schemeClr val="dk1"/>
              </a:buClr>
              <a:buSzPts val="2400"/>
              <a:buFont typeface="Times New Roman"/>
              <a:buAutoNum type="arabicPeriod"/>
            </a:pPr>
            <a:r>
              <a:rPr lang="en-US" sz="2400">
                <a:solidFill>
                  <a:srgbClr val="24292E"/>
                </a:solidFill>
                <a:highlight>
                  <a:srgbClr val="FFFFFF"/>
                </a:highlight>
                <a:latin typeface="Times New Roman"/>
                <a:ea typeface="Times New Roman"/>
                <a:cs typeface="Times New Roman"/>
                <a:sym typeface="Times New Roman"/>
              </a:rPr>
              <a:t>If all the value changes above </a:t>
            </a:r>
            <a:r>
              <a:rPr lang="en-US" sz="2400">
                <a:solidFill>
                  <a:srgbClr val="24292E"/>
                </a:solidFill>
                <a:highlight>
                  <a:srgbClr val="FFFFFF"/>
                </a:highlight>
                <a:latin typeface="Times New Roman"/>
                <a:ea typeface="Times New Roman"/>
                <a:cs typeface="Times New Roman"/>
                <a:sym typeface="Times New Roman"/>
              </a:rPr>
              <a:t>threshold</a:t>
            </a:r>
            <a:r>
              <a:rPr lang="en-US" sz="2400">
                <a:solidFill>
                  <a:srgbClr val="24292E"/>
                </a:solidFill>
                <a:highlight>
                  <a:srgbClr val="FFFFFF"/>
                </a:highlight>
                <a:latin typeface="Times New Roman"/>
                <a:ea typeface="Times New Roman"/>
                <a:cs typeface="Times New Roman"/>
                <a:sym typeface="Times New Roman"/>
              </a:rPr>
              <a:t> value in more than 20 </a:t>
            </a:r>
            <a:r>
              <a:rPr lang="en-US" sz="2400">
                <a:solidFill>
                  <a:srgbClr val="24292E"/>
                </a:solidFill>
                <a:highlight>
                  <a:srgbClr val="FFFFFF"/>
                </a:highlight>
                <a:latin typeface="Times New Roman"/>
                <a:ea typeface="Times New Roman"/>
                <a:cs typeface="Times New Roman"/>
                <a:sym typeface="Times New Roman"/>
              </a:rPr>
              <a:t>consecutive</a:t>
            </a:r>
            <a:r>
              <a:rPr lang="en-US" sz="2400">
                <a:solidFill>
                  <a:srgbClr val="24292E"/>
                </a:solidFill>
                <a:highlight>
                  <a:srgbClr val="FFFFFF"/>
                </a:highlight>
                <a:latin typeface="Times New Roman"/>
                <a:ea typeface="Times New Roman"/>
                <a:cs typeface="Times New Roman"/>
                <a:sym typeface="Times New Roman"/>
              </a:rPr>
              <a:t> frame the the system detects it as a fall</a:t>
            </a:r>
            <a:endParaRPr sz="2400">
              <a:solidFill>
                <a:srgbClr val="24292E"/>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CALCULATION OF ORIENTATION</a:t>
            </a:r>
            <a:endParaRPr b="1">
              <a:latin typeface="Times New Roman"/>
              <a:ea typeface="Times New Roman"/>
              <a:cs typeface="Times New Roman"/>
              <a:sym typeface="Times New Roman"/>
            </a:endParaRPr>
          </a:p>
        </p:txBody>
      </p:sp>
      <p:sp>
        <p:nvSpPr>
          <p:cNvPr id="138" name="Google Shape;138;p20"/>
          <p:cNvSpPr txBox="1"/>
          <p:nvPr>
            <p:ph idx="1" type="body"/>
          </p:nvPr>
        </p:nvSpPr>
        <p:spPr>
          <a:xfrm>
            <a:off x="838200" y="1690825"/>
            <a:ext cx="10515600" cy="4351200"/>
          </a:xfrm>
          <a:prstGeom prst="rect">
            <a:avLst/>
          </a:prstGeom>
        </p:spPr>
        <p:txBody>
          <a:bodyPr anchorCtr="0" anchor="t" bIns="45700" lIns="91425" spcFirstLastPara="1" rIns="91425" wrap="square" tIns="45700">
            <a:noAutofit/>
          </a:bodyPr>
          <a:lstStyle/>
          <a:p>
            <a:pPr indent="0" lvl="0" marL="0" rtl="0" algn="l">
              <a:lnSpc>
                <a:spcPct val="142857"/>
              </a:lnSpc>
              <a:spcBef>
                <a:spcPts val="0"/>
              </a:spcBef>
              <a:spcAft>
                <a:spcPts val="0"/>
              </a:spcAft>
              <a:buNone/>
            </a:pPr>
            <a:r>
              <a:rPr lang="en-US">
                <a:solidFill>
                  <a:srgbClr val="D73A49"/>
                </a:solidFill>
                <a:highlight>
                  <a:srgbClr val="FFFFFF"/>
                </a:highlight>
                <a:latin typeface="Times New Roman"/>
                <a:ea typeface="Times New Roman"/>
                <a:cs typeface="Times New Roman"/>
                <a:sym typeface="Times New Roman"/>
              </a:rPr>
              <a:t>function</a:t>
            </a:r>
            <a:r>
              <a:rPr lang="en-US">
                <a:solidFill>
                  <a:srgbClr val="24292E"/>
                </a:solidFill>
                <a:highlight>
                  <a:srgbClr val="FFFFFF"/>
                </a:highlight>
                <a:latin typeface="Times New Roman"/>
                <a:ea typeface="Times New Roman"/>
                <a:cs typeface="Times New Roman"/>
                <a:sym typeface="Times New Roman"/>
              </a:rPr>
              <a:t> </a:t>
            </a:r>
            <a:r>
              <a:rPr lang="en-US">
                <a:solidFill>
                  <a:srgbClr val="E36209"/>
                </a:solidFill>
                <a:highlight>
                  <a:srgbClr val="FFFFFF"/>
                </a:highlight>
                <a:latin typeface="Times New Roman"/>
                <a:ea typeface="Times New Roman"/>
                <a:cs typeface="Times New Roman"/>
                <a:sym typeface="Times New Roman"/>
              </a:rPr>
              <a:t>orientation</a:t>
            </a:r>
            <a:r>
              <a:rPr lang="en-US">
                <a:solidFill>
                  <a:srgbClr val="24292E"/>
                </a:solidFill>
                <a:highlight>
                  <a:srgbClr val="FFFFFF"/>
                </a:highlight>
                <a:latin typeface="Times New Roman"/>
                <a:ea typeface="Times New Roman"/>
                <a:cs typeface="Times New Roman"/>
                <a:sym typeface="Times New Roman"/>
              </a:rPr>
              <a:t> = </a:t>
            </a:r>
            <a:r>
              <a:rPr lang="en-US">
                <a:solidFill>
                  <a:srgbClr val="6F42C1"/>
                </a:solidFill>
                <a:highlight>
                  <a:srgbClr val="FFFFFF"/>
                </a:highlight>
                <a:latin typeface="Times New Roman"/>
                <a:ea typeface="Times New Roman"/>
                <a:cs typeface="Times New Roman"/>
                <a:sym typeface="Times New Roman"/>
              </a:rPr>
              <a:t>calcOrientation</a:t>
            </a:r>
            <a:r>
              <a:rPr lang="en-US">
                <a:solidFill>
                  <a:srgbClr val="24292E"/>
                </a:solidFill>
                <a:highlight>
                  <a:srgbClr val="FFFFFF"/>
                </a:highlight>
                <a:latin typeface="Times New Roman"/>
                <a:ea typeface="Times New Roman"/>
                <a:cs typeface="Times New Roman"/>
                <a:sym typeface="Times New Roman"/>
              </a:rPr>
              <a:t>(</a:t>
            </a:r>
            <a:r>
              <a:rPr lang="en-US">
                <a:solidFill>
                  <a:srgbClr val="E36209"/>
                </a:solidFill>
                <a:highlight>
                  <a:srgbClr val="FFFFFF"/>
                </a:highlight>
                <a:latin typeface="Times New Roman"/>
                <a:ea typeface="Times New Roman"/>
                <a:cs typeface="Times New Roman"/>
                <a:sym typeface="Times New Roman"/>
              </a:rPr>
              <a:t>ellipse</a:t>
            </a:r>
            <a:r>
              <a:rPr lang="en-US">
                <a:solidFill>
                  <a:srgbClr val="24292E"/>
                </a:solidFill>
                <a:highlight>
                  <a:srgbClr val="FFFFFF"/>
                </a:highlight>
                <a:latin typeface="Times New Roman"/>
                <a:ea typeface="Times New Roman"/>
                <a:cs typeface="Times New Roman"/>
                <a:sym typeface="Times New Roman"/>
              </a:rPr>
              <a:t>,</a:t>
            </a:r>
            <a:r>
              <a:rPr lang="en-US">
                <a:solidFill>
                  <a:srgbClr val="E36209"/>
                </a:solidFill>
                <a:highlight>
                  <a:srgbClr val="FFFFFF"/>
                </a:highlight>
                <a:latin typeface="Times New Roman"/>
                <a:ea typeface="Times New Roman"/>
                <a:cs typeface="Times New Roman"/>
                <a:sym typeface="Times New Roman"/>
              </a:rPr>
              <a:t>noiseYxmin</a:t>
            </a:r>
            <a:r>
              <a:rPr lang="en-US">
                <a:solidFill>
                  <a:srgbClr val="24292E"/>
                </a:solidFill>
                <a:highlight>
                  <a:srgbClr val="FFFFFF"/>
                </a:highlight>
                <a:latin typeface="Times New Roman"/>
                <a:ea typeface="Times New Roman"/>
                <a:cs typeface="Times New Roman"/>
                <a:sym typeface="Times New Roman"/>
              </a:rPr>
              <a:t>)</a:t>
            </a:r>
            <a:endParaRPr>
              <a:solidFill>
                <a:srgbClr val="24292E"/>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%calculating degree of rotaion of the image</a:t>
            </a:r>
            <a:endParaRPr>
              <a:solidFill>
                <a:srgbClr val="24292E"/>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theta = radtodeg(ellipse(</a:t>
            </a:r>
            <a:r>
              <a:rPr lang="en-US">
                <a:solidFill>
                  <a:srgbClr val="005CC5"/>
                </a:solidFill>
                <a:highlight>
                  <a:srgbClr val="FFFFFF"/>
                </a:highlight>
                <a:latin typeface="Times New Roman"/>
                <a:ea typeface="Times New Roman"/>
                <a:cs typeface="Times New Roman"/>
                <a:sym typeface="Times New Roman"/>
              </a:rPr>
              <a:t>5</a:t>
            </a:r>
            <a:r>
              <a:rPr lang="en-US">
                <a:solidFill>
                  <a:srgbClr val="24292E"/>
                </a:solidFill>
                <a:highlight>
                  <a:srgbClr val="FFFFFF"/>
                </a:highlight>
                <a:latin typeface="Times New Roman"/>
                <a:ea typeface="Times New Roman"/>
                <a:cs typeface="Times New Roman"/>
                <a:sym typeface="Times New Roman"/>
              </a:rPr>
              <a:t>));</a:t>
            </a:r>
            <a:endParaRPr>
              <a:solidFill>
                <a:srgbClr val="24292E"/>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en-US">
                <a:solidFill>
                  <a:srgbClr val="D73A49"/>
                </a:solidFill>
                <a:highlight>
                  <a:srgbClr val="FFFFFF"/>
                </a:highlight>
                <a:latin typeface="Times New Roman"/>
                <a:ea typeface="Times New Roman"/>
                <a:cs typeface="Times New Roman"/>
                <a:sym typeface="Times New Roman"/>
              </a:rPr>
              <a:t>if</a:t>
            </a:r>
            <a:r>
              <a:rPr lang="en-US">
                <a:solidFill>
                  <a:srgbClr val="24292E"/>
                </a:solidFill>
                <a:highlight>
                  <a:srgbClr val="FFFFFF"/>
                </a:highlight>
                <a:latin typeface="Times New Roman"/>
                <a:ea typeface="Times New Roman"/>
                <a:cs typeface="Times New Roman"/>
                <a:sym typeface="Times New Roman"/>
              </a:rPr>
              <a:t> (yxmin </a:t>
            </a:r>
            <a:r>
              <a:rPr lang="en-US">
                <a:solidFill>
                  <a:srgbClr val="D73A49"/>
                </a:solidFill>
                <a:highlight>
                  <a:srgbClr val="FFFFFF"/>
                </a:highlight>
                <a:latin typeface="Times New Roman"/>
                <a:ea typeface="Times New Roman"/>
                <a:cs typeface="Times New Roman"/>
                <a:sym typeface="Times New Roman"/>
              </a:rPr>
              <a:t>&lt;=</a:t>
            </a:r>
            <a:r>
              <a:rPr lang="en-US">
                <a:solidFill>
                  <a:srgbClr val="24292E"/>
                </a:solidFill>
                <a:highlight>
                  <a:srgbClr val="FFFFFF"/>
                </a:highlight>
                <a:latin typeface="Times New Roman"/>
                <a:ea typeface="Times New Roman"/>
                <a:cs typeface="Times New Roman"/>
                <a:sym typeface="Times New Roman"/>
              </a:rPr>
              <a:t> ellipse(</a:t>
            </a:r>
            <a:r>
              <a:rPr lang="en-US">
                <a:solidFill>
                  <a:srgbClr val="005CC5"/>
                </a:solidFill>
                <a:highlight>
                  <a:srgbClr val="FFFFFF"/>
                </a:highlight>
                <a:latin typeface="Times New Roman"/>
                <a:ea typeface="Times New Roman"/>
                <a:cs typeface="Times New Roman"/>
                <a:sym typeface="Times New Roman"/>
              </a:rPr>
              <a:t>2</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a:t>
            </a:r>
            <a:r>
              <a:rPr lang="en-US">
                <a:solidFill>
                  <a:srgbClr val="24292E"/>
                </a:solidFill>
                <a:highlight>
                  <a:srgbClr val="FFFFFF"/>
                </a:highlight>
                <a:latin typeface="Times New Roman"/>
                <a:ea typeface="Times New Roman"/>
                <a:cs typeface="Times New Roman"/>
                <a:sym typeface="Times New Roman"/>
              </a:rPr>
              <a:t> ((yxmin </a:t>
            </a:r>
            <a:r>
              <a:rPr lang="en-US">
                <a:solidFill>
                  <a:srgbClr val="D73A49"/>
                </a:solidFill>
                <a:highlight>
                  <a:srgbClr val="FFFFFF"/>
                </a:highlight>
                <a:latin typeface="Times New Roman"/>
                <a:ea typeface="Times New Roman"/>
                <a:cs typeface="Times New Roman"/>
                <a:sym typeface="Times New Roman"/>
              </a:rPr>
              <a:t>&lt;=</a:t>
            </a:r>
            <a:r>
              <a:rPr lang="en-US">
                <a:solidFill>
                  <a:srgbClr val="24292E"/>
                </a:solidFill>
                <a:highlight>
                  <a:srgbClr val="FFFFFF"/>
                </a:highlight>
                <a:latin typeface="Times New Roman"/>
                <a:ea typeface="Times New Roman"/>
                <a:cs typeface="Times New Roman"/>
                <a:sym typeface="Times New Roman"/>
              </a:rPr>
              <a:t> ellipse(</a:t>
            </a:r>
            <a:r>
              <a:rPr lang="en-US">
                <a:solidFill>
                  <a:srgbClr val="005CC5"/>
                </a:solidFill>
                <a:highlight>
                  <a:srgbClr val="FFFFFF"/>
                </a:highlight>
                <a:latin typeface="Times New Roman"/>
                <a:ea typeface="Times New Roman"/>
                <a:cs typeface="Times New Roman"/>
                <a:sym typeface="Times New Roman"/>
              </a:rPr>
              <a:t>2</a:t>
            </a:r>
            <a:r>
              <a:rPr lang="en-US">
                <a:solidFill>
                  <a:srgbClr val="24292E"/>
                </a:solidFill>
                <a:highlight>
                  <a:srgbClr val="FFFFFF"/>
                </a:highlight>
                <a:latin typeface="Times New Roman"/>
                <a:ea typeface="Times New Roman"/>
                <a:cs typeface="Times New Roman"/>
                <a:sym typeface="Times New Roman"/>
              </a:rPr>
              <a:t>)+</a:t>
            </a:r>
            <a:r>
              <a:rPr lang="en-US">
                <a:solidFill>
                  <a:srgbClr val="005CC5"/>
                </a:solidFill>
                <a:highlight>
                  <a:srgbClr val="FFFFFF"/>
                </a:highlight>
                <a:latin typeface="Times New Roman"/>
                <a:ea typeface="Times New Roman"/>
                <a:cs typeface="Times New Roman"/>
                <a:sym typeface="Times New Roman"/>
              </a:rPr>
              <a:t>1</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&amp;&amp;</a:t>
            </a:r>
            <a:r>
              <a:rPr lang="en-US">
                <a:solidFill>
                  <a:srgbClr val="24292E"/>
                </a:solidFill>
                <a:highlight>
                  <a:srgbClr val="FFFFFF"/>
                </a:highlight>
                <a:latin typeface="Times New Roman"/>
                <a:ea typeface="Times New Roman"/>
                <a:cs typeface="Times New Roman"/>
                <a:sym typeface="Times New Roman"/>
              </a:rPr>
              <a:t> (rx </a:t>
            </a:r>
            <a:r>
              <a:rPr lang="en-US">
                <a:solidFill>
                  <a:srgbClr val="D73A49"/>
                </a:solidFill>
                <a:highlight>
                  <a:srgbClr val="FFFFFF"/>
                </a:highlight>
                <a:latin typeface="Times New Roman"/>
                <a:ea typeface="Times New Roman"/>
                <a:cs typeface="Times New Roman"/>
                <a:sym typeface="Times New Roman"/>
              </a:rPr>
              <a:t>&gt;</a:t>
            </a:r>
            <a:r>
              <a:rPr lang="en-US">
                <a:solidFill>
                  <a:srgbClr val="24292E"/>
                </a:solidFill>
                <a:highlight>
                  <a:srgbClr val="FFFFFF"/>
                </a:highlight>
                <a:latin typeface="Times New Roman"/>
                <a:ea typeface="Times New Roman"/>
                <a:cs typeface="Times New Roman"/>
                <a:sym typeface="Times New Roman"/>
              </a:rPr>
              <a:t> ry) </a:t>
            </a:r>
            <a:r>
              <a:rPr lang="en-US">
                <a:solidFill>
                  <a:srgbClr val="D73A49"/>
                </a:solidFill>
                <a:highlight>
                  <a:srgbClr val="FFFFFF"/>
                </a:highlight>
                <a:latin typeface="Times New Roman"/>
                <a:ea typeface="Times New Roman"/>
                <a:cs typeface="Times New Roman"/>
                <a:sym typeface="Times New Roman"/>
              </a:rPr>
              <a:t>&amp;&amp;</a:t>
            </a:r>
            <a:r>
              <a:rPr lang="en-US">
                <a:solidFill>
                  <a:srgbClr val="24292E"/>
                </a:solidFill>
                <a:highlight>
                  <a:srgbClr val="FFFFFF"/>
                </a:highlight>
                <a:latin typeface="Times New Roman"/>
                <a:ea typeface="Times New Roman"/>
                <a:cs typeface="Times New Roman"/>
                <a:sym typeface="Times New Roman"/>
              </a:rPr>
              <a:t> ((theta </a:t>
            </a:r>
            <a:r>
              <a:rPr lang="en-US">
                <a:solidFill>
                  <a:srgbClr val="D73A49"/>
                </a:solidFill>
                <a:highlight>
                  <a:srgbClr val="FFFFFF"/>
                </a:highlight>
                <a:latin typeface="Times New Roman"/>
                <a:ea typeface="Times New Roman"/>
                <a:cs typeface="Times New Roman"/>
                <a:sym typeface="Times New Roman"/>
              </a:rPr>
              <a:t>&lt;=</a:t>
            </a:r>
            <a:r>
              <a:rPr lang="en-US">
                <a:solidFill>
                  <a:srgbClr val="24292E"/>
                </a:solidFill>
                <a:highlight>
                  <a:srgbClr val="FFFFFF"/>
                </a:highlight>
                <a:latin typeface="Times New Roman"/>
                <a:ea typeface="Times New Roman"/>
                <a:cs typeface="Times New Roman"/>
                <a:sym typeface="Times New Roman"/>
              </a:rPr>
              <a:t> noiseYxmin </a:t>
            </a:r>
            <a:r>
              <a:rPr lang="en-US">
                <a:solidFill>
                  <a:srgbClr val="D73A49"/>
                </a:solidFill>
                <a:highlight>
                  <a:srgbClr val="FFFFFF"/>
                </a:highlight>
                <a:latin typeface="Times New Roman"/>
                <a:ea typeface="Times New Roman"/>
                <a:cs typeface="Times New Roman"/>
                <a:sym typeface="Times New Roman"/>
              </a:rPr>
              <a:t>&amp;&amp;</a:t>
            </a:r>
            <a:r>
              <a:rPr lang="en-US">
                <a:solidFill>
                  <a:srgbClr val="24292E"/>
                </a:solidFill>
                <a:highlight>
                  <a:srgbClr val="FFFFFF"/>
                </a:highlight>
                <a:latin typeface="Times New Roman"/>
                <a:ea typeface="Times New Roman"/>
                <a:cs typeface="Times New Roman"/>
                <a:sym typeface="Times New Roman"/>
              </a:rPr>
              <a:t> theta </a:t>
            </a:r>
            <a:r>
              <a:rPr lang="en-US">
                <a:solidFill>
                  <a:srgbClr val="D73A49"/>
                </a:solidFill>
                <a:highlight>
                  <a:srgbClr val="FFFFFF"/>
                </a:highlight>
                <a:latin typeface="Times New Roman"/>
                <a:ea typeface="Times New Roman"/>
                <a:cs typeface="Times New Roman"/>
                <a:sym typeface="Times New Roman"/>
              </a:rPr>
              <a:t>&gt;=</a:t>
            </a:r>
            <a:r>
              <a:rPr lang="en-US">
                <a:solidFill>
                  <a:srgbClr val="24292E"/>
                </a:solidFill>
                <a:highlight>
                  <a:srgbClr val="FFFFFF"/>
                </a:highlight>
                <a:latin typeface="Times New Roman"/>
                <a:ea typeface="Times New Roman"/>
                <a:cs typeface="Times New Roman"/>
                <a:sym typeface="Times New Roman"/>
              </a:rPr>
              <a:t> </a:t>
            </a:r>
            <a:r>
              <a:rPr lang="en-US">
                <a:solidFill>
                  <a:srgbClr val="005CC5"/>
                </a:solidFill>
                <a:highlight>
                  <a:srgbClr val="FFFFFF"/>
                </a:highlight>
                <a:latin typeface="Times New Roman"/>
                <a:ea typeface="Times New Roman"/>
                <a:cs typeface="Times New Roman"/>
                <a:sym typeface="Times New Roman"/>
              </a:rPr>
              <a:t>0</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a:t>
            </a:r>
            <a:r>
              <a:rPr lang="en-US">
                <a:solidFill>
                  <a:srgbClr val="24292E"/>
                </a:solidFill>
                <a:highlight>
                  <a:srgbClr val="FFFFFF"/>
                </a:highlight>
                <a:latin typeface="Times New Roman"/>
                <a:ea typeface="Times New Roman"/>
                <a:cs typeface="Times New Roman"/>
                <a:sym typeface="Times New Roman"/>
              </a:rPr>
              <a:t> (theta </a:t>
            </a:r>
            <a:r>
              <a:rPr lang="en-US">
                <a:solidFill>
                  <a:srgbClr val="D73A49"/>
                </a:solidFill>
                <a:highlight>
                  <a:srgbClr val="FFFFFF"/>
                </a:highlight>
                <a:latin typeface="Times New Roman"/>
                <a:ea typeface="Times New Roman"/>
                <a:cs typeface="Times New Roman"/>
                <a:sym typeface="Times New Roman"/>
              </a:rPr>
              <a:t>&lt;=</a:t>
            </a:r>
            <a:r>
              <a:rPr lang="en-US">
                <a:solidFill>
                  <a:srgbClr val="24292E"/>
                </a:solidFill>
                <a:highlight>
                  <a:srgbClr val="FFFFFF"/>
                </a:highlight>
                <a:latin typeface="Times New Roman"/>
                <a:ea typeface="Times New Roman"/>
                <a:cs typeface="Times New Roman"/>
                <a:sym typeface="Times New Roman"/>
              </a:rPr>
              <a:t> (noiseYxmin-</a:t>
            </a:r>
            <a:r>
              <a:rPr lang="en-US">
                <a:solidFill>
                  <a:srgbClr val="005CC5"/>
                </a:solidFill>
                <a:highlight>
                  <a:srgbClr val="FFFFFF"/>
                </a:highlight>
                <a:latin typeface="Times New Roman"/>
                <a:ea typeface="Times New Roman"/>
                <a:cs typeface="Times New Roman"/>
                <a:sym typeface="Times New Roman"/>
              </a:rPr>
              <a:t>90</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&amp;&amp;</a:t>
            </a:r>
            <a:r>
              <a:rPr lang="en-US">
                <a:solidFill>
                  <a:srgbClr val="24292E"/>
                </a:solidFill>
                <a:highlight>
                  <a:srgbClr val="FFFFFF"/>
                </a:highlight>
                <a:latin typeface="Times New Roman"/>
                <a:ea typeface="Times New Roman"/>
                <a:cs typeface="Times New Roman"/>
                <a:sym typeface="Times New Roman"/>
              </a:rPr>
              <a:t> theta </a:t>
            </a:r>
            <a:r>
              <a:rPr lang="en-US">
                <a:solidFill>
                  <a:srgbClr val="D73A49"/>
                </a:solidFill>
                <a:highlight>
                  <a:srgbClr val="FFFFFF"/>
                </a:highlight>
                <a:latin typeface="Times New Roman"/>
                <a:ea typeface="Times New Roman"/>
                <a:cs typeface="Times New Roman"/>
                <a:sym typeface="Times New Roman"/>
              </a:rPr>
              <a:t>&gt;=</a:t>
            </a:r>
            <a:r>
              <a:rPr lang="en-US">
                <a:solidFill>
                  <a:srgbClr val="24292E"/>
                </a:solidFill>
                <a:highlight>
                  <a:srgbClr val="FFFFFF"/>
                </a:highlight>
                <a:latin typeface="Times New Roman"/>
                <a:ea typeface="Times New Roman"/>
                <a:cs typeface="Times New Roman"/>
                <a:sym typeface="Times New Roman"/>
              </a:rPr>
              <a:t> -</a:t>
            </a:r>
            <a:r>
              <a:rPr lang="en-US">
                <a:solidFill>
                  <a:srgbClr val="005CC5"/>
                </a:solidFill>
                <a:highlight>
                  <a:srgbClr val="FFFFFF"/>
                </a:highlight>
                <a:latin typeface="Times New Roman"/>
                <a:ea typeface="Times New Roman"/>
                <a:cs typeface="Times New Roman"/>
                <a:sym typeface="Times New Roman"/>
              </a:rPr>
              <a:t>90</a:t>
            </a:r>
            <a:r>
              <a:rPr lang="en-US">
                <a:solidFill>
                  <a:srgbClr val="24292E"/>
                </a:solidFill>
                <a:highlight>
                  <a:srgbClr val="FFFFFF"/>
                </a:highlight>
                <a:latin typeface="Times New Roman"/>
                <a:ea typeface="Times New Roman"/>
                <a:cs typeface="Times New Roman"/>
                <a:sym typeface="Times New Roman"/>
              </a:rPr>
              <a:t>)))</a:t>
            </a:r>
            <a:endParaRPr>
              <a:solidFill>
                <a:srgbClr val="24292E"/>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t/>
            </a:r>
            <a:endParaRPr>
              <a:solidFill>
                <a:srgbClr val="24292E"/>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en-US" sz="1200">
                <a:solidFill>
                  <a:srgbClr val="24292E"/>
                </a:solidFill>
                <a:highlight>
                  <a:srgbClr val="FFFFFF"/>
                </a:highlight>
                <a:latin typeface="Courier New"/>
                <a:ea typeface="Courier New"/>
                <a:cs typeface="Courier New"/>
                <a:sym typeface="Courier New"/>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idx="1" type="body"/>
          </p:nvPr>
        </p:nvSpPr>
        <p:spPr>
          <a:xfrm>
            <a:off x="838200" y="205550"/>
            <a:ext cx="10100700" cy="6412200"/>
          </a:xfrm>
          <a:prstGeom prst="rect">
            <a:avLst/>
          </a:prstGeom>
        </p:spPr>
        <p:txBody>
          <a:bodyPr anchorCtr="0" anchor="t" bIns="45700" lIns="91425" spcFirstLastPara="1" rIns="91425" wrap="square" tIns="45700">
            <a:noAutofit/>
          </a:bodyPr>
          <a:lstStyle/>
          <a:p>
            <a:pPr indent="0" lvl="0" marL="0" rtl="0" algn="just">
              <a:lnSpc>
                <a:spcPct val="142857"/>
              </a:lnSpc>
              <a:spcBef>
                <a:spcPts val="0"/>
              </a:spcBef>
              <a:spcAft>
                <a:spcPts val="0"/>
              </a:spcAft>
              <a:buNone/>
            </a:pPr>
            <a:r>
              <a:rPr lang="en-US">
                <a:solidFill>
                  <a:srgbClr val="D73A49"/>
                </a:solidFill>
                <a:highlight>
                  <a:srgbClr val="FFFFFF"/>
                </a:highlight>
                <a:latin typeface="Times New Roman"/>
                <a:ea typeface="Times New Roman"/>
                <a:cs typeface="Times New Roman"/>
                <a:sym typeface="Times New Roman"/>
              </a:rPr>
              <a:t>if</a:t>
            </a:r>
            <a:r>
              <a:rPr lang="en-US">
                <a:solidFill>
                  <a:srgbClr val="24292E"/>
                </a:solidFill>
                <a:highlight>
                  <a:srgbClr val="FFFFFF"/>
                </a:highlight>
                <a:latin typeface="Times New Roman"/>
                <a:ea typeface="Times New Roman"/>
                <a:cs typeface="Times New Roman"/>
                <a:sym typeface="Times New Roman"/>
              </a:rPr>
              <a:t> theta </a:t>
            </a:r>
            <a:r>
              <a:rPr lang="en-US">
                <a:solidFill>
                  <a:srgbClr val="D73A49"/>
                </a:solidFill>
                <a:highlight>
                  <a:srgbClr val="FFFFFF"/>
                </a:highlight>
                <a:latin typeface="Times New Roman"/>
                <a:ea typeface="Times New Roman"/>
                <a:cs typeface="Times New Roman"/>
                <a:sym typeface="Times New Roman"/>
              </a:rPr>
              <a:t>&gt;=</a:t>
            </a:r>
            <a:r>
              <a:rPr lang="en-US">
                <a:solidFill>
                  <a:srgbClr val="24292E"/>
                </a:solidFill>
                <a:highlight>
                  <a:srgbClr val="FFFFFF"/>
                </a:highlight>
                <a:latin typeface="Times New Roman"/>
                <a:ea typeface="Times New Roman"/>
                <a:cs typeface="Times New Roman"/>
                <a:sym typeface="Times New Roman"/>
              </a:rPr>
              <a:t> </a:t>
            </a:r>
            <a:r>
              <a:rPr lang="en-US">
                <a:solidFill>
                  <a:srgbClr val="005CC5"/>
                </a:solidFill>
                <a:highlight>
                  <a:srgbClr val="FFFFFF"/>
                </a:highlight>
                <a:latin typeface="Times New Roman"/>
                <a:ea typeface="Times New Roman"/>
                <a:cs typeface="Times New Roman"/>
                <a:sym typeface="Times New Roman"/>
              </a:rPr>
              <a:t>0</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&amp;&amp;</a:t>
            </a:r>
            <a:r>
              <a:rPr lang="en-US">
                <a:solidFill>
                  <a:srgbClr val="24292E"/>
                </a:solidFill>
                <a:highlight>
                  <a:srgbClr val="FFFFFF"/>
                </a:highlight>
                <a:latin typeface="Times New Roman"/>
                <a:ea typeface="Times New Roman"/>
                <a:cs typeface="Times New Roman"/>
                <a:sym typeface="Times New Roman"/>
              </a:rPr>
              <a:t> theta </a:t>
            </a:r>
            <a:r>
              <a:rPr lang="en-US">
                <a:solidFill>
                  <a:srgbClr val="D73A49"/>
                </a:solidFill>
                <a:highlight>
                  <a:srgbClr val="FFFFFF"/>
                </a:highlight>
                <a:latin typeface="Times New Roman"/>
                <a:ea typeface="Times New Roman"/>
                <a:cs typeface="Times New Roman"/>
                <a:sym typeface="Times New Roman"/>
              </a:rPr>
              <a:t>&lt;=</a:t>
            </a:r>
            <a:r>
              <a:rPr lang="en-US">
                <a:solidFill>
                  <a:srgbClr val="24292E"/>
                </a:solidFill>
                <a:highlight>
                  <a:srgbClr val="FFFFFF"/>
                </a:highlight>
                <a:latin typeface="Times New Roman"/>
                <a:ea typeface="Times New Roman"/>
                <a:cs typeface="Times New Roman"/>
                <a:sym typeface="Times New Roman"/>
              </a:rPr>
              <a:t> </a:t>
            </a:r>
            <a:r>
              <a:rPr lang="en-US">
                <a:solidFill>
                  <a:srgbClr val="005CC5"/>
                </a:solidFill>
                <a:highlight>
                  <a:srgbClr val="FFFFFF"/>
                </a:highlight>
                <a:latin typeface="Times New Roman"/>
                <a:ea typeface="Times New Roman"/>
                <a:cs typeface="Times New Roman"/>
                <a:sym typeface="Times New Roman"/>
              </a:rPr>
              <a:t>90</a:t>
            </a:r>
            <a:endParaRPr>
              <a:solidFill>
                <a:srgbClr val="005CC5"/>
              </a:solidFill>
              <a:highlight>
                <a:srgbClr val="FFFFFF"/>
              </a:highlight>
              <a:latin typeface="Times New Roman"/>
              <a:ea typeface="Times New Roman"/>
              <a:cs typeface="Times New Roman"/>
              <a:sym typeface="Times New Roman"/>
            </a:endParaRPr>
          </a:p>
          <a:p>
            <a:pPr indent="0" lvl="0" marL="0" rtl="0" algn="just">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       orientation = theta;</a:t>
            </a:r>
            <a:endParaRPr>
              <a:solidFill>
                <a:srgbClr val="24292E"/>
              </a:solidFill>
              <a:highlight>
                <a:srgbClr val="FFFFFF"/>
              </a:highlight>
              <a:latin typeface="Times New Roman"/>
              <a:ea typeface="Times New Roman"/>
              <a:cs typeface="Times New Roman"/>
              <a:sym typeface="Times New Roman"/>
            </a:endParaRPr>
          </a:p>
          <a:p>
            <a:pPr indent="0" lvl="0" marL="0" rtl="0" algn="just">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elseif</a:t>
            </a:r>
            <a:r>
              <a:rPr lang="en-US">
                <a:solidFill>
                  <a:srgbClr val="24292E"/>
                </a:solidFill>
                <a:highlight>
                  <a:srgbClr val="FFFFFF"/>
                </a:highlight>
                <a:latin typeface="Times New Roman"/>
                <a:ea typeface="Times New Roman"/>
                <a:cs typeface="Times New Roman"/>
                <a:sym typeface="Times New Roman"/>
              </a:rPr>
              <a:t> theta+</a:t>
            </a:r>
            <a:r>
              <a:rPr lang="en-US">
                <a:solidFill>
                  <a:srgbClr val="005CC5"/>
                </a:solidFill>
                <a:highlight>
                  <a:srgbClr val="FFFFFF"/>
                </a:highlight>
                <a:latin typeface="Times New Roman"/>
                <a:ea typeface="Times New Roman"/>
                <a:cs typeface="Times New Roman"/>
                <a:sym typeface="Times New Roman"/>
              </a:rPr>
              <a:t>90</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&gt;=</a:t>
            </a:r>
            <a:r>
              <a:rPr lang="en-US">
                <a:solidFill>
                  <a:srgbClr val="24292E"/>
                </a:solidFill>
                <a:highlight>
                  <a:srgbClr val="FFFFFF"/>
                </a:highlight>
                <a:latin typeface="Times New Roman"/>
                <a:ea typeface="Times New Roman"/>
                <a:cs typeface="Times New Roman"/>
                <a:sym typeface="Times New Roman"/>
              </a:rPr>
              <a:t> </a:t>
            </a:r>
            <a:r>
              <a:rPr lang="en-US">
                <a:solidFill>
                  <a:srgbClr val="005CC5"/>
                </a:solidFill>
                <a:highlight>
                  <a:srgbClr val="FFFFFF"/>
                </a:highlight>
                <a:latin typeface="Times New Roman"/>
                <a:ea typeface="Times New Roman"/>
                <a:cs typeface="Times New Roman"/>
                <a:sym typeface="Times New Roman"/>
              </a:rPr>
              <a:t>0</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&amp;&amp;</a:t>
            </a:r>
            <a:r>
              <a:rPr lang="en-US">
                <a:solidFill>
                  <a:srgbClr val="24292E"/>
                </a:solidFill>
                <a:highlight>
                  <a:srgbClr val="FFFFFF"/>
                </a:highlight>
                <a:latin typeface="Times New Roman"/>
                <a:ea typeface="Times New Roman"/>
                <a:cs typeface="Times New Roman"/>
                <a:sym typeface="Times New Roman"/>
              </a:rPr>
              <a:t> theta+</a:t>
            </a:r>
            <a:r>
              <a:rPr lang="en-US">
                <a:solidFill>
                  <a:srgbClr val="005CC5"/>
                </a:solidFill>
                <a:highlight>
                  <a:srgbClr val="FFFFFF"/>
                </a:highlight>
                <a:latin typeface="Times New Roman"/>
                <a:ea typeface="Times New Roman"/>
                <a:cs typeface="Times New Roman"/>
                <a:sym typeface="Times New Roman"/>
              </a:rPr>
              <a:t>90</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&lt;=</a:t>
            </a:r>
            <a:r>
              <a:rPr lang="en-US">
                <a:solidFill>
                  <a:srgbClr val="24292E"/>
                </a:solidFill>
                <a:highlight>
                  <a:srgbClr val="FFFFFF"/>
                </a:highlight>
                <a:latin typeface="Times New Roman"/>
                <a:ea typeface="Times New Roman"/>
                <a:cs typeface="Times New Roman"/>
                <a:sym typeface="Times New Roman"/>
              </a:rPr>
              <a:t> </a:t>
            </a:r>
            <a:r>
              <a:rPr lang="en-US">
                <a:solidFill>
                  <a:srgbClr val="005CC5"/>
                </a:solidFill>
                <a:highlight>
                  <a:srgbClr val="FFFFFF"/>
                </a:highlight>
                <a:latin typeface="Times New Roman"/>
                <a:ea typeface="Times New Roman"/>
                <a:cs typeface="Times New Roman"/>
                <a:sym typeface="Times New Roman"/>
              </a:rPr>
              <a:t>90</a:t>
            </a:r>
            <a:endParaRPr>
              <a:solidFill>
                <a:srgbClr val="005CC5"/>
              </a:solidFill>
              <a:highlight>
                <a:srgbClr val="FFFFFF"/>
              </a:highlight>
              <a:latin typeface="Times New Roman"/>
              <a:ea typeface="Times New Roman"/>
              <a:cs typeface="Times New Roman"/>
              <a:sym typeface="Times New Roman"/>
            </a:endParaRPr>
          </a:p>
          <a:p>
            <a:pPr indent="0" lvl="0" marL="0" rtl="0" algn="just">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       orientation = theta+</a:t>
            </a:r>
            <a:r>
              <a:rPr lang="en-US">
                <a:solidFill>
                  <a:srgbClr val="005CC5"/>
                </a:solidFill>
                <a:highlight>
                  <a:srgbClr val="FFFFFF"/>
                </a:highlight>
                <a:latin typeface="Times New Roman"/>
                <a:ea typeface="Times New Roman"/>
                <a:cs typeface="Times New Roman"/>
                <a:sym typeface="Times New Roman"/>
              </a:rPr>
              <a:t>90</a:t>
            </a:r>
            <a:r>
              <a:rPr lang="en-US">
                <a:solidFill>
                  <a:srgbClr val="24292E"/>
                </a:solidFill>
                <a:highlight>
                  <a:srgbClr val="FFFFFF"/>
                </a:highlight>
                <a:latin typeface="Times New Roman"/>
                <a:ea typeface="Times New Roman"/>
                <a:cs typeface="Times New Roman"/>
                <a:sym typeface="Times New Roman"/>
              </a:rPr>
              <a:t>;</a:t>
            </a:r>
            <a:endParaRPr>
              <a:solidFill>
                <a:srgbClr val="24292E"/>
              </a:solidFill>
              <a:highlight>
                <a:srgbClr val="FFFFFF"/>
              </a:highlight>
              <a:latin typeface="Times New Roman"/>
              <a:ea typeface="Times New Roman"/>
              <a:cs typeface="Times New Roman"/>
              <a:sym typeface="Times New Roman"/>
            </a:endParaRPr>
          </a:p>
          <a:p>
            <a:pPr indent="0" lvl="0" marL="0" rtl="0" algn="just">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elseif</a:t>
            </a:r>
            <a:r>
              <a:rPr lang="en-US">
                <a:solidFill>
                  <a:srgbClr val="24292E"/>
                </a:solidFill>
                <a:highlight>
                  <a:srgbClr val="FFFFFF"/>
                </a:highlight>
                <a:latin typeface="Times New Roman"/>
                <a:ea typeface="Times New Roman"/>
                <a:cs typeface="Times New Roman"/>
                <a:sym typeface="Times New Roman"/>
              </a:rPr>
              <a:t> theta+</a:t>
            </a:r>
            <a:r>
              <a:rPr lang="en-US">
                <a:solidFill>
                  <a:srgbClr val="005CC5"/>
                </a:solidFill>
                <a:highlight>
                  <a:srgbClr val="FFFFFF"/>
                </a:highlight>
                <a:latin typeface="Times New Roman"/>
                <a:ea typeface="Times New Roman"/>
                <a:cs typeface="Times New Roman"/>
                <a:sym typeface="Times New Roman"/>
              </a:rPr>
              <a:t>180</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&gt;=</a:t>
            </a:r>
            <a:r>
              <a:rPr lang="en-US">
                <a:solidFill>
                  <a:srgbClr val="24292E"/>
                </a:solidFill>
                <a:highlight>
                  <a:srgbClr val="FFFFFF"/>
                </a:highlight>
                <a:latin typeface="Times New Roman"/>
                <a:ea typeface="Times New Roman"/>
                <a:cs typeface="Times New Roman"/>
                <a:sym typeface="Times New Roman"/>
              </a:rPr>
              <a:t> </a:t>
            </a:r>
            <a:r>
              <a:rPr lang="en-US">
                <a:solidFill>
                  <a:srgbClr val="005CC5"/>
                </a:solidFill>
                <a:highlight>
                  <a:srgbClr val="FFFFFF"/>
                </a:highlight>
                <a:latin typeface="Times New Roman"/>
                <a:ea typeface="Times New Roman"/>
                <a:cs typeface="Times New Roman"/>
                <a:sym typeface="Times New Roman"/>
              </a:rPr>
              <a:t>0</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&amp;&amp;</a:t>
            </a:r>
            <a:r>
              <a:rPr lang="en-US">
                <a:solidFill>
                  <a:srgbClr val="24292E"/>
                </a:solidFill>
                <a:highlight>
                  <a:srgbClr val="FFFFFF"/>
                </a:highlight>
                <a:latin typeface="Times New Roman"/>
                <a:ea typeface="Times New Roman"/>
                <a:cs typeface="Times New Roman"/>
                <a:sym typeface="Times New Roman"/>
              </a:rPr>
              <a:t> theta+</a:t>
            </a:r>
            <a:r>
              <a:rPr lang="en-US">
                <a:solidFill>
                  <a:srgbClr val="005CC5"/>
                </a:solidFill>
                <a:highlight>
                  <a:srgbClr val="FFFFFF"/>
                </a:highlight>
                <a:latin typeface="Times New Roman"/>
                <a:ea typeface="Times New Roman"/>
                <a:cs typeface="Times New Roman"/>
                <a:sym typeface="Times New Roman"/>
              </a:rPr>
              <a:t>180</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&lt;=</a:t>
            </a:r>
            <a:r>
              <a:rPr lang="en-US">
                <a:solidFill>
                  <a:srgbClr val="24292E"/>
                </a:solidFill>
                <a:highlight>
                  <a:srgbClr val="FFFFFF"/>
                </a:highlight>
                <a:latin typeface="Times New Roman"/>
                <a:ea typeface="Times New Roman"/>
                <a:cs typeface="Times New Roman"/>
                <a:sym typeface="Times New Roman"/>
              </a:rPr>
              <a:t> </a:t>
            </a:r>
            <a:r>
              <a:rPr lang="en-US">
                <a:solidFill>
                  <a:srgbClr val="005CC5"/>
                </a:solidFill>
                <a:highlight>
                  <a:srgbClr val="FFFFFF"/>
                </a:highlight>
                <a:latin typeface="Times New Roman"/>
                <a:ea typeface="Times New Roman"/>
                <a:cs typeface="Times New Roman"/>
                <a:sym typeface="Times New Roman"/>
              </a:rPr>
              <a:t>90</a:t>
            </a:r>
            <a:endParaRPr>
              <a:solidFill>
                <a:srgbClr val="005CC5"/>
              </a:solidFill>
              <a:highlight>
                <a:srgbClr val="FFFFFF"/>
              </a:highlight>
              <a:latin typeface="Times New Roman"/>
              <a:ea typeface="Times New Roman"/>
              <a:cs typeface="Times New Roman"/>
              <a:sym typeface="Times New Roman"/>
            </a:endParaRPr>
          </a:p>
          <a:p>
            <a:pPr indent="0" lvl="0" marL="0" rtl="0" algn="just">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       orientation = theta+</a:t>
            </a:r>
            <a:r>
              <a:rPr lang="en-US">
                <a:solidFill>
                  <a:srgbClr val="005CC5"/>
                </a:solidFill>
                <a:highlight>
                  <a:srgbClr val="FFFFFF"/>
                </a:highlight>
                <a:latin typeface="Times New Roman"/>
                <a:ea typeface="Times New Roman"/>
                <a:cs typeface="Times New Roman"/>
                <a:sym typeface="Times New Roman"/>
              </a:rPr>
              <a:t>180</a:t>
            </a:r>
            <a:r>
              <a:rPr lang="en-US">
                <a:solidFill>
                  <a:srgbClr val="24292E"/>
                </a:solidFill>
                <a:highlight>
                  <a:srgbClr val="FFFFFF"/>
                </a:highlight>
                <a:latin typeface="Times New Roman"/>
                <a:ea typeface="Times New Roman"/>
                <a:cs typeface="Times New Roman"/>
                <a:sym typeface="Times New Roman"/>
              </a:rPr>
              <a:t>;</a:t>
            </a:r>
            <a:endParaRPr>
              <a:solidFill>
                <a:srgbClr val="24292E"/>
              </a:solidFill>
              <a:highlight>
                <a:srgbClr val="FFFFFF"/>
              </a:highlight>
              <a:latin typeface="Times New Roman"/>
              <a:ea typeface="Times New Roman"/>
              <a:cs typeface="Times New Roman"/>
              <a:sym typeface="Times New Roman"/>
            </a:endParaRPr>
          </a:p>
          <a:p>
            <a:pPr indent="0" lvl="0" marL="0" rtl="0" algn="just">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end</a:t>
            </a:r>
            <a:endParaRPr>
              <a:solidFill>
                <a:srgbClr val="D73A49"/>
              </a:solidFill>
              <a:highlight>
                <a:srgbClr val="FFFFFF"/>
              </a:highlight>
              <a:latin typeface="Times New Roman"/>
              <a:ea typeface="Times New Roman"/>
              <a:cs typeface="Times New Roman"/>
              <a:sym typeface="Times New Roman"/>
            </a:endParaRPr>
          </a:p>
          <a:p>
            <a:pPr indent="0" lvl="0" marL="0" rtl="0" algn="just">
              <a:lnSpc>
                <a:spcPct val="142857"/>
              </a:lnSpc>
              <a:spcBef>
                <a:spcPts val="0"/>
              </a:spcBef>
              <a:spcAft>
                <a:spcPts val="0"/>
              </a:spcAft>
              <a:buNone/>
            </a:pPr>
            <a:r>
              <a:rPr lang="en-US">
                <a:solidFill>
                  <a:srgbClr val="D73A49"/>
                </a:solidFill>
                <a:highlight>
                  <a:srgbClr val="FFFFFF"/>
                </a:highlight>
                <a:latin typeface="Times New Roman"/>
                <a:ea typeface="Times New Roman"/>
                <a:cs typeface="Times New Roman"/>
                <a:sym typeface="Times New Roman"/>
              </a:rPr>
              <a:t>else</a:t>
            </a:r>
            <a:endParaRPr>
              <a:solidFill>
                <a:srgbClr val="D73A49"/>
              </a:solidFill>
              <a:highlight>
                <a:srgbClr val="FFFFFF"/>
              </a:highlight>
              <a:latin typeface="Times New Roman"/>
              <a:ea typeface="Times New Roman"/>
              <a:cs typeface="Times New Roman"/>
              <a:sym typeface="Times New Roman"/>
            </a:endParaRPr>
          </a:p>
          <a:p>
            <a:pPr indent="0" lvl="0" marL="0" rtl="0" algn="just">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if</a:t>
            </a:r>
            <a:r>
              <a:rPr lang="en-US">
                <a:solidFill>
                  <a:srgbClr val="24292E"/>
                </a:solidFill>
                <a:highlight>
                  <a:srgbClr val="FFFFFF"/>
                </a:highlight>
                <a:latin typeface="Times New Roman"/>
                <a:ea typeface="Times New Roman"/>
                <a:cs typeface="Times New Roman"/>
                <a:sym typeface="Times New Roman"/>
              </a:rPr>
              <a:t> theta </a:t>
            </a:r>
            <a:r>
              <a:rPr lang="en-US">
                <a:solidFill>
                  <a:srgbClr val="D73A49"/>
                </a:solidFill>
                <a:highlight>
                  <a:srgbClr val="FFFFFF"/>
                </a:highlight>
                <a:latin typeface="Times New Roman"/>
                <a:ea typeface="Times New Roman"/>
                <a:cs typeface="Times New Roman"/>
                <a:sym typeface="Times New Roman"/>
              </a:rPr>
              <a:t>&gt;=</a:t>
            </a:r>
            <a:r>
              <a:rPr lang="en-US">
                <a:solidFill>
                  <a:srgbClr val="24292E"/>
                </a:solidFill>
                <a:highlight>
                  <a:srgbClr val="FFFFFF"/>
                </a:highlight>
                <a:latin typeface="Times New Roman"/>
                <a:ea typeface="Times New Roman"/>
                <a:cs typeface="Times New Roman"/>
                <a:sym typeface="Times New Roman"/>
              </a:rPr>
              <a:t> </a:t>
            </a:r>
            <a:r>
              <a:rPr lang="en-US">
                <a:solidFill>
                  <a:srgbClr val="005CC5"/>
                </a:solidFill>
                <a:highlight>
                  <a:srgbClr val="FFFFFF"/>
                </a:highlight>
                <a:latin typeface="Times New Roman"/>
                <a:ea typeface="Times New Roman"/>
                <a:cs typeface="Times New Roman"/>
                <a:sym typeface="Times New Roman"/>
              </a:rPr>
              <a:t>90</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&amp;&amp;</a:t>
            </a:r>
            <a:r>
              <a:rPr lang="en-US">
                <a:solidFill>
                  <a:srgbClr val="24292E"/>
                </a:solidFill>
                <a:highlight>
                  <a:srgbClr val="FFFFFF"/>
                </a:highlight>
                <a:latin typeface="Times New Roman"/>
                <a:ea typeface="Times New Roman"/>
                <a:cs typeface="Times New Roman"/>
                <a:sym typeface="Times New Roman"/>
              </a:rPr>
              <a:t> theta </a:t>
            </a:r>
            <a:r>
              <a:rPr lang="en-US">
                <a:solidFill>
                  <a:srgbClr val="D73A49"/>
                </a:solidFill>
                <a:highlight>
                  <a:srgbClr val="FFFFFF"/>
                </a:highlight>
                <a:latin typeface="Times New Roman"/>
                <a:ea typeface="Times New Roman"/>
                <a:cs typeface="Times New Roman"/>
                <a:sym typeface="Times New Roman"/>
              </a:rPr>
              <a:t>&lt;=</a:t>
            </a:r>
            <a:r>
              <a:rPr lang="en-US">
                <a:solidFill>
                  <a:srgbClr val="24292E"/>
                </a:solidFill>
                <a:highlight>
                  <a:srgbClr val="FFFFFF"/>
                </a:highlight>
                <a:latin typeface="Times New Roman"/>
                <a:ea typeface="Times New Roman"/>
                <a:cs typeface="Times New Roman"/>
                <a:sym typeface="Times New Roman"/>
              </a:rPr>
              <a:t> </a:t>
            </a:r>
            <a:r>
              <a:rPr lang="en-US">
                <a:solidFill>
                  <a:srgbClr val="005CC5"/>
                </a:solidFill>
                <a:highlight>
                  <a:srgbClr val="FFFFFF"/>
                </a:highlight>
                <a:latin typeface="Times New Roman"/>
                <a:ea typeface="Times New Roman"/>
                <a:cs typeface="Times New Roman"/>
                <a:sym typeface="Times New Roman"/>
              </a:rPr>
              <a:t>180</a:t>
            </a:r>
            <a:endParaRPr>
              <a:solidFill>
                <a:srgbClr val="005CC5"/>
              </a:solidFill>
              <a:highlight>
                <a:srgbClr val="FFFFFF"/>
              </a:highlight>
              <a:latin typeface="Times New Roman"/>
              <a:ea typeface="Times New Roman"/>
              <a:cs typeface="Times New Roman"/>
              <a:sym typeface="Times New Roman"/>
            </a:endParaRPr>
          </a:p>
          <a:p>
            <a:pPr indent="0" lvl="0" marL="0" rtl="0" algn="just">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       orientation = theta;</a:t>
            </a:r>
            <a:endParaRPr>
              <a:solidFill>
                <a:srgbClr val="24292E"/>
              </a:solidFill>
              <a:highlight>
                <a:srgbClr val="FFFFFF"/>
              </a:highlight>
              <a:latin typeface="Times New Roman"/>
              <a:ea typeface="Times New Roman"/>
              <a:cs typeface="Times New Roman"/>
              <a:sym typeface="Times New Roman"/>
            </a:endParaRPr>
          </a:p>
          <a:p>
            <a:pPr indent="0" lvl="0" marL="0" rtl="0" algn="just">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elseif</a:t>
            </a:r>
            <a:r>
              <a:rPr lang="en-US">
                <a:solidFill>
                  <a:srgbClr val="24292E"/>
                </a:solidFill>
                <a:highlight>
                  <a:srgbClr val="FFFFFF"/>
                </a:highlight>
                <a:latin typeface="Times New Roman"/>
                <a:ea typeface="Times New Roman"/>
                <a:cs typeface="Times New Roman"/>
                <a:sym typeface="Times New Roman"/>
              </a:rPr>
              <a:t> theta+</a:t>
            </a:r>
            <a:r>
              <a:rPr lang="en-US">
                <a:solidFill>
                  <a:srgbClr val="005CC5"/>
                </a:solidFill>
                <a:highlight>
                  <a:srgbClr val="FFFFFF"/>
                </a:highlight>
                <a:latin typeface="Times New Roman"/>
                <a:ea typeface="Times New Roman"/>
                <a:cs typeface="Times New Roman"/>
                <a:sym typeface="Times New Roman"/>
              </a:rPr>
              <a:t>90</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&gt;=</a:t>
            </a:r>
            <a:r>
              <a:rPr lang="en-US">
                <a:solidFill>
                  <a:srgbClr val="24292E"/>
                </a:solidFill>
                <a:highlight>
                  <a:srgbClr val="FFFFFF"/>
                </a:highlight>
                <a:latin typeface="Times New Roman"/>
                <a:ea typeface="Times New Roman"/>
                <a:cs typeface="Times New Roman"/>
                <a:sym typeface="Times New Roman"/>
              </a:rPr>
              <a:t> </a:t>
            </a:r>
            <a:r>
              <a:rPr lang="en-US">
                <a:solidFill>
                  <a:srgbClr val="005CC5"/>
                </a:solidFill>
                <a:highlight>
                  <a:srgbClr val="FFFFFF"/>
                </a:highlight>
                <a:latin typeface="Times New Roman"/>
                <a:ea typeface="Times New Roman"/>
                <a:cs typeface="Times New Roman"/>
                <a:sym typeface="Times New Roman"/>
              </a:rPr>
              <a:t>90</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&amp;&amp;</a:t>
            </a:r>
            <a:r>
              <a:rPr lang="en-US">
                <a:solidFill>
                  <a:srgbClr val="24292E"/>
                </a:solidFill>
                <a:highlight>
                  <a:srgbClr val="FFFFFF"/>
                </a:highlight>
                <a:latin typeface="Times New Roman"/>
                <a:ea typeface="Times New Roman"/>
                <a:cs typeface="Times New Roman"/>
                <a:sym typeface="Times New Roman"/>
              </a:rPr>
              <a:t> theta+</a:t>
            </a:r>
            <a:r>
              <a:rPr lang="en-US">
                <a:solidFill>
                  <a:srgbClr val="005CC5"/>
                </a:solidFill>
                <a:highlight>
                  <a:srgbClr val="FFFFFF"/>
                </a:highlight>
                <a:latin typeface="Times New Roman"/>
                <a:ea typeface="Times New Roman"/>
                <a:cs typeface="Times New Roman"/>
                <a:sym typeface="Times New Roman"/>
              </a:rPr>
              <a:t>90</a:t>
            </a:r>
            <a:r>
              <a:rPr lang="en-US">
                <a:solidFill>
                  <a:srgbClr val="24292E"/>
                </a:solidFill>
                <a:highlight>
                  <a:srgbClr val="FFFFFF"/>
                </a:highlight>
                <a:latin typeface="Times New Roman"/>
                <a:ea typeface="Times New Roman"/>
                <a:cs typeface="Times New Roman"/>
                <a:sym typeface="Times New Roman"/>
              </a:rPr>
              <a:t> </a:t>
            </a:r>
            <a:r>
              <a:rPr lang="en-US">
                <a:solidFill>
                  <a:srgbClr val="D73A49"/>
                </a:solidFill>
                <a:highlight>
                  <a:srgbClr val="FFFFFF"/>
                </a:highlight>
                <a:latin typeface="Times New Roman"/>
                <a:ea typeface="Times New Roman"/>
                <a:cs typeface="Times New Roman"/>
                <a:sym typeface="Times New Roman"/>
              </a:rPr>
              <a:t>&lt;=</a:t>
            </a:r>
            <a:r>
              <a:rPr lang="en-US">
                <a:solidFill>
                  <a:srgbClr val="24292E"/>
                </a:solidFill>
                <a:highlight>
                  <a:srgbClr val="FFFFFF"/>
                </a:highlight>
                <a:latin typeface="Times New Roman"/>
                <a:ea typeface="Times New Roman"/>
                <a:cs typeface="Times New Roman"/>
                <a:sym typeface="Times New Roman"/>
              </a:rPr>
              <a:t> </a:t>
            </a:r>
            <a:r>
              <a:rPr lang="en-US">
                <a:solidFill>
                  <a:srgbClr val="005CC5"/>
                </a:solidFill>
                <a:highlight>
                  <a:srgbClr val="FFFFFF"/>
                </a:highlight>
                <a:latin typeface="Times New Roman"/>
                <a:ea typeface="Times New Roman"/>
                <a:cs typeface="Times New Roman"/>
                <a:sym typeface="Times New Roman"/>
              </a:rPr>
              <a:t>180</a:t>
            </a:r>
            <a:endParaRPr>
              <a:solidFill>
                <a:srgbClr val="005CC5"/>
              </a:solidFill>
              <a:highlight>
                <a:srgbClr val="FFFFFF"/>
              </a:highlight>
              <a:latin typeface="Times New Roman"/>
              <a:ea typeface="Times New Roman"/>
              <a:cs typeface="Times New Roman"/>
              <a:sym typeface="Times New Roman"/>
            </a:endParaRPr>
          </a:p>
          <a:p>
            <a:pPr indent="0" lvl="0" marL="0" rtl="0" algn="just">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       orientation = theta+</a:t>
            </a:r>
            <a:r>
              <a:rPr lang="en-US">
                <a:solidFill>
                  <a:srgbClr val="005CC5"/>
                </a:solidFill>
                <a:highlight>
                  <a:srgbClr val="FFFFFF"/>
                </a:highlight>
                <a:latin typeface="Times New Roman"/>
                <a:ea typeface="Times New Roman"/>
                <a:cs typeface="Times New Roman"/>
                <a:sym typeface="Times New Roman"/>
              </a:rPr>
              <a:t>90</a:t>
            </a:r>
            <a:r>
              <a:rPr lang="en-US">
                <a:solidFill>
                  <a:srgbClr val="24292E"/>
                </a:solidFill>
                <a:highlight>
                  <a:srgbClr val="FFFFFF"/>
                </a:highlight>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1000"/>
              </a:spcBef>
              <a:spcAft>
                <a:spcPts val="2100"/>
              </a:spcAft>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CALCULATION OF SPEED</a:t>
            </a:r>
            <a:endParaRPr b="1">
              <a:latin typeface="Times New Roman"/>
              <a:ea typeface="Times New Roman"/>
              <a:cs typeface="Times New Roman"/>
              <a:sym typeface="Times New Roman"/>
            </a:endParaRPr>
          </a:p>
        </p:txBody>
      </p:sp>
      <p:sp>
        <p:nvSpPr>
          <p:cNvPr id="151" name="Google Shape;151;p2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42857"/>
              </a:lnSpc>
              <a:spcBef>
                <a:spcPts val="0"/>
              </a:spcBef>
              <a:spcAft>
                <a:spcPts val="0"/>
              </a:spcAft>
              <a:buNone/>
            </a:pPr>
            <a:r>
              <a:rPr lang="en-US">
                <a:solidFill>
                  <a:srgbClr val="D73A49"/>
                </a:solidFill>
                <a:highlight>
                  <a:srgbClr val="FFFFFF"/>
                </a:highlight>
                <a:latin typeface="Times New Roman"/>
                <a:ea typeface="Times New Roman"/>
                <a:cs typeface="Times New Roman"/>
                <a:sym typeface="Times New Roman"/>
              </a:rPr>
              <a:t>function</a:t>
            </a:r>
            <a:r>
              <a:rPr lang="en-US">
                <a:solidFill>
                  <a:srgbClr val="24292E"/>
                </a:solidFill>
                <a:highlight>
                  <a:srgbClr val="FFFFFF"/>
                </a:highlight>
                <a:latin typeface="Times New Roman"/>
                <a:ea typeface="Times New Roman"/>
                <a:cs typeface="Times New Roman"/>
                <a:sym typeface="Times New Roman"/>
              </a:rPr>
              <a:t> [</a:t>
            </a:r>
            <a:r>
              <a:rPr lang="en-US">
                <a:solidFill>
                  <a:srgbClr val="E36209"/>
                </a:solidFill>
                <a:highlight>
                  <a:srgbClr val="FFFFFF"/>
                </a:highlight>
                <a:latin typeface="Times New Roman"/>
                <a:ea typeface="Times New Roman"/>
                <a:cs typeface="Times New Roman"/>
                <a:sym typeface="Times New Roman"/>
              </a:rPr>
              <a:t>mhimage</a:t>
            </a:r>
            <a:r>
              <a:rPr lang="en-US">
                <a:solidFill>
                  <a:srgbClr val="24292E"/>
                </a:solidFill>
                <a:highlight>
                  <a:srgbClr val="FFFFFF"/>
                </a:highlight>
                <a:latin typeface="Times New Roman"/>
                <a:ea typeface="Times New Roman"/>
                <a:cs typeface="Times New Roman"/>
                <a:sym typeface="Times New Roman"/>
              </a:rPr>
              <a:t>,</a:t>
            </a:r>
            <a:r>
              <a:rPr lang="en-US">
                <a:solidFill>
                  <a:srgbClr val="E36209"/>
                </a:solidFill>
                <a:highlight>
                  <a:srgbClr val="FFFFFF"/>
                </a:highlight>
                <a:latin typeface="Times New Roman"/>
                <a:ea typeface="Times New Roman"/>
                <a:cs typeface="Times New Roman"/>
                <a:sym typeface="Times New Roman"/>
              </a:rPr>
              <a:t>speed</a:t>
            </a:r>
            <a:r>
              <a:rPr lang="en-US">
                <a:solidFill>
                  <a:srgbClr val="24292E"/>
                </a:solidFill>
                <a:highlight>
                  <a:srgbClr val="FFFFFF"/>
                </a:highlight>
                <a:latin typeface="Times New Roman"/>
                <a:ea typeface="Times New Roman"/>
                <a:cs typeface="Times New Roman"/>
                <a:sym typeface="Times New Roman"/>
              </a:rPr>
              <a:t>] = </a:t>
            </a:r>
            <a:r>
              <a:rPr lang="en-US">
                <a:solidFill>
                  <a:srgbClr val="6F42C1"/>
                </a:solidFill>
                <a:highlight>
                  <a:srgbClr val="FFFFFF"/>
                </a:highlight>
                <a:latin typeface="Times New Roman"/>
                <a:ea typeface="Times New Roman"/>
                <a:cs typeface="Times New Roman"/>
                <a:sym typeface="Times New Roman"/>
              </a:rPr>
              <a:t>calcSpeed</a:t>
            </a:r>
            <a:r>
              <a:rPr lang="en-US">
                <a:solidFill>
                  <a:srgbClr val="24292E"/>
                </a:solidFill>
                <a:highlight>
                  <a:srgbClr val="FFFFFF"/>
                </a:highlight>
                <a:latin typeface="Times New Roman"/>
                <a:ea typeface="Times New Roman"/>
                <a:cs typeface="Times New Roman"/>
                <a:sym typeface="Times New Roman"/>
              </a:rPr>
              <a:t>(</a:t>
            </a:r>
            <a:r>
              <a:rPr lang="en-US">
                <a:solidFill>
                  <a:srgbClr val="E36209"/>
                </a:solidFill>
                <a:highlight>
                  <a:srgbClr val="FFFFFF"/>
                </a:highlight>
                <a:latin typeface="Times New Roman"/>
                <a:ea typeface="Times New Roman"/>
                <a:cs typeface="Times New Roman"/>
                <a:sym typeface="Times New Roman"/>
              </a:rPr>
              <a:t>mhimage</a:t>
            </a:r>
            <a:r>
              <a:rPr lang="en-US">
                <a:solidFill>
                  <a:srgbClr val="24292E"/>
                </a:solidFill>
                <a:highlight>
                  <a:srgbClr val="FFFFFF"/>
                </a:highlight>
                <a:latin typeface="Times New Roman"/>
                <a:ea typeface="Times New Roman"/>
                <a:cs typeface="Times New Roman"/>
                <a:sym typeface="Times New Roman"/>
              </a:rPr>
              <a:t>,</a:t>
            </a:r>
            <a:r>
              <a:rPr lang="en-US">
                <a:solidFill>
                  <a:srgbClr val="E36209"/>
                </a:solidFill>
                <a:highlight>
                  <a:srgbClr val="FFFFFF"/>
                </a:highlight>
                <a:latin typeface="Times New Roman"/>
                <a:ea typeface="Times New Roman"/>
                <a:cs typeface="Times New Roman"/>
                <a:sym typeface="Times New Roman"/>
              </a:rPr>
              <a:t>fgBBox</a:t>
            </a:r>
            <a:r>
              <a:rPr lang="en-US">
                <a:solidFill>
                  <a:srgbClr val="24292E"/>
                </a:solidFill>
                <a:highlight>
                  <a:srgbClr val="FFFFFF"/>
                </a:highlight>
                <a:latin typeface="Times New Roman"/>
                <a:ea typeface="Times New Roman"/>
                <a:cs typeface="Times New Roman"/>
                <a:sym typeface="Times New Roman"/>
              </a:rPr>
              <a:t>,</a:t>
            </a:r>
            <a:r>
              <a:rPr lang="en-US">
                <a:solidFill>
                  <a:srgbClr val="E36209"/>
                </a:solidFill>
                <a:highlight>
                  <a:srgbClr val="FFFFFF"/>
                </a:highlight>
                <a:latin typeface="Times New Roman"/>
                <a:ea typeface="Times New Roman"/>
                <a:cs typeface="Times New Roman"/>
                <a:sym typeface="Times New Roman"/>
              </a:rPr>
              <a:t>tmhi</a:t>
            </a:r>
            <a:r>
              <a:rPr lang="en-US">
                <a:solidFill>
                  <a:srgbClr val="24292E"/>
                </a:solidFill>
                <a:highlight>
                  <a:srgbClr val="FFFFFF"/>
                </a:highlight>
                <a:latin typeface="Times New Roman"/>
                <a:ea typeface="Times New Roman"/>
                <a:cs typeface="Times New Roman"/>
                <a:sym typeface="Times New Roman"/>
              </a:rPr>
              <a:t>)</a:t>
            </a:r>
            <a:endParaRPr>
              <a:solidFill>
                <a:srgbClr val="24292E"/>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en-US">
                <a:solidFill>
                  <a:srgbClr val="6A737D"/>
                </a:solidFill>
                <a:highlight>
                  <a:srgbClr val="FFFFFF"/>
                </a:highlight>
                <a:latin typeface="Times New Roman"/>
                <a:ea typeface="Times New Roman"/>
                <a:cs typeface="Times New Roman"/>
                <a:sym typeface="Times New Roman"/>
              </a:rPr>
              <a:t>%updating motion history image(mhimg)</a:t>
            </a:r>
            <a:endParaRPr>
              <a:solidFill>
                <a:srgbClr val="6A737D"/>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mhimage = max(zeros(size(mhimage)),mhimage-</a:t>
            </a:r>
            <a:r>
              <a:rPr lang="en-US">
                <a:solidFill>
                  <a:srgbClr val="005CC5"/>
                </a:solidFill>
                <a:highlight>
                  <a:srgbClr val="FFFFFF"/>
                </a:highlight>
                <a:latin typeface="Times New Roman"/>
                <a:ea typeface="Times New Roman"/>
                <a:cs typeface="Times New Roman"/>
                <a:sym typeface="Times New Roman"/>
              </a:rPr>
              <a:t>1</a:t>
            </a:r>
            <a:r>
              <a:rPr lang="en-US">
                <a:solidFill>
                  <a:srgbClr val="24292E"/>
                </a:solidFill>
                <a:highlight>
                  <a:srgbClr val="FFFFFF"/>
                </a:highlight>
                <a:latin typeface="Times New Roman"/>
                <a:ea typeface="Times New Roman"/>
                <a:cs typeface="Times New Roman"/>
                <a:sym typeface="Times New Roman"/>
              </a:rPr>
              <a:t>);</a:t>
            </a:r>
            <a:endParaRPr>
              <a:solidFill>
                <a:srgbClr val="24292E"/>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mhimage(fgBBox==</a:t>
            </a:r>
            <a:r>
              <a:rPr lang="en-US">
                <a:solidFill>
                  <a:srgbClr val="005CC5"/>
                </a:solidFill>
                <a:highlight>
                  <a:srgbClr val="FFFFFF"/>
                </a:highlight>
                <a:latin typeface="Times New Roman"/>
                <a:ea typeface="Times New Roman"/>
                <a:cs typeface="Times New Roman"/>
                <a:sym typeface="Times New Roman"/>
              </a:rPr>
              <a:t>true</a:t>
            </a:r>
            <a:r>
              <a:rPr lang="en-US">
                <a:solidFill>
                  <a:srgbClr val="24292E"/>
                </a:solidFill>
                <a:highlight>
                  <a:srgbClr val="FFFFFF"/>
                </a:highlight>
                <a:latin typeface="Times New Roman"/>
                <a:ea typeface="Times New Roman"/>
                <a:cs typeface="Times New Roman"/>
                <a:sym typeface="Times New Roman"/>
              </a:rPr>
              <a:t>) = tmhi;</a:t>
            </a:r>
            <a:endParaRPr>
              <a:solidFill>
                <a:srgbClr val="24292E"/>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en-US">
                <a:solidFill>
                  <a:srgbClr val="24292E"/>
                </a:solidFill>
                <a:highlight>
                  <a:srgbClr val="FFFFFF"/>
                </a:highlight>
                <a:latin typeface="Times New Roman"/>
                <a:ea typeface="Times New Roman"/>
                <a:cs typeface="Times New Roman"/>
                <a:sym typeface="Times New Roman"/>
              </a:rPr>
              <a:t>speed = sum(sum(mhimage))/(sum(sum(fgBBox))*tmhi);</a:t>
            </a:r>
            <a:endParaRPr>
              <a:solidFill>
                <a:srgbClr val="24292E"/>
              </a:solidFill>
              <a:highlight>
                <a:srgbClr val="FFFFFF"/>
              </a:highlight>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lang="en-US">
                <a:solidFill>
                  <a:srgbClr val="D73A49"/>
                </a:solidFill>
                <a:highlight>
                  <a:srgbClr val="FFFFFF"/>
                </a:highlight>
                <a:latin typeface="Times New Roman"/>
                <a:ea typeface="Times New Roman"/>
                <a:cs typeface="Times New Roman"/>
                <a:sym typeface="Times New Roman"/>
              </a:rPr>
              <a:t>end</a:t>
            </a:r>
            <a:endParaRPr>
              <a:solidFill>
                <a:srgbClr val="D73A49"/>
              </a:solidFill>
              <a:highlight>
                <a:srgbClr val="FFFFFF"/>
              </a:highlight>
              <a:latin typeface="Times New Roman"/>
              <a:ea typeface="Times New Roman"/>
              <a:cs typeface="Times New Roman"/>
              <a:sym typeface="Times New Roman"/>
            </a:endParaRPr>
          </a:p>
          <a:p>
            <a:pPr indent="0" lvl="0" marL="0" rtl="0" algn="l">
              <a:spcBef>
                <a:spcPts val="1000"/>
              </a:spcBef>
              <a:spcAft>
                <a:spcPts val="210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