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embeddedFontLst>
    <p:embeddedFont>
      <p:font typeface="JTOVHG+Arial-BoldMT"/>
      <p:regular r:id="rId18"/>
    </p:embeddedFont>
    <p:embeddedFont>
      <p:font typeface="PAPPIG+BaskOldFace,Bold"/>
      <p:regular r:id="rId19"/>
    </p:embeddedFont>
    <p:embeddedFont>
      <p:font typeface="MVEGMQ+ArialMT"/>
      <p:regular r:id="rId20"/>
    </p:embeddedFont>
    <p:embeddedFont>
      <p:font typeface="FPBMSU+Wingdings-Regular"/>
      <p:regular r:id="rId21"/>
    </p:embeddedFont>
    <p:embeddedFont>
      <p:font typeface="EKRUGR+BellMTBold"/>
      <p:regular r:id="rId22"/>
    </p:embeddedFont>
    <p:embeddedFont>
      <p:font typeface="DKGJFE+SegoeUI-Bold"/>
      <p:regular r:id="rId23"/>
    </p:embeddedFont>
    <p:embeddedFont>
      <p:font typeface="ORSBRJ+LibreFranklin-Bold"/>
      <p:regular r:id="rId24"/>
    </p:embeddedFont>
    <p:embeddedFont>
      <p:font typeface="WCMMOJ+BellMT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22" Type="http://schemas.openxmlformats.org/officeDocument/2006/relationships/font" Target="fonts/font5.fntdata" /><Relationship Id="rId23" Type="http://schemas.openxmlformats.org/officeDocument/2006/relationships/font" Target="fonts/font6.fntdata" /><Relationship Id="rId24" Type="http://schemas.openxmlformats.org/officeDocument/2006/relationships/font" Target="fonts/font7.fntdata" /><Relationship Id="rId25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25885" y="420861"/>
            <a:ext cx="6171372" cy="1064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asic</a:t>
            </a: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Details</a:t>
            </a: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of</a:t>
            </a:r>
            <a:r>
              <a:rPr dirty="0" sz="3600" spc="31" b="1">
                <a:solidFill>
                  <a:srgbClr val="4495a2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f9d448"/>
                </a:solidFill>
                <a:latin typeface="Century"/>
                <a:cs typeface="Century"/>
              </a:rPr>
              <a:t>the</a:t>
            </a:r>
            <a:r>
              <a:rPr dirty="0" sz="3600" b="1">
                <a:solidFill>
                  <a:srgbClr val="f9d448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f9d448"/>
                </a:solidFill>
                <a:latin typeface="Century"/>
                <a:cs typeface="Century"/>
              </a:rPr>
              <a:t>Team</a:t>
            </a:r>
            <a:r>
              <a:rPr dirty="0" sz="3600" b="1">
                <a:solidFill>
                  <a:srgbClr val="f9d448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f9d448"/>
                </a:solidFill>
                <a:latin typeface="Century"/>
                <a:cs typeface="Century"/>
              </a:rPr>
              <a:t>and</a:t>
            </a:r>
          </a:p>
          <a:p>
            <a:pPr marL="787501" marR="0">
              <a:lnSpc>
                <a:spcPts val="3765"/>
              </a:lnSpc>
              <a:spcBef>
                <a:spcPts val="504"/>
              </a:spcBef>
              <a:spcAft>
                <a:spcPts val="0"/>
              </a:spcAft>
            </a:pP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Problem</a:t>
            </a: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0077" y="1961258"/>
            <a:ext cx="7732661" cy="704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Ministry/Organization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Name/Student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Innovation:</a:t>
            </a:r>
            <a:r>
              <a:rPr dirty="0" sz="1800" spc="4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Ministry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of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Jal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Shakti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PS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Code: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SIH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1291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0077" y="2784219"/>
            <a:ext cx="7538428" cy="1116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Problem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Statement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Title:</a:t>
            </a:r>
            <a:r>
              <a:rPr dirty="0" sz="1800" spc="-15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mobile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app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that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crowd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sources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water-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related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problems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from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around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community,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open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sources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data,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etc.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and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display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them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on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map.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90077" y="4018659"/>
            <a:ext cx="366548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Team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Name:</a:t>
            </a:r>
            <a:r>
              <a:rPr dirty="0" sz="1800" spc="-133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Code-Crafters_SKF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0077" y="4430138"/>
            <a:ext cx="371590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Team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Leader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Name:</a:t>
            </a:r>
            <a:r>
              <a:rPr dirty="0" sz="1800" spc="-129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Ajay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Mondal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90077" y="4841619"/>
            <a:ext cx="348011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Institute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Code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(AISHE):</a:t>
            </a:r>
            <a:r>
              <a:rPr dirty="0" sz="1800" spc="2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C-6204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90077" y="5253099"/>
            <a:ext cx="7752469" cy="704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Institute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Name: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Supreme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Knowledge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Foundation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Group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of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Institutions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Theme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Name:</a:t>
            </a:r>
            <a:r>
              <a:rPr dirty="0" sz="1800" b="1">
                <a:solidFill>
                  <a:srgbClr val="7ba654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Disaster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04040"/>
                </a:solidFill>
                <a:latin typeface="JTOVHG+Arial-BoldMT"/>
                <a:cs typeface="JTOVHG+Arial-BoldMT"/>
              </a:rPr>
              <a:t>Management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942" y="202987"/>
            <a:ext cx="273832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4495a2"/>
                </a:solidFill>
                <a:latin typeface="JTOVHG+Arial-BoldMT"/>
                <a:cs typeface="JTOVHG+Arial-BoldMT"/>
              </a:rPr>
              <a:t>Future</a:t>
            </a:r>
            <a:r>
              <a:rPr dirty="0" sz="2800" spc="76" b="1" u="sng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800" b="1" u="sng">
                <a:solidFill>
                  <a:srgbClr val="4495a2"/>
                </a:solidFill>
                <a:latin typeface="JTOVHG+Arial-BoldMT"/>
                <a:cs typeface="JTOVHG+Arial-BoldMT"/>
              </a:rPr>
              <a:t>Scopes: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190" y="724034"/>
            <a:ext cx="11761655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1.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Expansion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of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Data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Types: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Incorporate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additional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types,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such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quality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metrics,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pollution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levels,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seasonal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variations,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provide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090" y="1049823"/>
            <a:ext cx="23060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comprehensive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overview.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190" y="1364115"/>
            <a:ext cx="11367627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2.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Machine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Learning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Predictive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Analysis:</a:t>
            </a:r>
            <a:r>
              <a:rPr dirty="0" sz="1400" spc="-75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Implement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machine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learning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algorithms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analyse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historical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predict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potential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water-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related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aiding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proactive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decision-making.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190" y="2004195"/>
            <a:ext cx="11571253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3.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User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Engagement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Features:</a:t>
            </a:r>
            <a:r>
              <a:rPr dirty="0" sz="1400" spc="343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Enhance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engagement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like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gamification,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challenges,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incentives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encourage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consistent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contributions.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190" y="2644275"/>
            <a:ext cx="11226472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4.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Mobile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App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Enhancements:</a:t>
            </a:r>
            <a:r>
              <a:rPr dirty="0" sz="1400" spc="-104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Continuously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improve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mobile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app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interface,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usability,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based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feedback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ensure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seamless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experience.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190" y="3284355"/>
            <a:ext cx="11662940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5.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Partnerships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with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Research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Institutions:</a:t>
            </a:r>
            <a:r>
              <a:rPr dirty="0" sz="1400" spc="-75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Collaborate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research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institutions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leverage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collected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scientific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studies,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furthering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understanding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of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local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ecosystems.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190" y="3924435"/>
            <a:ext cx="11351899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6.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Community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Awareness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Initiatives:</a:t>
            </a:r>
            <a:r>
              <a:rPr dirty="0" sz="1400" spc="-5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Implement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that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educate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raise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awareness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about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conservation,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fostering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sense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of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responsibility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community.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8190" y="4564515"/>
            <a:ext cx="11467647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7.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Accessibility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Inclusivity:</a:t>
            </a:r>
            <a:r>
              <a:rPr dirty="0" sz="1400" spc="-7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Ensure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accessibility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diverse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communities,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possibly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incorporating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multilingual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support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that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different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demographics.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8190" y="5204594"/>
            <a:ext cx="11353314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8.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Blockchain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Data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Security:</a:t>
            </a:r>
            <a:r>
              <a:rPr dirty="0" sz="1400" spc="-49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Explore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blockchain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technology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enhance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security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transparency,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building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trust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among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authorities.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8190" y="5844674"/>
            <a:ext cx="11813761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9.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Emergency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Response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Integration:</a:t>
            </a:r>
            <a:r>
              <a:rPr dirty="0" sz="1400" spc="-6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Collaborate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emergency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response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services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integrate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platform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into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their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systems,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facilitating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quick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responses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water-related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emergencies.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1037" y="2568440"/>
            <a:ext cx="10068194" cy="1910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Together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we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resolve,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together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we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evolve.</a:t>
            </a:r>
          </a:p>
          <a:p>
            <a:pPr marL="3670170" marR="0">
              <a:lnSpc>
                <a:spcPts val="4021"/>
              </a:lnSpc>
              <a:spcBef>
                <a:spcPts val="7113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Made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In</a:t>
            </a:r>
            <a:r>
              <a:rPr dirty="0" sz="3600" spc="1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India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Made</a:t>
            </a:r>
            <a:r>
              <a:rPr dirty="0" sz="3600" spc="17" b="1">
                <a:solidFill>
                  <a:srgbClr val="f9d44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For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India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409" y="4641927"/>
            <a:ext cx="6393180" cy="1883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5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4495a2"/>
                </a:solidFill>
                <a:latin typeface="ORSBRJ+LibreFranklin-Bold"/>
                <a:cs typeface="ORSBRJ+LibreFranklin-Bold"/>
              </a:rPr>
              <a:t>THANK</a:t>
            </a:r>
            <a:r>
              <a:rPr dirty="0" sz="8000" b="1">
                <a:solidFill>
                  <a:srgbClr val="4495a2"/>
                </a:solidFill>
                <a:latin typeface="ORSBRJ+LibreFranklin-Bold"/>
                <a:cs typeface="ORSBRJ+LibreFranklin-Bold"/>
              </a:rPr>
              <a:t> </a:t>
            </a:r>
            <a:r>
              <a:rPr dirty="0" sz="8000" b="1">
                <a:solidFill>
                  <a:srgbClr val="f9d448"/>
                </a:solidFill>
                <a:latin typeface="ORSBRJ+LibreFranklin-Bold"/>
                <a:cs typeface="ORSBRJ+LibreFranklin-Bold"/>
              </a:rPr>
              <a:t>YOU</a:t>
            </a:r>
          </a:p>
          <a:p>
            <a:pPr marL="0" marR="0">
              <a:lnSpc>
                <a:spcPts val="2889"/>
              </a:lnSpc>
              <a:spcBef>
                <a:spcPts val="314"/>
              </a:spcBef>
              <a:spcAft>
                <a:spcPts val="0"/>
              </a:spcAft>
            </a:pP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Your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 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Questions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 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&amp;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 </a:t>
            </a: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valuable</a:t>
            </a:r>
          </a:p>
          <a:p>
            <a:pPr marL="0" marR="0">
              <a:lnSpc>
                <a:spcPts val="2889"/>
              </a:lnSpc>
              <a:spcBef>
                <a:spcPts val="134"/>
              </a:spcBef>
              <a:spcAft>
                <a:spcPts val="0"/>
              </a:spcAft>
            </a:pPr>
            <a:r>
              <a:rPr dirty="0" sz="2800" b="1">
                <a:solidFill>
                  <a:srgbClr val="7ca655"/>
                </a:solidFill>
                <a:latin typeface="ORSBRJ+LibreFranklin-Bold"/>
                <a:cs typeface="ORSBRJ+LibreFranklin-Bold"/>
              </a:rPr>
              <a:t>suggestions?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0063" y="382129"/>
            <a:ext cx="390210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4495a2"/>
                </a:solidFill>
                <a:latin typeface="JTOVHG+Arial-BoldMT"/>
                <a:cs typeface="JTOVHG+Arial-BoldMT"/>
              </a:rPr>
              <a:t>Team</a:t>
            </a:r>
            <a:r>
              <a:rPr dirty="0" sz="2800" spc="-118" b="1" u="sng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800" b="1" u="sng">
                <a:solidFill>
                  <a:srgbClr val="7ca655"/>
                </a:solidFill>
                <a:latin typeface="JTOVHG+Arial-BoldMT"/>
                <a:cs typeface="JTOVHG+Arial-BoldMT"/>
              </a:rPr>
              <a:t>Member</a:t>
            </a:r>
            <a:r>
              <a:rPr dirty="0" sz="2800" spc="92" b="1" u="sng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2800" b="1" u="sng">
                <a:solidFill>
                  <a:srgbClr val="f9d448"/>
                </a:solidFill>
                <a:latin typeface="JTOVHG+Arial-BoldMT"/>
                <a:cs typeface="JTOVHG+Arial-BoldMT"/>
              </a:rPr>
              <a:t>Details: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023" y="1175726"/>
            <a:ext cx="2774422" cy="20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Leader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7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Ajay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Mondal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4023" y="1493694"/>
            <a:ext cx="3291598" cy="4037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221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Member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1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1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Sneha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Deb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171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Member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2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1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Fardeen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Ansari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171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Member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3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1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Swarnab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Saha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171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Member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4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1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Aneek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Hazra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221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Member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5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1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Subid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Das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Branch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(Btech/Mtech/PhD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B.Tech</a:t>
            </a:r>
          </a:p>
          <a:p>
            <a:pPr marL="0" marR="0">
              <a:lnSpc>
                <a:spcPts val="1348"/>
              </a:lnSpc>
              <a:spcBef>
                <a:spcPts val="1171"/>
              </a:spcBef>
              <a:spcAft>
                <a:spcPts val="0"/>
              </a:spcAft>
            </a:pP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Mentor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1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4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Prof.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Saurav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Nag</a:t>
            </a:r>
          </a:p>
          <a:p>
            <a:pPr marL="0" marR="0">
              <a:lnSpc>
                <a:spcPts val="1348"/>
              </a:lnSpc>
              <a:spcBef>
                <a:spcPts val="115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Category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(Academic/Industry):</a:t>
            </a:r>
            <a:r>
              <a:rPr dirty="0" sz="1400" spc="-17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Academic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0423" y="1493694"/>
            <a:ext cx="2287085" cy="3399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  <a:p>
            <a:pPr marL="0" marR="0">
              <a:lnSpc>
                <a:spcPts val="1348"/>
              </a:lnSpc>
              <a:spcBef>
                <a:spcPts val="372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  <a:p>
            <a:pPr marL="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spc="-17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  <a:p>
            <a:pPr marL="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spc="-17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  <a:p>
            <a:pPr marL="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spc="-17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  <a:p>
            <a:pPr marL="0" marR="0">
              <a:lnSpc>
                <a:spcPts val="1348"/>
              </a:lnSpc>
              <a:spcBef>
                <a:spcPts val="372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Stream</a:t>
            </a:r>
            <a:r>
              <a:rPr dirty="0" sz="1400" spc="-17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(ECE,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CSE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etc):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CSE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2623" y="1493694"/>
            <a:ext cx="1624438" cy="3399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II</a:t>
            </a:r>
          </a:p>
          <a:p>
            <a:pPr marL="25400" marR="0">
              <a:lnSpc>
                <a:spcPts val="1348"/>
              </a:lnSpc>
              <a:spcBef>
                <a:spcPts val="372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II</a:t>
            </a:r>
          </a:p>
          <a:p>
            <a:pPr marL="2540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II</a:t>
            </a:r>
          </a:p>
          <a:p>
            <a:pPr marL="2540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II</a:t>
            </a:r>
          </a:p>
          <a:p>
            <a:pPr marL="25400" marR="0">
              <a:lnSpc>
                <a:spcPts val="1348"/>
              </a:lnSpc>
              <a:spcBef>
                <a:spcPts val="367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II</a:t>
            </a:r>
          </a:p>
          <a:p>
            <a:pPr marL="25400" marR="0">
              <a:lnSpc>
                <a:spcPts val="1348"/>
              </a:lnSpc>
              <a:spcBef>
                <a:spcPts val="3725"/>
              </a:spcBef>
              <a:spcAft>
                <a:spcPts val="0"/>
              </a:spcAft>
            </a:pPr>
            <a:r>
              <a:rPr dirty="0" sz="1400" b="1">
                <a:solidFill>
                  <a:srgbClr val="5d7c3f"/>
                </a:solidFill>
                <a:latin typeface="EKRUGR+BellMTBold"/>
                <a:cs typeface="EKRUGR+BellMTBold"/>
              </a:rPr>
              <a:t>Year</a:t>
            </a:r>
            <a:r>
              <a:rPr dirty="0" sz="1400" spc="-23" b="1">
                <a:solidFill>
                  <a:srgbClr val="5d7c3f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(I,II,III,IV):</a:t>
            </a:r>
            <a:r>
              <a:rPr dirty="0" sz="1400" spc="-15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60423" y="5321982"/>
            <a:ext cx="2611532" cy="20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Expertise:</a:t>
            </a:r>
            <a:r>
              <a:rPr dirty="0" sz="1400" spc="31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Android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Development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60423" y="5641006"/>
            <a:ext cx="3823359" cy="20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Domain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Experience:</a:t>
            </a:r>
            <a:r>
              <a:rPr dirty="0" sz="1400" spc="56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Computer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Science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Professor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4023" y="5961086"/>
            <a:ext cx="4149260" cy="20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Team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Mentor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2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804160"/>
                </a:solidFill>
                <a:latin typeface="EKRUGR+BellMTBold"/>
                <a:cs typeface="EKRUGR+BellMTBold"/>
              </a:rPr>
              <a:t>Name:</a:t>
            </a:r>
            <a:r>
              <a:rPr dirty="0" sz="1400" spc="34" b="1">
                <a:solidFill>
                  <a:srgbClr val="80416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Prof.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Dr.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Dhrubasish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Sarkar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4023" y="6279053"/>
            <a:ext cx="3192443" cy="20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Category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(Academic/Industry):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Academic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60423" y="6279053"/>
            <a:ext cx="4254182" cy="401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Expertise:</a:t>
            </a:r>
            <a:r>
              <a:rPr dirty="0" sz="1400" spc="31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Computational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Social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Sciences,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AI/ML,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SNA</a:t>
            </a:r>
          </a:p>
          <a:p>
            <a:pPr marL="0" marR="0">
              <a:lnSpc>
                <a:spcPts val="1348"/>
              </a:lnSpc>
              <a:spcBef>
                <a:spcPts val="213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Domain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EKRUGR+BellMTBold"/>
                <a:cs typeface="EKRUGR+BellMTBold"/>
              </a:rPr>
              <a:t>Experience:</a:t>
            </a:r>
            <a:r>
              <a:rPr dirty="0" sz="1400" spc="56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Computations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&amp;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 </a:t>
            </a:r>
            <a:r>
              <a:rPr dirty="0" sz="1400">
                <a:solidFill>
                  <a:srgbClr val="000000"/>
                </a:solidFill>
                <a:latin typeface="WCMMOJ+BellMT"/>
                <a:cs typeface="WCMMOJ+BellMT"/>
              </a:rPr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8999" y="2687488"/>
            <a:ext cx="7457148" cy="490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6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Together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we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resolve,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together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we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 </a:t>
            </a:r>
            <a:r>
              <a:rPr dirty="0" sz="3600">
                <a:solidFill>
                  <a:srgbClr val="4fc0e8"/>
                </a:solidFill>
                <a:latin typeface="PAPPIG+BaskOldFace,Bold"/>
                <a:cs typeface="PAPPIG+BaskOldFace,Bold"/>
              </a:rPr>
              <a:t>evolve.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3451" y="4168549"/>
            <a:ext cx="6398024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Made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In</a:t>
            </a:r>
            <a:r>
              <a:rPr dirty="0" sz="3600" spc="1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6c308"/>
                </a:solidFill>
                <a:latin typeface="JTOVHG+Arial-BoldMT"/>
                <a:cs typeface="JTOVHG+Arial-BoldMT"/>
              </a:rPr>
              <a:t>India</a:t>
            </a:r>
            <a:r>
              <a:rPr dirty="0" sz="3600" b="1">
                <a:solidFill>
                  <a:srgbClr val="f6c30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6c308"/>
                </a:solidFill>
                <a:latin typeface="JTOVHG+Arial-BoldMT"/>
                <a:cs typeface="JTOVHG+Arial-BoldMT"/>
              </a:rPr>
              <a:t>Made</a:t>
            </a:r>
            <a:r>
              <a:rPr dirty="0" sz="3600" spc="17" b="1">
                <a:solidFill>
                  <a:srgbClr val="f6c30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For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India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85756" y="229331"/>
            <a:ext cx="3645106" cy="516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Idea</a:t>
            </a: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 </a:t>
            </a:r>
            <a:r>
              <a:rPr dirty="0" sz="3600" b="1">
                <a:solidFill>
                  <a:srgbClr val="7ca655"/>
                </a:solidFill>
                <a:latin typeface="Century"/>
                <a:cs typeface="Century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9335" y="911508"/>
            <a:ext cx="8957829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Neeresolve:</a:t>
            </a:r>
            <a:r>
              <a:rPr dirty="0" sz="1600" spc="-44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innovative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pressing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water-related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problems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9335" y="1307748"/>
            <a:ext cx="9825499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Water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Vitality:</a:t>
            </a:r>
            <a:r>
              <a:rPr dirty="0" sz="1600" spc="-123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well-being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communities,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challenges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flooding,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concerns,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urban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flooding,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drainage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335" y="1947828"/>
            <a:ext cx="9606602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Collaborative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Hub:</a:t>
            </a:r>
            <a:r>
              <a:rPr dirty="0" sz="1600" spc="-58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collaborative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hub,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collecting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geographically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tagged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water-related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problems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submitted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citizens.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9335" y="2587908"/>
            <a:ext cx="9646297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Awareness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Insights:</a:t>
            </a:r>
            <a:r>
              <a:rPr dirty="0" sz="1600" spc="-3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visuals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awareness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emergency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responders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valuable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insights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estimating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losses.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59335" y="3203828"/>
            <a:ext cx="9746316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Smart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Technology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at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600" b="1">
                <a:solidFill>
                  <a:srgbClr val="4495a2"/>
                </a:solidFill>
                <a:latin typeface="JTOVHG+Arial-BoldMT"/>
                <a:cs typeface="JTOVHG+Arial-BoldMT"/>
              </a:rPr>
              <a:t>Work:</a:t>
            </a:r>
            <a:r>
              <a:rPr dirty="0" sz="1600" spc="-111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Our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solution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more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than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just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map.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It's</a:t>
            </a:r>
            <a:r>
              <a:rPr dirty="0" sz="16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like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super-smart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computer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that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looks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at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real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pictures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taken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by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people.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This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high-tech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tool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automatically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checks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sorts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out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problems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water,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making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it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easy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everyone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MVEGMQ+ArialMT"/>
                <a:cs typeface="MVEGMQ+ArialMT"/>
              </a:rPr>
              <a:t>understand.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9335" y="4111908"/>
            <a:ext cx="9693166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Cutting-Edge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spc="10" b="1">
                <a:solidFill>
                  <a:srgbClr val="4495a2"/>
                </a:solidFill>
                <a:latin typeface="Calibri"/>
                <a:cs typeface="Calibri"/>
              </a:rPr>
              <a:t>Technology: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focusing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real-life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people,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we've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utilized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cutting-edge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automatically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9335" y="4751988"/>
            <a:ext cx="9981034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Categorization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Presentation:</a:t>
            </a:r>
            <a:r>
              <a:rPr dirty="0" sz="1600" spc="1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categorizes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water-related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presents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user-friendly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73735" y="5392068"/>
            <a:ext cx="8588387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Administrative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Organization: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doesn't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just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categorize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organizes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administrative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levels.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73735" y="6032149"/>
            <a:ext cx="8876703" cy="473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Comprehensive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95a2"/>
                </a:solidFill>
                <a:latin typeface="Calibri"/>
                <a:cs typeface="Calibri"/>
              </a:rPr>
              <a:t>Planning:</a:t>
            </a:r>
            <a:r>
              <a:rPr dirty="0" sz="1600" spc="-11" b="1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administrators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comprehensive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view,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</a:p>
          <a:p>
            <a:pPr marL="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water-related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wisely.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8134" y="375977"/>
            <a:ext cx="5678716" cy="516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Century"/>
                <a:cs typeface="Century"/>
              </a:rPr>
              <a:t>Neeresolve</a:t>
            </a:r>
            <a:r>
              <a:rPr dirty="0" sz="3600" spc="-87" b="1">
                <a:solidFill>
                  <a:srgbClr val="4495a2"/>
                </a:solidFill>
                <a:latin typeface="Century"/>
                <a:cs typeface="Century"/>
              </a:rPr>
              <a:t> </a:t>
            </a:r>
            <a:r>
              <a:rPr dirty="0" sz="3200" b="1">
                <a:solidFill>
                  <a:srgbClr val="f9d448"/>
                </a:solidFill>
                <a:latin typeface="Century"/>
                <a:cs typeface="Century"/>
              </a:rPr>
              <a:t>will</a:t>
            </a:r>
            <a:r>
              <a:rPr dirty="0" sz="3200" b="1">
                <a:solidFill>
                  <a:srgbClr val="f9d448"/>
                </a:solidFill>
                <a:latin typeface="Century"/>
                <a:cs typeface="Century"/>
              </a:rPr>
              <a:t> </a:t>
            </a:r>
            <a:r>
              <a:rPr dirty="0" sz="3200" b="1">
                <a:solidFill>
                  <a:srgbClr val="f9d448"/>
                </a:solidFill>
                <a:latin typeface="Century"/>
                <a:cs typeface="Century"/>
              </a:rPr>
              <a:t>be</a:t>
            </a:r>
            <a:r>
              <a:rPr dirty="0" sz="3200" spc="20" b="1">
                <a:solidFill>
                  <a:srgbClr val="f9d448"/>
                </a:solidFill>
                <a:latin typeface="Century"/>
                <a:cs typeface="Century"/>
              </a:rPr>
              <a:t> </a:t>
            </a:r>
            <a:r>
              <a:rPr dirty="0" sz="3200" b="1">
                <a:solidFill>
                  <a:srgbClr val="7ca655"/>
                </a:solidFill>
                <a:latin typeface="Century"/>
                <a:cs typeface="Century"/>
              </a:rPr>
              <a:t>solving…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75671" y="619303"/>
            <a:ext cx="513754" cy="2232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131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A</a:t>
            </a:r>
          </a:p>
          <a:p>
            <a:pPr marL="57150" marR="0">
              <a:lnSpc>
                <a:spcPts val="3575"/>
              </a:lnSpc>
              <a:spcBef>
                <a:spcPts val="94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d</a:t>
            </a:r>
          </a:p>
          <a:p>
            <a:pPr marL="0" marR="0">
              <a:lnSpc>
                <a:spcPts val="3575"/>
              </a:lnSpc>
              <a:spcBef>
                <a:spcPts val="99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m</a:t>
            </a:r>
          </a:p>
          <a:p>
            <a:pPr marL="124618" marR="0">
              <a:lnSpc>
                <a:spcPts val="3575"/>
              </a:lnSpc>
              <a:spcBef>
                <a:spcPts val="99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134" y="1212837"/>
            <a:ext cx="2727179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4495a2"/>
                </a:solidFill>
                <a:latin typeface="Calibri"/>
                <a:cs typeface="Calibri"/>
              </a:rPr>
              <a:t>Water</a:t>
            </a:r>
            <a:r>
              <a:rPr dirty="0" sz="2000" b="1" u="sng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4495a2"/>
                </a:solidFill>
                <a:latin typeface="Calibri"/>
                <a:cs typeface="Calibri"/>
              </a:rPr>
              <a:t>Logging</a:t>
            </a:r>
            <a:r>
              <a:rPr dirty="0" sz="2000" b="1" u="sng">
                <a:solidFill>
                  <a:srgbClr val="4495a2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4495a2"/>
                </a:solidFill>
                <a:latin typeface="Calibri"/>
                <a:cs typeface="Calibri"/>
              </a:rPr>
              <a:t>Problems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27168" y="1234997"/>
            <a:ext cx="2571094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7ca655"/>
                </a:solidFill>
                <a:latin typeface="Calibri"/>
                <a:cs typeface="Calibri"/>
              </a:rPr>
              <a:t>Water</a:t>
            </a:r>
            <a:r>
              <a:rPr dirty="0" sz="2000" b="1" u="sng">
                <a:solidFill>
                  <a:srgbClr val="7ca655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7ca655"/>
                </a:solidFill>
                <a:latin typeface="Calibri"/>
                <a:cs typeface="Calibri"/>
              </a:rPr>
              <a:t>Pollution</a:t>
            </a:r>
            <a:r>
              <a:rPr dirty="0" sz="2000" b="1" u="sng">
                <a:solidFill>
                  <a:srgbClr val="7ca655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7ca655"/>
                </a:solidFill>
                <a:latin typeface="Calibri"/>
                <a:cs typeface="Calibri"/>
              </a:rPr>
              <a:t>Proble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134" y="1580145"/>
            <a:ext cx="2315345" cy="872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Urban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Waterlogging</a:t>
            </a:r>
          </a:p>
          <a:p>
            <a:pPr marL="0" marR="0">
              <a:lnSpc>
                <a:spcPts val="2053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Agricultural</a:t>
            </a:r>
          </a:p>
          <a:p>
            <a:pPr marL="285750" marR="0">
              <a:lnSpc>
                <a:spcPts val="1698"/>
              </a:lnSpc>
              <a:spcBef>
                <a:spcPts val="4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Waterlogging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7168" y="1602304"/>
            <a:ext cx="2922371" cy="877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Factories</a:t>
            </a:r>
          </a:p>
          <a:p>
            <a:pPr marL="0" marR="0">
              <a:lnSpc>
                <a:spcPts val="2053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</a:p>
          <a:p>
            <a:pPr marL="28575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Farm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Chemicals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8134" y="2433280"/>
            <a:ext cx="2763172" cy="847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Residential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Waterlogging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Road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Waterlogging</a:t>
            </a:r>
          </a:p>
          <a:p>
            <a:pPr marL="0" marR="0">
              <a:lnSpc>
                <a:spcPts val="2053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Waterlogging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27168" y="2455440"/>
            <a:ext cx="3565085" cy="573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Trash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Underground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Getting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32821" y="2940046"/>
            <a:ext cx="40064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8133" y="3624831"/>
            <a:ext cx="2779249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f9d448"/>
                </a:solidFill>
                <a:latin typeface="Calibri"/>
                <a:cs typeface="Calibri"/>
              </a:rPr>
              <a:t>Water</a:t>
            </a:r>
            <a:r>
              <a:rPr dirty="0" sz="2000" b="1" u="sng">
                <a:solidFill>
                  <a:srgbClr val="f9d448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f9d448"/>
                </a:solidFill>
                <a:latin typeface="Calibri"/>
                <a:cs typeface="Calibri"/>
              </a:rPr>
              <a:t>Leakage</a:t>
            </a:r>
            <a:r>
              <a:rPr dirty="0" sz="2000" b="1" u="sng">
                <a:solidFill>
                  <a:srgbClr val="f9d448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f9d448"/>
                </a:solidFill>
                <a:latin typeface="Calibri"/>
                <a:cs typeface="Calibri"/>
              </a:rPr>
              <a:t>Problem</a:t>
            </a:r>
            <a:r>
              <a:rPr dirty="0" sz="2000" b="1">
                <a:solidFill>
                  <a:srgbClr val="f9d448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8133" y="3992139"/>
            <a:ext cx="3391230" cy="1426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Pipe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Leaks</a:t>
            </a:r>
          </a:p>
          <a:p>
            <a:pPr marL="0" marR="0">
              <a:lnSpc>
                <a:spcPts val="2053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Factory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Leaks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Farm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Leaks</a:t>
            </a:r>
          </a:p>
          <a:p>
            <a:pPr marL="0" marR="0">
              <a:lnSpc>
                <a:spcPts val="2053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Foundation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Park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Leaks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Nature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32821" y="4100417"/>
            <a:ext cx="400645" cy="1072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F</a:t>
            </a:r>
          </a:p>
          <a:p>
            <a:pPr marL="67468" marR="0">
              <a:lnSpc>
                <a:spcPts val="3575"/>
              </a:lnSpc>
              <a:spcBef>
                <a:spcPts val="94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98690" y="5260789"/>
            <a:ext cx="468510" cy="1072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131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o</a:t>
            </a:r>
          </a:p>
          <a:p>
            <a:pPr marL="0" marR="0">
              <a:lnSpc>
                <a:spcPts val="3575"/>
              </a:lnSpc>
              <a:spcBef>
                <a:spcPts val="94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TOVHG+Arial-BoldMT"/>
                <a:cs typeface="JTOVHG+Arial-BoldMT"/>
              </a:rPr>
              <a:t>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8133" y="5668234"/>
            <a:ext cx="2082796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PBMSU+Wingdings-Regular"/>
                <a:cs typeface="FPBMSU+Wingdings-Regular"/>
              </a:rPr>
              <a:t>v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more…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9579" y="647899"/>
            <a:ext cx="5580114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Work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Flow</a:t>
            </a:r>
            <a:r>
              <a:rPr dirty="0" sz="3600" spc="-41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of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Neeresolve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51" y="3020819"/>
            <a:ext cx="123914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Login/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Signup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9104" y="3031356"/>
            <a:ext cx="151559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Upload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Problems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5200" y="3077810"/>
            <a:ext cx="127822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Validity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Check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05486" y="3187576"/>
            <a:ext cx="2048966" cy="258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7ca655"/>
                </a:solidFill>
                <a:latin typeface="EKRUGR+BellMTBold"/>
                <a:cs typeface="EKRUGR+BellMTBold"/>
              </a:rPr>
              <a:t>Technology</a:t>
            </a:r>
            <a:r>
              <a:rPr dirty="0" sz="1800" spc="28" b="1" u="sng">
                <a:solidFill>
                  <a:srgbClr val="7ca655"/>
                </a:solidFill>
                <a:latin typeface="EKRUGR+BellMTBold"/>
                <a:cs typeface="EKRUGR+BellMTBold"/>
              </a:rPr>
              <a:t> </a:t>
            </a:r>
            <a:r>
              <a:rPr dirty="0" sz="1800" b="1" u="sng">
                <a:solidFill>
                  <a:srgbClr val="7ca655"/>
                </a:solidFill>
                <a:latin typeface="EKRUGR+BellMTBold"/>
                <a:cs typeface="EKRUGR+BellMTBold"/>
              </a:rPr>
              <a:t>stack</a:t>
            </a:r>
            <a:r>
              <a:rPr dirty="0" sz="1800" spc="58" b="1" u="sng">
                <a:solidFill>
                  <a:srgbClr val="7ca655"/>
                </a:solidFill>
                <a:latin typeface="EKRUGR+BellMTBold"/>
                <a:cs typeface="EKRUGR+BellMTBold"/>
              </a:rPr>
              <a:t> </a:t>
            </a:r>
            <a:r>
              <a:rPr dirty="0" sz="1600" b="1" u="sng">
                <a:solidFill>
                  <a:srgbClr val="7ca655"/>
                </a:solidFill>
                <a:latin typeface="EKRUGR+BellMTBold"/>
                <a:cs typeface="EKRUGR+BellMT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59334" y="3583291"/>
            <a:ext cx="1026517" cy="233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Frontend: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05486" y="4324971"/>
            <a:ext cx="1026417" cy="868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Backend:</a:t>
            </a:r>
          </a:p>
          <a:p>
            <a:pPr marL="0" marR="0">
              <a:lnSpc>
                <a:spcPts val="1541"/>
              </a:lnSpc>
              <a:spcBef>
                <a:spcPts val="3458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Database: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97807" y="4759648"/>
            <a:ext cx="254253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Providing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Data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Government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56810" y="4815830"/>
            <a:ext cx="169286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Prioritizing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Problem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59240" y="5609791"/>
            <a:ext cx="1611778" cy="261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b050"/>
                </a:solidFill>
                <a:latin typeface="DKGJFE+SegoeUI-Bold"/>
                <a:cs typeface="DKGJFE+SegoeUI-Bold"/>
              </a:rPr>
              <a:t>Azure</a:t>
            </a:r>
            <a:r>
              <a:rPr dirty="0" sz="1600" b="1">
                <a:solidFill>
                  <a:srgbClr val="00b050"/>
                </a:solidFill>
                <a:latin typeface="DKGJFE+SegoeUI-Bold"/>
                <a:cs typeface="DKGJFE+SegoeUI-Bold"/>
              </a:rPr>
              <a:t> </a:t>
            </a:r>
            <a:r>
              <a:rPr dirty="0" sz="1600" b="1">
                <a:solidFill>
                  <a:srgbClr val="00b050"/>
                </a:solidFill>
                <a:latin typeface="DKGJFE+SegoeUI-Bold"/>
                <a:cs typeface="DKGJFE+SegoeUI-Bold"/>
              </a:rPr>
              <a:t>AI</a:t>
            </a:r>
            <a:r>
              <a:rPr dirty="0" sz="1600" b="1">
                <a:solidFill>
                  <a:srgbClr val="00b050"/>
                </a:solidFill>
                <a:latin typeface="DKGJFE+SegoeUI-Bold"/>
                <a:cs typeface="DKGJFE+SegoeUI-Bold"/>
              </a:rPr>
              <a:t> </a:t>
            </a:r>
            <a:r>
              <a:rPr dirty="0" sz="1600" b="1">
                <a:solidFill>
                  <a:srgbClr val="00b050"/>
                </a:solidFill>
                <a:latin typeface="DKGJFE+SegoeUI-Bold"/>
                <a:cs typeface="DKGJFE+SegoeUI-Bold"/>
              </a:rPr>
              <a:t>Vision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05486" y="5671172"/>
            <a:ext cx="1755596" cy="233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Third</a:t>
            </a: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Party</a:t>
            </a: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APIs: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77207" y="6274130"/>
            <a:ext cx="14100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00000"/>
                </a:solidFill>
                <a:latin typeface="JTOVHG+Arial-BoldMT"/>
                <a:cs typeface="JTOVHG+Arial-BoldMT"/>
              </a:rPr>
              <a:t>RESNET-50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05486" y="6412851"/>
            <a:ext cx="846633" cy="233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EKRUGR+BellMTBold"/>
                <a:cs typeface="EKRUGR+BellMTBold"/>
              </a:rPr>
              <a:t>AI/ML: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080" y="345640"/>
            <a:ext cx="6702731" cy="1097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Methodology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4495a2"/>
                </a:solidFill>
                <a:latin typeface="JTOVHG+Arial-BoldMT"/>
                <a:cs typeface="JTOVHG+Arial-BoldMT"/>
              </a:rPr>
              <a:t>of</a:t>
            </a:r>
            <a:r>
              <a:rPr dirty="0" sz="3600" spc="37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capturing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and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3600" b="1">
                <a:solidFill>
                  <a:srgbClr val="f9d448"/>
                </a:solidFill>
                <a:latin typeface="JTOVHG+Arial-BoldMT"/>
                <a:cs typeface="JTOVHG+Arial-BoldMT"/>
              </a:rPr>
              <a:t>addressing</a:t>
            </a:r>
            <a:r>
              <a:rPr dirty="0" sz="3600" spc="10" b="1">
                <a:solidFill>
                  <a:srgbClr val="f9d448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the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3600" b="1">
                <a:solidFill>
                  <a:srgbClr val="7ca655"/>
                </a:solidFill>
                <a:latin typeface="JTOVHG+Arial-BoldMT"/>
                <a:cs typeface="JTOVHG+Arial-BoldM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5300646"/>
            <a:ext cx="878164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Neeresolve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Supports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The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United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Nations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Sustainable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2400" b="1">
                <a:solidFill>
                  <a:srgbClr val="4495a2"/>
                </a:solidFill>
                <a:latin typeface="JTOVHG+Arial-BoldMT"/>
                <a:cs typeface="JTOVHG+Arial-BoldMT"/>
              </a:rPr>
              <a:t>Goals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5" y="5788400"/>
            <a:ext cx="171677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The</a:t>
            </a: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6</a:t>
            </a:r>
            <a:r>
              <a:rPr dirty="0" sz="1800" baseline="30000" b="1">
                <a:solidFill>
                  <a:srgbClr val="7ca655"/>
                </a:solidFill>
                <a:latin typeface="JTOVHG+Arial-BoldMT"/>
                <a:cs typeface="JTOVHG+Arial-BoldMT"/>
              </a:rPr>
              <a:t>th</a:t>
            </a:r>
            <a:r>
              <a:rPr dirty="0" sz="1800" baseline="30000" spc="165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Goal</a:t>
            </a: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7ca655"/>
                </a:solidFill>
                <a:latin typeface="JTOVHG+Arial-BoldMT"/>
                <a:cs typeface="JTOVHG+Arial-BoldMT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5" y="6062719"/>
            <a:ext cx="865491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Ensure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availability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and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sustainable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management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of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water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and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sanitation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for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 </a:t>
            </a:r>
            <a:r>
              <a:rPr dirty="0" sz="1800" b="1">
                <a:solidFill>
                  <a:srgbClr val="4495a2"/>
                </a:solidFill>
                <a:latin typeface="JTOVHG+Arial-BoldMT"/>
                <a:cs typeface="JTOVHG+Arial-BoldMT"/>
              </a:rPr>
              <a:t>all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04" y="129242"/>
            <a:ext cx="3073871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1.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ffc000"/>
                </a:solidFill>
                <a:latin typeface="JTOVHG+Arial-BoldMT"/>
                <a:cs typeface="JTOVHG+Arial-BoldMT"/>
              </a:rPr>
              <a:t>Advanced</a:t>
            </a:r>
            <a:r>
              <a:rPr dirty="0" sz="1400" spc="-25" b="1">
                <a:solidFill>
                  <a:srgbClr val="ffc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5b9bd4"/>
                </a:solidFill>
                <a:latin typeface="JTOVHG+Arial-BoldMT"/>
                <a:cs typeface="JTOVHG+Arial-BoldMT"/>
              </a:rPr>
              <a:t>Reporting</a:t>
            </a:r>
            <a:r>
              <a:rPr dirty="0" sz="1400" spc="-18" b="1">
                <a:solidFill>
                  <a:srgbClr val="5b9bd4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6fac46"/>
                </a:solidFill>
                <a:latin typeface="JTOVHG+Arial-BoldMT"/>
                <a:cs typeface="JTOVHG+Arial-BoldMT"/>
              </a:rPr>
              <a:t>Features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704" y="449282"/>
            <a:ext cx="8685916" cy="56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a.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Multi-media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reporting:</a:t>
            </a:r>
            <a:r>
              <a:rPr dirty="0" sz="1400" spc="-3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Allow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submit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photos,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videos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(future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scope),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alongside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their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reports.</a:t>
            </a:r>
          </a:p>
          <a:p>
            <a:pPr marL="0" marR="0">
              <a:lnSpc>
                <a:spcPts val="1619"/>
              </a:lnSpc>
              <a:spcBef>
                <a:spcPts val="90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b.</a:t>
            </a:r>
            <a:r>
              <a:rPr dirty="0" sz="1450" spc="101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Automatic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Image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Classification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through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Image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Clustering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with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AI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704" y="1089362"/>
            <a:ext cx="11812861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c.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Category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tag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selection:</a:t>
            </a:r>
            <a:r>
              <a:rPr dirty="0" sz="1400" spc="-6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Make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easy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categorize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their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(e.g.,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leaks,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contamination,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access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issues)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add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relevant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tags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better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filtering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704" y="1729442"/>
            <a:ext cx="10434933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d.</a:t>
            </a:r>
            <a:r>
              <a:rPr dirty="0" sz="1450" spc="101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Geospatial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accuracy:</a:t>
            </a:r>
            <a:r>
              <a:rPr dirty="0" sz="1400" spc="-5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Implement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like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GPS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location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tagging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geofencing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ensure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precise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mapping.</a:t>
            </a:r>
          </a:p>
          <a:p>
            <a:pPr marL="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2.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ffc000"/>
                </a:solidFill>
                <a:latin typeface="JTOVHG+Arial-BoldMT"/>
                <a:cs typeface="JTOVHG+Arial-BoldMT"/>
              </a:rPr>
              <a:t>Collaborative</a:t>
            </a:r>
            <a:r>
              <a:rPr dirty="0" sz="1400" spc="-23" b="1">
                <a:solidFill>
                  <a:srgbClr val="ffc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5b9bd4"/>
                </a:solidFill>
                <a:latin typeface="JTOVHG+Arial-BoldMT"/>
                <a:cs typeface="JTOVHG+Arial-BoldMT"/>
              </a:rPr>
              <a:t>Problem</a:t>
            </a:r>
            <a:r>
              <a:rPr dirty="0" sz="1400" b="1">
                <a:solidFill>
                  <a:srgbClr val="5b9bd4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6fac46"/>
                </a:solidFill>
                <a:latin typeface="JTOVHG+Arial-BoldMT"/>
                <a:cs typeface="JTOVHG+Arial-BoldMT"/>
              </a:rPr>
              <a:t>Solving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4704" y="2369522"/>
            <a:ext cx="11463561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a.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Interactive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map:</a:t>
            </a:r>
            <a:r>
              <a:rPr dirty="0" sz="1400" spc="-3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Display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map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clear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visual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indicators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allow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zoom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filter,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search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location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category..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4704" y="3009602"/>
            <a:ext cx="11243230" cy="56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b.</a:t>
            </a:r>
            <a:r>
              <a:rPr dirty="0" sz="1450" spc="101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Community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discussion:</a:t>
            </a:r>
            <a:r>
              <a:rPr dirty="0" sz="1400" spc="-4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Integrate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forums,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sections,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chat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features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discuss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share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solutions,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collaborate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solutions.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4704" y="3649682"/>
            <a:ext cx="10533916" cy="12026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c.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Upvote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&amp;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Downvote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system:</a:t>
            </a:r>
            <a:r>
              <a:rPr dirty="0" sz="1400" spc="-54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Login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upvote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downvote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posts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but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guest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can’t.</a:t>
            </a:r>
          </a:p>
          <a:p>
            <a:pPr marL="0" marR="0">
              <a:lnSpc>
                <a:spcPts val="1619"/>
              </a:lnSpc>
              <a:spcBef>
                <a:spcPts val="90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d.</a:t>
            </a:r>
            <a:r>
              <a:rPr dirty="0" sz="1450" spc="101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Suggestions:</a:t>
            </a:r>
            <a:r>
              <a:rPr dirty="0" sz="1400" spc="-33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Guest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give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suggestions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but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their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suggestions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can't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upvoted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downvoted.</a:t>
            </a:r>
          </a:p>
          <a:p>
            <a:pPr marL="0" marR="0">
              <a:lnSpc>
                <a:spcPts val="1619"/>
              </a:lnSpc>
              <a:spcBef>
                <a:spcPts val="95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e.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Direct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communication:</a:t>
            </a:r>
            <a:r>
              <a:rPr dirty="0" sz="1400" spc="-3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Allow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directly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contact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relevant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authorities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stakeholders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through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app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faster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resolution.</a:t>
            </a:r>
          </a:p>
          <a:p>
            <a:pPr marL="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3.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ffc000"/>
                </a:solidFill>
                <a:latin typeface="JTOVHG+Arial-BoldMT"/>
                <a:cs typeface="JTOVHG+Arial-BoldMT"/>
              </a:rPr>
              <a:t>Gamification</a:t>
            </a:r>
            <a:r>
              <a:rPr dirty="0" sz="1400" spc="-23" b="1">
                <a:solidFill>
                  <a:srgbClr val="ffc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5b9bd4"/>
                </a:solidFill>
                <a:latin typeface="JTOVHG+Arial-BoldMT"/>
                <a:cs typeface="JTOVHG+Arial-BoldMT"/>
              </a:rPr>
              <a:t>and</a:t>
            </a:r>
            <a:r>
              <a:rPr dirty="0" sz="1400" spc="-12" b="1">
                <a:solidFill>
                  <a:srgbClr val="5b9bd4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6fac46"/>
                </a:solidFill>
                <a:latin typeface="JTOVHG+Arial-BoldMT"/>
                <a:cs typeface="JTOVHG+Arial-BoldMT"/>
              </a:rPr>
              <a:t>Incentives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4704" y="4929841"/>
            <a:ext cx="11863027" cy="1522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a.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Points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rewards:</a:t>
            </a:r>
            <a:r>
              <a:rPr dirty="0" sz="1400" spc="-3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Implement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points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system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participating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discussions,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resolving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problems.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Offer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rewards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like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badges,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discounts,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donations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incentivize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participation.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Reward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will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provide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some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Financial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Benefits.</a:t>
            </a:r>
          </a:p>
          <a:p>
            <a:pPr marL="0" marR="0">
              <a:lnSpc>
                <a:spcPts val="1619"/>
              </a:lnSpc>
              <a:spcBef>
                <a:spcPts val="96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b.</a:t>
            </a:r>
            <a:r>
              <a:rPr dirty="0" sz="1450" spc="101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Leaderboards:</a:t>
            </a:r>
            <a:r>
              <a:rPr dirty="0" sz="1400" spc="-31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Create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leaderboards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showcasing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most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active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users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communities,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encouraging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healthy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competition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engagement.</a:t>
            </a:r>
          </a:p>
          <a:p>
            <a:pPr marL="0" marR="0">
              <a:lnSpc>
                <a:spcPts val="1619"/>
              </a:lnSpc>
              <a:spcBef>
                <a:spcPts val="90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JTOVHG+Arial-BoldMT"/>
                <a:cs typeface="JTOVHG+Arial-BoldMT"/>
              </a:rPr>
              <a:t>c.</a:t>
            </a:r>
            <a:r>
              <a:rPr dirty="0" sz="1450" spc="1088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Challenges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contests:</a:t>
            </a:r>
            <a:r>
              <a:rPr dirty="0" sz="1400" spc="-69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Organize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challenges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contests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related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water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conservation,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reporting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specific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issues,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achieving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certain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goals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to</a:t>
            </a:r>
          </a:p>
          <a:p>
            <a:pPr marL="342900" marR="0">
              <a:lnSpc>
                <a:spcPts val="156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promote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MVEGMQ+ArialMT"/>
                <a:cs typeface="MVEGMQ+ArialMT"/>
              </a:rPr>
              <a:t>action.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993" y="233947"/>
            <a:ext cx="2669902" cy="205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dirty="0" sz="1400" spc="-28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b9bd4"/>
                </a:solidFill>
                <a:latin typeface="Calibri"/>
                <a:cs typeface="Calibri"/>
              </a:rPr>
              <a:t>Analysis</a:t>
            </a:r>
            <a:r>
              <a:rPr dirty="0" sz="1400" spc="11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dirty="0" sz="140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Visualization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993" y="549225"/>
            <a:ext cx="9620315" cy="530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450" spc="127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dashboards:</a:t>
            </a:r>
            <a:r>
              <a:rPr dirty="0" sz="140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interactive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dashboards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displaying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aggregated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reported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issues,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trends,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progress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towards</a:t>
            </a:r>
          </a:p>
          <a:p>
            <a:pPr marL="342900" marR="0">
              <a:lnSpc>
                <a:spcPts val="1321"/>
              </a:lnSpc>
              <a:spcBef>
                <a:spcPts val="118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resolutions.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993" y="1189304"/>
            <a:ext cx="9841510" cy="1170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450" spc="120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15" b="1">
                <a:solidFill>
                  <a:srgbClr val="000000"/>
                </a:solidFill>
                <a:latin typeface="Calibri"/>
                <a:cs typeface="Calibri"/>
              </a:rPr>
              <a:t>Tracker: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updated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progress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problem.</a:t>
            </a:r>
          </a:p>
          <a:p>
            <a:pPr marL="0" marR="0">
              <a:lnSpc>
                <a:spcPts val="1368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c.</a:t>
            </a:r>
            <a:r>
              <a:rPr dirty="0" sz="1450" spc="137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Heat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maps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interactive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charts: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Utilize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visual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representations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identify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hotspots,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trends,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inform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decision-making.</a:t>
            </a:r>
          </a:p>
          <a:p>
            <a:pPr marL="0" marR="0">
              <a:lnSpc>
                <a:spcPts val="1368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d.</a:t>
            </a:r>
            <a:r>
              <a:rPr dirty="0" sz="1450" spc="120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Predictive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analytics: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applied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potential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water-related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problems.</a:t>
            </a:r>
          </a:p>
          <a:p>
            <a:pPr marL="0" marR="0">
              <a:lnSpc>
                <a:spcPts val="1321"/>
              </a:lnSpc>
              <a:spcBef>
                <a:spcPts val="1188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Open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b9bd4"/>
                </a:solidFill>
                <a:latin typeface="Calibri"/>
                <a:cs typeface="Calibri"/>
              </a:rPr>
              <a:t>Source</a:t>
            </a:r>
            <a:r>
              <a:rPr dirty="0" sz="1400" spc="-23" b="1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ac46"/>
                </a:solidFill>
                <a:latin typeface="Calibri"/>
                <a:cs typeface="Calibri"/>
              </a:rPr>
              <a:t>Data</a:t>
            </a:r>
            <a:r>
              <a:rPr dirty="0" sz="1400" spc="-28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5b9bd4"/>
                </a:solidFill>
                <a:latin typeface="Calibri"/>
                <a:cs typeface="Calibri"/>
              </a:rPr>
              <a:t>Transparency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993" y="2469465"/>
            <a:ext cx="9842078" cy="530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450" spc="127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access: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eported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publicly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accessible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APIs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visualization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tools,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promoting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transparency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1321"/>
              </a:lnSpc>
              <a:spcBef>
                <a:spcPts val="118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stakeholder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engagement.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993" y="3109545"/>
            <a:ext cx="9678196" cy="530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450" spc="120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Collaboration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NGOs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authorities:</a:t>
            </a:r>
            <a:r>
              <a:rPr dirty="0" sz="1400" spc="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Partner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NGOs,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government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agencies,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utilities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facilitate</a:t>
            </a:r>
          </a:p>
          <a:p>
            <a:pPr marL="342900" marR="0">
              <a:lnSpc>
                <a:spcPts val="1321"/>
              </a:lnSpc>
              <a:spcBef>
                <a:spcPts val="118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resolution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reported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issues,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management.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993" y="3754388"/>
            <a:ext cx="1821172" cy="205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Additional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5b9bd4"/>
                </a:solidFill>
                <a:latin typeface="Calibri"/>
                <a:cs typeface="Calibri"/>
              </a:rPr>
              <a:t>Features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3993" y="4069665"/>
            <a:ext cx="9749983" cy="850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450" spc="127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Multilingual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support:</a:t>
            </a:r>
            <a:r>
              <a:rPr dirty="0" sz="1400" spc="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Cater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diverse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communities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languages.</a:t>
            </a:r>
          </a:p>
          <a:p>
            <a:pPr marL="0" marR="0">
              <a:lnSpc>
                <a:spcPts val="1368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450" b="1">
                <a:solidFill>
                  <a:srgbClr val="000000"/>
                </a:solidFill>
                <a:latin typeface="Calibri"/>
                <a:cs typeface="Calibri"/>
              </a:rPr>
              <a:t>b.</a:t>
            </a:r>
            <a:r>
              <a:rPr dirty="0" sz="1450" spc="120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Accessibility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features:</a:t>
            </a:r>
            <a:r>
              <a:rPr dirty="0" sz="14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app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accessible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disabilities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incorporating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text-to-speech,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readers,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1321"/>
              </a:lnSpc>
              <a:spcBef>
                <a:spcPts val="118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assistive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technologies.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3993" y="5034548"/>
            <a:ext cx="9914179" cy="525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c000"/>
                </a:solidFill>
                <a:latin typeface="Calibri"/>
                <a:cs typeface="Calibri"/>
              </a:rPr>
              <a:t>Anti</a:t>
            </a:r>
            <a:r>
              <a:rPr dirty="0" sz="1400" spc="-14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495a2"/>
                </a:solidFill>
                <a:latin typeface="Calibri"/>
                <a:cs typeface="Calibri"/>
              </a:rPr>
              <a:t>Spoofing</a:t>
            </a:r>
            <a:r>
              <a:rPr dirty="0" sz="1400" b="1">
                <a:solidFill>
                  <a:srgbClr val="7ca655"/>
                </a:solidFill>
                <a:latin typeface="Calibri"/>
                <a:cs typeface="Calibri"/>
              </a:rPr>
              <a:t>:</a:t>
            </a:r>
            <a:r>
              <a:rPr dirty="0" sz="1400" b="1">
                <a:solidFill>
                  <a:srgbClr val="7ca65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uploading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anti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spoofing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technique.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copied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social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media</a:t>
            </a:r>
          </a:p>
          <a:p>
            <a:pPr marL="0" marR="0">
              <a:lnSpc>
                <a:spcPts val="1321"/>
              </a:lnSpc>
              <a:spcBef>
                <a:spcPts val="119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sources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shown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invalid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admin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side.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3992" y="5927209"/>
            <a:ext cx="477128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Cosine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Similarity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Factor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Formula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Image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JTOVHG+Arial-BoldMT"/>
                <a:cs typeface="JTOVHG+Arial-BoldMT"/>
              </a:rPr>
              <a:t>Clustering: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2023-12-20T06:34:31-06:00</dcterms:modified>
</cp:coreProperties>
</file>