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85" r:id="rId4"/>
    <p:sldId id="260" r:id="rId5"/>
    <p:sldId id="292" r:id="rId6"/>
    <p:sldId id="262" r:id="rId7"/>
    <p:sldId id="263" r:id="rId8"/>
    <p:sldId id="293" r:id="rId9"/>
    <p:sldId id="264" r:id="rId10"/>
    <p:sldId id="286" r:id="rId11"/>
    <p:sldId id="287" r:id="rId12"/>
    <p:sldId id="261" r:id="rId13"/>
    <p:sldId id="274" r:id="rId14"/>
    <p:sldId id="291" r:id="rId15"/>
    <p:sldId id="288" r:id="rId16"/>
    <p:sldId id="290" r:id="rId17"/>
    <p:sldId id="271" r:id="rId18"/>
    <p:sldId id="289" r:id="rId19"/>
    <p:sldId id="27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47B78-37CC-4491-A536-4D279534E74B}">
  <a:tblStyle styleId="{03E47B78-37CC-4491-A536-4D279534E7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873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421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801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52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88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0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SISTEM KEAMANAN PINTU MENGGUNAKAN RFID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Analisi SWOT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/>
              <a:t>Strengths</a:t>
            </a:r>
          </a:p>
          <a:p>
            <a:pPr marL="171450" indent="-171450"/>
            <a:r>
              <a:rPr lang="en" dirty="0" smtClean="0"/>
              <a:t>Unik</a:t>
            </a:r>
          </a:p>
          <a:p>
            <a:pPr marL="171450" indent="-171450"/>
            <a:r>
              <a:rPr lang="en" dirty="0" smtClean="0"/>
              <a:t>Merubah kunci konvensional dengan teknologi RFID/Internet</a:t>
            </a:r>
            <a:endParaRPr lang="en-US" dirty="0"/>
          </a:p>
          <a:p>
            <a:pPr marL="171450" indent="-171450"/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 smtClean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/>
              <a:t>Weaknesses</a:t>
            </a:r>
          </a:p>
          <a:p>
            <a:pPr marL="171450" indent="-171450"/>
            <a:r>
              <a:rPr lang="en" dirty="0" smtClean="0"/>
              <a:t>Untuk RFID, Jka kartu hilang, harus repot menggunakan </a:t>
            </a:r>
            <a:r>
              <a:rPr lang="en" i="1" dirty="0" smtClean="0"/>
              <a:t>master key</a:t>
            </a:r>
            <a:r>
              <a:rPr lang="en" dirty="0" smtClean="0"/>
              <a:t> / </a:t>
            </a:r>
            <a:r>
              <a:rPr lang="en" i="1" dirty="0" smtClean="0"/>
              <a:t>smartphone</a:t>
            </a:r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/>
              <a:t>Opportunities</a:t>
            </a:r>
          </a:p>
          <a:p>
            <a:pPr marL="171450" indent="-171450"/>
            <a:r>
              <a:rPr lang="en-US" dirty="0" err="1" smtClean="0"/>
              <a:t>Pesaing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endParaRPr lang="en-US" i="1" dirty="0"/>
          </a:p>
          <a:p>
            <a:pPr marL="171450" indent="-171450"/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yang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RFID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endParaRPr lang="en-US" dirty="0" smtClean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31149" y="9728"/>
            <a:ext cx="1120551" cy="5133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10;p21"/>
          <p:cNvSpPr txBox="1">
            <a:spLocks/>
          </p:cNvSpPr>
          <p:nvPr/>
        </p:nvSpPr>
        <p:spPr>
          <a:xfrm>
            <a:off x="55958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Threats</a:t>
            </a:r>
          </a:p>
          <a:p>
            <a:pPr marL="171450" indent="-171450"/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pesaing</a:t>
            </a:r>
            <a:r>
              <a:rPr lang="en-US" dirty="0" smtClean="0"/>
              <a:t> yang </a:t>
            </a:r>
            <a:r>
              <a:rPr lang="en-US" dirty="0" err="1" smtClean="0"/>
              <a:t>menjual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terjangkau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Profil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dibuat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2000" i="0" dirty="0" smtClean="0"/>
              <a:t>RFID Door Lock </a:t>
            </a:r>
            <a:r>
              <a:rPr lang="en-US" sz="2000" i="0" dirty="0" err="1" smtClean="0"/>
              <a:t>merupakan</a:t>
            </a:r>
            <a:r>
              <a:rPr lang="en-US" sz="2000" i="0" dirty="0" smtClean="0"/>
              <a:t> </a:t>
            </a:r>
            <a:r>
              <a:rPr lang="en-US" sz="2000" i="0" dirty="0" err="1" smtClean="0"/>
              <a:t>kunci</a:t>
            </a:r>
            <a:r>
              <a:rPr lang="en-US" sz="2000" i="0" dirty="0" smtClean="0"/>
              <a:t> </a:t>
            </a:r>
            <a:r>
              <a:rPr lang="en-US" sz="2000" i="0" dirty="0" err="1" smtClean="0"/>
              <a:t>pintu</a:t>
            </a:r>
            <a:r>
              <a:rPr lang="en-US" sz="2000" i="0" dirty="0" smtClean="0"/>
              <a:t> yang </a:t>
            </a:r>
            <a:r>
              <a:rPr lang="en-US" sz="2000" i="0" dirty="0" err="1" smtClean="0"/>
              <a:t>menggunakan</a:t>
            </a:r>
            <a:r>
              <a:rPr lang="en-US" sz="2000" i="0" dirty="0" smtClean="0"/>
              <a:t> </a:t>
            </a:r>
            <a:r>
              <a:rPr lang="en-US" sz="2000" i="0" dirty="0" err="1" smtClean="0"/>
              <a:t>teknologi</a:t>
            </a:r>
            <a:r>
              <a:rPr lang="en-US" sz="2000" i="0" dirty="0" smtClean="0"/>
              <a:t> RFID.</a:t>
            </a:r>
            <a:endParaRPr lang="en-US" sz="2000" i="0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Proses pembuatan</a:t>
            </a:r>
            <a:endParaRPr dirty="0"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457200" y="1356774"/>
            <a:ext cx="1656300" cy="3507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1. Siapkan alat dan bahan</a:t>
            </a:r>
            <a:endParaRPr b="1" dirty="0"/>
          </a:p>
          <a:p>
            <a:pPr marL="171450" indent="-171450"/>
            <a:r>
              <a:rPr lang="en" sz="1200" dirty="0" smtClean="0"/>
              <a:t>NodeMcu / Arduino</a:t>
            </a:r>
          </a:p>
          <a:p>
            <a:pPr marL="171450" indent="-171450"/>
            <a:r>
              <a:rPr lang="en-US" dirty="0" err="1" smtClean="0"/>
              <a:t>Selenoid</a:t>
            </a:r>
            <a:r>
              <a:rPr lang="en-US" dirty="0" smtClean="0"/>
              <a:t> Door Lock</a:t>
            </a:r>
          </a:p>
          <a:p>
            <a:pPr marL="171450" indent="-171450"/>
            <a:r>
              <a:rPr lang="en-US" sz="1200" dirty="0" smtClean="0"/>
              <a:t>Adapter 12v</a:t>
            </a:r>
          </a:p>
          <a:p>
            <a:pPr marL="171450" indent="-171450"/>
            <a:r>
              <a:rPr lang="en-US" dirty="0" smtClean="0"/>
              <a:t>RFID mfrc522</a:t>
            </a:r>
          </a:p>
          <a:p>
            <a:pPr marL="171450" indent="-171450"/>
            <a:r>
              <a:rPr lang="en-US" sz="1200" dirty="0" smtClean="0"/>
              <a:t>Tag RFID</a:t>
            </a:r>
          </a:p>
          <a:p>
            <a:pPr marL="171450" indent="-171450"/>
            <a:r>
              <a:rPr lang="en-US" dirty="0" smtClean="0"/>
              <a:t>Box</a:t>
            </a:r>
          </a:p>
          <a:p>
            <a:pPr marL="171450" indent="-171450"/>
            <a:r>
              <a:rPr lang="en-US" sz="1200" dirty="0" err="1" smtClean="0"/>
              <a:t>Kabel</a:t>
            </a:r>
            <a:r>
              <a:rPr lang="en-US" sz="1200" dirty="0" smtClean="0"/>
              <a:t> Jumper</a:t>
            </a:r>
          </a:p>
          <a:p>
            <a:pPr marL="171450" indent="-171450"/>
            <a:r>
              <a:rPr lang="en-US" dirty="0" smtClean="0"/>
              <a:t>Arduino IDE</a:t>
            </a:r>
            <a:endParaRPr sz="1200" dirty="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2198350" y="1356774"/>
            <a:ext cx="1656300" cy="3507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Buat</a:t>
            </a:r>
            <a:r>
              <a:rPr lang="en-US" b="1" dirty="0" smtClean="0"/>
              <a:t> </a:t>
            </a:r>
            <a:r>
              <a:rPr lang="en-US" b="1" dirty="0" err="1" smtClean="0"/>
              <a:t>Kodingan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Upload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mikrokontroller</a:t>
            </a:r>
            <a:endParaRPr lang="en-US" b="1" dirty="0" smtClean="0"/>
          </a:p>
          <a:p>
            <a:pPr marL="171450" indent="-171450"/>
            <a:r>
              <a:rPr lang="en-US" dirty="0" err="1" smtClean="0"/>
              <a:t>Buat</a:t>
            </a:r>
            <a:r>
              <a:rPr lang="en-US" dirty="0" smtClean="0"/>
              <a:t> program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Arduino IDE</a:t>
            </a:r>
          </a:p>
          <a:p>
            <a:pPr marL="171450" indent="-171450"/>
            <a:r>
              <a:rPr lang="en-US" dirty="0" err="1" smtClean="0"/>
              <a:t>Memilih</a:t>
            </a:r>
            <a:r>
              <a:rPr lang="en-US" dirty="0" smtClean="0"/>
              <a:t> board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autr</a:t>
            </a:r>
            <a:r>
              <a:rPr lang="en-US" dirty="0" smtClean="0"/>
              <a:t> baud rate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mikrokontroller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 marL="171450" indent="-171450"/>
            <a:r>
              <a:rPr lang="en-US" dirty="0" smtClean="0"/>
              <a:t>Upload program</a:t>
            </a:r>
            <a:endParaRPr lang="en-US" dirty="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3939500" y="1356774"/>
            <a:ext cx="1656300" cy="3507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3. Wiring dan pengemasan</a:t>
            </a:r>
            <a:endParaRPr b="1"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Target Pasar</a:t>
            </a:r>
            <a:endParaRPr dirty="0"/>
          </a:p>
        </p:txBody>
      </p:sp>
      <p:sp>
        <p:nvSpPr>
          <p:cNvPr id="337" name="Google Shape;337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47410" y="277631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Barlow Light"/>
                <a:ea typeface="Barlow Light"/>
                <a:cs typeface="Barlow Light"/>
                <a:sym typeface="Barlow Light"/>
              </a:rPr>
              <a:t>Dan Online Marketplace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Barlow Light"/>
                <a:ea typeface="Barlow Light"/>
                <a:cs typeface="Barlow Light"/>
                <a:sym typeface="Barlow Light"/>
              </a:rPr>
              <a:t>Untuk</a:t>
            </a:r>
            <a:r>
              <a:rPr lang="en-US" sz="1200" dirty="0" smtClean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US" sz="1200" dirty="0" err="1" smtClean="0">
                <a:latin typeface="Barlow Light"/>
                <a:ea typeface="Barlow Light"/>
                <a:cs typeface="Barlow Light"/>
                <a:sym typeface="Barlow Light"/>
              </a:rPr>
              <a:t>kalangan</a:t>
            </a:r>
            <a:r>
              <a:rPr lang="en-US" sz="1200" dirty="0" smtClean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US" sz="1200" dirty="0" err="1" smtClean="0">
                <a:latin typeface="Barlow Light"/>
                <a:ea typeface="Barlow Light"/>
                <a:cs typeface="Barlow Light"/>
                <a:sym typeface="Barlow Light"/>
              </a:rPr>
              <a:t>manapun</a:t>
            </a:r>
            <a:endParaRPr sz="1200"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7" y="3804232"/>
            <a:ext cx="2821514" cy="908569"/>
            <a:chOff x="3698064" y="3159725"/>
            <a:chExt cx="2449869" cy="788894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9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Barlow Light"/>
                  <a:ea typeface="Barlow Light"/>
                  <a:cs typeface="Barlow Light"/>
                  <a:sym typeface="Barlow Light"/>
                </a:rPr>
                <a:t>Kantor</a:t>
              </a:r>
              <a:endParaRPr sz="12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267338" y="1753699"/>
            <a:ext cx="898035" cy="2701821"/>
            <a:chOff x="3058183" y="1379283"/>
            <a:chExt cx="779747" cy="2345942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18234984">
              <a:off x="2606513" y="2064896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 smtClean="0">
                  <a:latin typeface="Barlow Light"/>
                  <a:ea typeface="Barlow Light"/>
                  <a:cs typeface="Barlow Light"/>
                  <a:sym typeface="Barlow Light"/>
                </a:rPr>
                <a:t>Toko</a:t>
              </a:r>
              <a:r>
                <a:rPr lang="en-US" sz="1200" dirty="0" smtClean="0">
                  <a:latin typeface="Barlow Light"/>
                  <a:ea typeface="Barlow Light"/>
                  <a:cs typeface="Barlow Light"/>
                  <a:sym typeface="Barlow Light"/>
                </a:rPr>
                <a:t> </a:t>
              </a:r>
              <a:r>
                <a:rPr lang="en-US" sz="1200" dirty="0" err="1" smtClean="0">
                  <a:latin typeface="Barlow Light"/>
                  <a:ea typeface="Barlow Light"/>
                  <a:cs typeface="Barlow Light"/>
                  <a:sym typeface="Barlow Light"/>
                </a:rPr>
                <a:t>Elektronik</a:t>
              </a:r>
              <a:endParaRPr sz="12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Barlow Light"/>
                  <a:ea typeface="Barlow Light"/>
                  <a:cs typeface="Barlow Light"/>
                  <a:sym typeface="Barlow Light"/>
                </a:rPr>
                <a:t>Komplek Perumahan</a:t>
              </a:r>
              <a:endParaRPr sz="1200" dirty="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0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ctrTitle" idx="4294967295"/>
          </p:nvPr>
        </p:nvSpPr>
        <p:spPr>
          <a:xfrm>
            <a:off x="209589" y="574096"/>
            <a:ext cx="2623754" cy="1980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Promosi dan pemasaran</a:t>
            </a:r>
            <a:endParaRPr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1. Fokus pada solusi</a:t>
            </a:r>
            <a:endParaRPr sz="2400" dirty="0"/>
          </a:p>
        </p:txBody>
      </p:sp>
      <p:sp>
        <p:nvSpPr>
          <p:cNvPr id="389" name="Google Shape;389;p29"/>
          <p:cNvSpPr txBox="1">
            <a:spLocks noGrp="1"/>
          </p:cNvSpPr>
          <p:nvPr>
            <p:ph type="subTitle" idx="4294967295"/>
          </p:nvPr>
        </p:nvSpPr>
        <p:spPr>
          <a:xfrm>
            <a:off x="3552600" y="1749373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2. </a:t>
            </a:r>
            <a:r>
              <a:rPr lang="en" dirty="0" smtClean="0"/>
              <a:t>Menggunakan pesan/judul yg ekstrim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3. Promosi melalui sosial media</a:t>
            </a:r>
            <a:endParaRPr sz="2400" dirty="0"/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Laporan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812259" y="18255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Alokasi Dana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43386"/>
              </p:ext>
            </p:extLst>
          </p:nvPr>
        </p:nvGraphicFramePr>
        <p:xfrm>
          <a:off x="1650457" y="1468877"/>
          <a:ext cx="6306768" cy="2838098"/>
        </p:xfrm>
        <a:graphic>
          <a:graphicData uri="http://schemas.openxmlformats.org/drawingml/2006/table">
            <a:tbl>
              <a:tblPr firstRow="1" bandRow="1">
                <a:tableStyleId>{03E47B78-37CC-4491-A536-4D279534E74B}</a:tableStyleId>
              </a:tblPr>
              <a:tblGrid>
                <a:gridCol w="2102256">
                  <a:extLst>
                    <a:ext uri="{9D8B030D-6E8A-4147-A177-3AD203B41FA5}">
                      <a16:colId xmlns:a16="http://schemas.microsoft.com/office/drawing/2014/main" val="3733350609"/>
                    </a:ext>
                  </a:extLst>
                </a:gridCol>
                <a:gridCol w="2102256">
                  <a:extLst>
                    <a:ext uri="{9D8B030D-6E8A-4147-A177-3AD203B41FA5}">
                      <a16:colId xmlns:a16="http://schemas.microsoft.com/office/drawing/2014/main" val="4059112622"/>
                    </a:ext>
                  </a:extLst>
                </a:gridCol>
                <a:gridCol w="2102256">
                  <a:extLst>
                    <a:ext uri="{9D8B030D-6E8A-4147-A177-3AD203B41FA5}">
                      <a16:colId xmlns:a16="http://schemas.microsoft.com/office/drawing/2014/main" val="1161494939"/>
                    </a:ext>
                  </a:extLst>
                </a:gridCol>
              </a:tblGrid>
              <a:tr h="4954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NodeMCU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</a:t>
                      </a:r>
                      <a:r>
                        <a:rPr lang="en-US" baseline="0" dirty="0" smtClean="0"/>
                        <a:t>. 40.000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34489"/>
                  </a:ext>
                </a:extLst>
              </a:tr>
              <a:tr h="434047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Kabel</a:t>
                      </a:r>
                      <a:r>
                        <a:rPr lang="en-US" dirty="0" smtClean="0"/>
                        <a:t> Jumper 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. 15.000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02741"/>
                  </a:ext>
                </a:extLst>
              </a:tr>
              <a:tr h="6064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Selenoid</a:t>
                      </a:r>
                      <a:r>
                        <a:rPr lang="en-US" baseline="0" dirty="0" smtClean="0"/>
                        <a:t> door 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50.000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50030"/>
                  </a:ext>
                </a:extLst>
              </a:tr>
              <a:tr h="434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Adapter 12v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. 60.000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14633"/>
                  </a:ext>
                </a:extLst>
              </a:tr>
              <a:tr h="4340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RFID +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. 35.000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6664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</a:t>
                      </a:r>
                      <a:r>
                        <a:rPr lang="en-US" dirty="0" smtClean="0"/>
                        <a:t>. 200.000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86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50457" y="4433493"/>
            <a:ext cx="354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*Dana </a:t>
            </a:r>
            <a:r>
              <a:rPr lang="en-US" sz="1100" dirty="0" err="1" smtClean="0"/>
              <a:t>sewaktu</a:t>
            </a:r>
            <a:r>
              <a:rPr lang="en-US" sz="1100" dirty="0" smtClean="0"/>
              <a:t> </a:t>
            </a:r>
            <a:r>
              <a:rPr lang="en-US" sz="1100" dirty="0" err="1" smtClean="0"/>
              <a:t>waktu</a:t>
            </a:r>
            <a:r>
              <a:rPr lang="en-US" sz="1100" dirty="0" smtClean="0"/>
              <a:t> </a:t>
            </a:r>
            <a:r>
              <a:rPr lang="en-US" sz="1100" dirty="0" err="1" smtClean="0"/>
              <a:t>dapat</a:t>
            </a:r>
            <a:r>
              <a:rPr lang="en-US" sz="1100" dirty="0" smtClean="0"/>
              <a:t> </a:t>
            </a:r>
            <a:r>
              <a:rPr lang="en-US" sz="1100" dirty="0" err="1" smtClean="0"/>
              <a:t>berubah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Google Shape;377;p28"/>
          <p:cNvSpPr txBox="1">
            <a:spLocks/>
          </p:cNvSpPr>
          <p:nvPr/>
        </p:nvSpPr>
        <p:spPr>
          <a:xfrm>
            <a:off x="812259" y="182559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n-US" sz="5400" dirty="0" err="1" smtClean="0">
                <a:solidFill>
                  <a:srgbClr val="FFFFFF"/>
                </a:solidFill>
              </a:rPr>
              <a:t>Perhitungan</a:t>
            </a:r>
            <a:r>
              <a:rPr lang="en-US" sz="5400" dirty="0" smtClean="0">
                <a:solidFill>
                  <a:srgbClr val="FFFFFF"/>
                </a:solidFill>
              </a:rPr>
              <a:t> </a:t>
            </a:r>
            <a:r>
              <a:rPr lang="en-US" sz="5400" dirty="0" err="1" smtClean="0">
                <a:solidFill>
                  <a:srgbClr val="FFFFFF"/>
                </a:solidFill>
              </a:rPr>
              <a:t>Laba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928" y="1215957"/>
            <a:ext cx="8268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		: </a:t>
            </a:r>
            <a:r>
              <a:rPr lang="en-US" dirty="0" err="1"/>
              <a:t>Rp</a:t>
            </a:r>
            <a:r>
              <a:rPr lang="en-US" dirty="0"/>
              <a:t>. 230.000</a:t>
            </a:r>
          </a:p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/>
              <a:t>Pemasangan</a:t>
            </a:r>
            <a:r>
              <a:rPr lang="en-US" dirty="0"/>
              <a:t>	: </a:t>
            </a:r>
            <a:r>
              <a:rPr lang="en-US" dirty="0" err="1"/>
              <a:t>Rp</a:t>
            </a:r>
            <a:r>
              <a:rPr lang="en-US" dirty="0"/>
              <a:t>. 30.000</a:t>
            </a:r>
          </a:p>
          <a:p>
            <a:r>
              <a:rPr lang="en-US" dirty="0" smtClean="0"/>
              <a:t>Modal </a:t>
            </a:r>
            <a:r>
              <a:rPr lang="en-US" dirty="0" err="1"/>
              <a:t>Awal</a:t>
            </a:r>
            <a:r>
              <a:rPr lang="en-US" dirty="0"/>
              <a:t>	</a:t>
            </a:r>
            <a:r>
              <a:rPr lang="en-US" dirty="0" smtClean="0"/>
              <a:t>: </a:t>
            </a:r>
            <a:r>
              <a:rPr lang="en-US" dirty="0" err="1"/>
              <a:t>Rp</a:t>
            </a:r>
            <a:r>
              <a:rPr lang="en-US" dirty="0"/>
              <a:t>. 1.000.000</a:t>
            </a:r>
          </a:p>
          <a:p>
            <a:r>
              <a:rPr lang="en-US" dirty="0" smtClean="0"/>
              <a:t>BEP(unit</a:t>
            </a:r>
            <a:r>
              <a:rPr lang="en-US" dirty="0"/>
              <a:t>)		: </a:t>
            </a:r>
            <a:r>
              <a:rPr lang="en-US" dirty="0" err="1"/>
              <a:t>Rp</a:t>
            </a:r>
            <a:r>
              <a:rPr lang="en-US" dirty="0"/>
              <a:t>. 1.000.000 : (230.000-30.000) = 5 unit</a:t>
            </a:r>
          </a:p>
          <a:p>
            <a:r>
              <a:rPr lang="en-US" dirty="0" smtClean="0"/>
              <a:t>BEP(</a:t>
            </a:r>
            <a:r>
              <a:rPr lang="en-US" dirty="0" err="1" smtClean="0"/>
              <a:t>Rp</a:t>
            </a:r>
            <a:r>
              <a:rPr lang="en-US" dirty="0"/>
              <a:t>.)		: </a:t>
            </a:r>
            <a:r>
              <a:rPr lang="en-US" dirty="0" err="1"/>
              <a:t>Rp</a:t>
            </a:r>
            <a:r>
              <a:rPr lang="en-US" dirty="0"/>
              <a:t>. 5 unit * 230000= 1.150.000</a:t>
            </a:r>
          </a:p>
          <a:p>
            <a:endParaRPr lang="en-US" dirty="0"/>
          </a:p>
        </p:txBody>
      </p:sp>
      <p:pic>
        <p:nvPicPr>
          <p:cNvPr id="5" name="Picture 4" descr="D:\all\ss\2019-07-24 05_40_53-Untitled - Pai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32" y="2676188"/>
            <a:ext cx="2774055" cy="191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Box 7"/>
          <p:cNvSpPr txBox="1"/>
          <p:nvPr/>
        </p:nvSpPr>
        <p:spPr>
          <a:xfrm>
            <a:off x="3395612" y="2600952"/>
            <a:ext cx="819150" cy="2857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</a:t>
            </a:r>
          </a:p>
        </p:txBody>
      </p:sp>
      <p:sp>
        <p:nvSpPr>
          <p:cNvPr id="16" name="Text Box 6"/>
          <p:cNvSpPr txBox="1"/>
          <p:nvPr/>
        </p:nvSpPr>
        <p:spPr>
          <a:xfrm>
            <a:off x="2930356" y="2391257"/>
            <a:ext cx="399847" cy="24731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</a:p>
        </p:txBody>
      </p:sp>
      <p:sp>
        <p:nvSpPr>
          <p:cNvPr id="17" name="Text Box 8"/>
          <p:cNvSpPr txBox="1"/>
          <p:nvPr/>
        </p:nvSpPr>
        <p:spPr>
          <a:xfrm>
            <a:off x="1866697" y="3061172"/>
            <a:ext cx="438758" cy="2857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BEP</a:t>
            </a:r>
          </a:p>
        </p:txBody>
      </p:sp>
      <p:sp>
        <p:nvSpPr>
          <p:cNvPr id="18" name="Text Box 5"/>
          <p:cNvSpPr txBox="1"/>
          <p:nvPr/>
        </p:nvSpPr>
        <p:spPr>
          <a:xfrm>
            <a:off x="718834" y="3061172"/>
            <a:ext cx="819150" cy="2857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1.150.000</a:t>
            </a:r>
          </a:p>
        </p:txBody>
      </p:sp>
      <p:sp>
        <p:nvSpPr>
          <p:cNvPr id="19" name="Text Box 3"/>
          <p:cNvSpPr txBox="1"/>
          <p:nvPr/>
        </p:nvSpPr>
        <p:spPr>
          <a:xfrm>
            <a:off x="309259" y="3731906"/>
            <a:ext cx="819150" cy="2857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1.000.000</a:t>
            </a:r>
          </a:p>
        </p:txBody>
      </p:sp>
      <p:sp>
        <p:nvSpPr>
          <p:cNvPr id="20" name="Text Box 2"/>
          <p:cNvSpPr txBox="1"/>
          <p:nvPr/>
        </p:nvSpPr>
        <p:spPr>
          <a:xfrm>
            <a:off x="2008584" y="4586137"/>
            <a:ext cx="819150" cy="2857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Unit</a:t>
            </a:r>
          </a:p>
        </p:txBody>
      </p:sp>
    </p:spTree>
    <p:extLst>
      <p:ext uri="{BB962C8B-B14F-4D97-AF65-F5344CB8AC3E}">
        <p14:creationId xmlns:p14="http://schemas.microsoft.com/office/powerpoint/2010/main" val="16228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458503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Rincian Pembahasan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dirty="0" smtClean="0"/>
              <a:t>Bab </a:t>
            </a:r>
            <a:r>
              <a:rPr lang="en-US" dirty="0" err="1"/>
              <a:t>p</a:t>
            </a:r>
            <a:r>
              <a:rPr lang="en-US" dirty="0" err="1" smtClean="0"/>
              <a:t>endahuluan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 smtClean="0"/>
              <a:t>Profile produk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dirty="0" smtClean="0"/>
              <a:t>Proses pembuatan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 dirty="0" smtClean="0"/>
              <a:t>Target </a:t>
            </a:r>
            <a:r>
              <a:rPr lang="en-US" dirty="0" err="1"/>
              <a:t>p</a:t>
            </a:r>
            <a:r>
              <a:rPr lang="en-US" dirty="0" err="1" smtClean="0"/>
              <a:t>asar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Penutup</a:t>
            </a:r>
            <a:endParaRPr lang="en-US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448" y="2987375"/>
            <a:ext cx="3891300" cy="1159800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dirty="0" smtClean="0"/>
              <a:t>Audience </a:t>
            </a:r>
            <a:r>
              <a:rPr lang="en-US" dirty="0"/>
              <a:t>will listen to you or read the content, but won’t do both. </a:t>
            </a:r>
          </a:p>
        </p:txBody>
      </p:sp>
    </p:spTree>
    <p:extLst>
      <p:ext uri="{BB962C8B-B14F-4D97-AF65-F5344CB8AC3E}">
        <p14:creationId xmlns:p14="http://schemas.microsoft.com/office/powerpoint/2010/main" val="8975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LATAR BELAKANG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50" y="912974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800" i="0" dirty="0" err="1"/>
              <a:t>Saat</a:t>
            </a:r>
            <a:r>
              <a:rPr lang="en-US" sz="1800" i="0" dirty="0"/>
              <a:t> </a:t>
            </a:r>
            <a:r>
              <a:rPr lang="en-US" sz="1800" i="0" dirty="0" err="1"/>
              <a:t>ini</a:t>
            </a:r>
            <a:r>
              <a:rPr lang="en-US" sz="1800" i="0" dirty="0"/>
              <a:t> </a:t>
            </a:r>
            <a:r>
              <a:rPr lang="en-US" sz="1800" i="0" dirty="0" err="1"/>
              <a:t>sitem</a:t>
            </a:r>
            <a:r>
              <a:rPr lang="en-US" sz="1800" i="0" dirty="0"/>
              <a:t> </a:t>
            </a:r>
            <a:r>
              <a:rPr lang="en-US" sz="1800" i="0" dirty="0" err="1"/>
              <a:t>keamanan</a:t>
            </a:r>
            <a:r>
              <a:rPr lang="en-US" sz="1800" i="0" dirty="0"/>
              <a:t> </a:t>
            </a:r>
            <a:r>
              <a:rPr lang="en-US" sz="1800" i="0" dirty="0" err="1"/>
              <a:t>merupakan</a:t>
            </a:r>
            <a:r>
              <a:rPr lang="en-US" sz="1800" i="0" dirty="0"/>
              <a:t> </a:t>
            </a:r>
            <a:r>
              <a:rPr lang="en-US" sz="1800" i="0" dirty="0" err="1"/>
              <a:t>hal</a:t>
            </a:r>
            <a:r>
              <a:rPr lang="en-US" sz="1800" i="0" dirty="0"/>
              <a:t> yang </a:t>
            </a:r>
            <a:r>
              <a:rPr lang="en-US" sz="1800" i="0" dirty="0" err="1"/>
              <a:t>penting</a:t>
            </a:r>
            <a:r>
              <a:rPr lang="en-US" sz="1800" i="0" dirty="0"/>
              <a:t>, </a:t>
            </a:r>
            <a:r>
              <a:rPr lang="en-US" sz="1800" i="0" dirty="0" err="1"/>
              <a:t>seperti</a:t>
            </a:r>
            <a:r>
              <a:rPr lang="en-US" sz="1800" i="0" dirty="0"/>
              <a:t> </a:t>
            </a:r>
            <a:r>
              <a:rPr lang="en-US" sz="1800" i="0" dirty="0" err="1"/>
              <a:t>pada</a:t>
            </a:r>
            <a:r>
              <a:rPr lang="en-US" sz="1800" i="0" dirty="0"/>
              <a:t> </a:t>
            </a:r>
            <a:r>
              <a:rPr lang="en-US" sz="1800" i="0" dirty="0" err="1"/>
              <a:t>sistem</a:t>
            </a:r>
            <a:r>
              <a:rPr lang="en-US" sz="1800" i="0" dirty="0"/>
              <a:t> </a:t>
            </a:r>
            <a:r>
              <a:rPr lang="en-US" sz="1800" i="0" dirty="0" err="1"/>
              <a:t>keamanan</a:t>
            </a:r>
            <a:r>
              <a:rPr lang="en-US" sz="1800" i="0" dirty="0"/>
              <a:t> </a:t>
            </a:r>
            <a:r>
              <a:rPr lang="en-US" sz="1800" i="0" dirty="0" err="1"/>
              <a:t>rumah</a:t>
            </a:r>
            <a:r>
              <a:rPr lang="en-US" sz="1800" i="0" dirty="0"/>
              <a:t>. </a:t>
            </a:r>
            <a:r>
              <a:rPr lang="en-US" sz="1800" i="0" dirty="0" err="1"/>
              <a:t>Banyak</a:t>
            </a:r>
            <a:r>
              <a:rPr lang="en-US" sz="1800" i="0" dirty="0"/>
              <a:t> </a:t>
            </a:r>
            <a:r>
              <a:rPr lang="en-US" sz="1800" i="0" dirty="0" err="1"/>
              <a:t>terjadi</a:t>
            </a:r>
            <a:r>
              <a:rPr lang="en-US" sz="1800" i="0" dirty="0"/>
              <a:t> </a:t>
            </a:r>
            <a:r>
              <a:rPr lang="en-US" sz="1800" i="0" dirty="0" err="1"/>
              <a:t>kasus</a:t>
            </a:r>
            <a:r>
              <a:rPr lang="en-US" sz="1800" i="0" dirty="0"/>
              <a:t> </a:t>
            </a:r>
            <a:r>
              <a:rPr lang="en-US" sz="1800" i="0" dirty="0" err="1"/>
              <a:t>pencurian</a:t>
            </a:r>
            <a:r>
              <a:rPr lang="en-US" sz="1800" i="0" dirty="0"/>
              <a:t> </a:t>
            </a:r>
            <a:r>
              <a:rPr lang="en-US" sz="1800" i="0" dirty="0" err="1"/>
              <a:t>karena</a:t>
            </a:r>
            <a:r>
              <a:rPr lang="en-US" sz="1800" i="0" dirty="0"/>
              <a:t> </a:t>
            </a:r>
            <a:r>
              <a:rPr lang="en-US" sz="1800" i="0" dirty="0" err="1"/>
              <a:t>sistem</a:t>
            </a:r>
            <a:r>
              <a:rPr lang="en-US" sz="1800" i="0" dirty="0"/>
              <a:t> </a:t>
            </a:r>
            <a:r>
              <a:rPr lang="en-US" sz="1800" i="0" dirty="0" err="1"/>
              <a:t>keamanan</a:t>
            </a:r>
            <a:r>
              <a:rPr lang="en-US" sz="1800" i="0" dirty="0"/>
              <a:t> yang </a:t>
            </a:r>
            <a:r>
              <a:rPr lang="en-US" sz="1800" i="0" dirty="0" err="1"/>
              <a:t>kurang</a:t>
            </a:r>
            <a:r>
              <a:rPr lang="en-US" sz="1800" i="0" dirty="0"/>
              <a:t> </a:t>
            </a:r>
            <a:r>
              <a:rPr lang="en-US" sz="1800" i="0" dirty="0" err="1"/>
              <a:t>baik</a:t>
            </a:r>
            <a:r>
              <a:rPr lang="en-US" sz="1800" i="0" dirty="0"/>
              <a:t>. </a:t>
            </a:r>
            <a:r>
              <a:rPr lang="en-US" sz="1800" i="0" dirty="0" err="1"/>
              <a:t>Biasanya</a:t>
            </a:r>
            <a:r>
              <a:rPr lang="en-US" sz="1800" i="0" dirty="0"/>
              <a:t> </a:t>
            </a:r>
            <a:r>
              <a:rPr lang="en-US" sz="1800" i="0" dirty="0" err="1"/>
              <a:t>pintu</a:t>
            </a:r>
            <a:r>
              <a:rPr lang="en-US" sz="1800" i="0" dirty="0"/>
              <a:t> </a:t>
            </a:r>
            <a:r>
              <a:rPr lang="en-US" sz="1800" i="0" dirty="0" err="1"/>
              <a:t>rumah</a:t>
            </a:r>
            <a:r>
              <a:rPr lang="en-US" sz="1800" i="0" dirty="0"/>
              <a:t> </a:t>
            </a:r>
            <a:r>
              <a:rPr lang="en-US" sz="1800" i="0" dirty="0" err="1"/>
              <a:t>menggunakan</a:t>
            </a:r>
            <a:r>
              <a:rPr lang="en-US" sz="1800" i="0" dirty="0"/>
              <a:t> </a:t>
            </a:r>
            <a:r>
              <a:rPr lang="en-US" sz="1800" i="0" dirty="0" err="1"/>
              <a:t>kunci</a:t>
            </a:r>
            <a:r>
              <a:rPr lang="en-US" sz="1800" i="0" dirty="0"/>
              <a:t> </a:t>
            </a:r>
            <a:r>
              <a:rPr lang="en-US" sz="1800" i="0" dirty="0" err="1"/>
              <a:t>konvensional</a:t>
            </a:r>
            <a:r>
              <a:rPr lang="en-US" sz="1800" i="0" dirty="0"/>
              <a:t>. </a:t>
            </a:r>
            <a:r>
              <a:rPr lang="en-US" sz="1800" i="0" dirty="0" err="1"/>
              <a:t>Kemajuan</a:t>
            </a:r>
            <a:r>
              <a:rPr lang="en-US" sz="1800" i="0" dirty="0"/>
              <a:t> </a:t>
            </a:r>
            <a:r>
              <a:rPr lang="en-US" sz="1800" i="0" dirty="0" err="1"/>
              <a:t>teknologi</a:t>
            </a:r>
            <a:r>
              <a:rPr lang="en-US" sz="1800" i="0" dirty="0"/>
              <a:t> </a:t>
            </a:r>
            <a:r>
              <a:rPr lang="en-US" sz="1800" i="0" dirty="0" err="1"/>
              <a:t>memunculkan</a:t>
            </a:r>
            <a:r>
              <a:rPr lang="en-US" sz="1800" i="0" dirty="0"/>
              <a:t> </a:t>
            </a:r>
            <a:r>
              <a:rPr lang="en-US" sz="1800" i="0" dirty="0" err="1"/>
              <a:t>inovasi</a:t>
            </a:r>
            <a:r>
              <a:rPr lang="en-US" sz="1800" i="0" dirty="0"/>
              <a:t> </a:t>
            </a:r>
            <a:r>
              <a:rPr lang="en-US" sz="1800" i="0" dirty="0" err="1"/>
              <a:t>untuk</a:t>
            </a:r>
            <a:r>
              <a:rPr lang="en-US" sz="1800" i="0" dirty="0"/>
              <a:t> </a:t>
            </a:r>
            <a:r>
              <a:rPr lang="en-US" sz="1800" i="0" dirty="0" err="1"/>
              <a:t>menciptakan</a:t>
            </a:r>
            <a:r>
              <a:rPr lang="en-US" sz="1800" i="0" dirty="0"/>
              <a:t> </a:t>
            </a:r>
            <a:r>
              <a:rPr lang="en-US" sz="1800" i="0" dirty="0" err="1"/>
              <a:t>sistem</a:t>
            </a:r>
            <a:r>
              <a:rPr lang="en-US" sz="1800" i="0" dirty="0"/>
              <a:t> </a:t>
            </a:r>
            <a:r>
              <a:rPr lang="en-US" sz="1800" i="0" dirty="0" err="1"/>
              <a:t>keamanan</a:t>
            </a:r>
            <a:r>
              <a:rPr lang="en-US" sz="1800" i="0" dirty="0"/>
              <a:t> yang </a:t>
            </a:r>
            <a:r>
              <a:rPr lang="en-US" sz="1800" i="0" dirty="0" err="1" smtClean="0"/>
              <a:t>canggih</a:t>
            </a:r>
            <a:r>
              <a:rPr lang="en-US" sz="1800" i="0" dirty="0" smtClean="0"/>
              <a:t>.</a:t>
            </a:r>
            <a:endParaRPr lang="en-US" sz="1800" i="0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4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398921" y="2647524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VISI</a:t>
            </a:r>
            <a:br>
              <a:rPr lang="en" sz="5400" dirty="0" smtClean="0"/>
            </a:br>
            <a:r>
              <a:rPr lang="en" sz="3600" dirty="0" smtClean="0"/>
              <a:t>dan </a:t>
            </a:r>
            <a:r>
              <a:rPr lang="en" sz="5400" dirty="0" smtClean="0"/>
              <a:t>MISI</a:t>
            </a:r>
            <a:endParaRPr sz="5400" dirty="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261790"/>
            <a:ext cx="2494200" cy="4543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Visi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 smtClean="0"/>
              <a:t>Meningkatkan</a:t>
            </a:r>
            <a:r>
              <a:rPr lang="en-US" sz="1200" dirty="0" smtClean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keamanan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sekarang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kurang</a:t>
            </a:r>
            <a:r>
              <a:rPr lang="en-US" sz="1200" dirty="0" smtClean="0"/>
              <a:t> </a:t>
            </a:r>
            <a:r>
              <a:rPr lang="en-US" sz="1200" dirty="0" err="1" smtClean="0"/>
              <a:t>baik</a:t>
            </a:r>
            <a:endParaRPr sz="1200"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261790"/>
            <a:ext cx="2494200" cy="4543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Misi</a:t>
            </a:r>
            <a:endParaRPr b="1" dirty="0"/>
          </a:p>
          <a:p>
            <a:pPr marL="171450" indent="-171450"/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bebrbagai</a:t>
            </a:r>
            <a:r>
              <a:rPr lang="en-US" sz="1200" dirty="0" smtClean="0"/>
              <a:t> </a:t>
            </a:r>
            <a:r>
              <a:rPr lang="en-US" sz="1200" dirty="0" err="1" smtClean="0"/>
              <a:t>produk</a:t>
            </a:r>
            <a:r>
              <a:rPr lang="en-US" sz="1200" dirty="0" smtClean="0"/>
              <a:t> yang </a:t>
            </a:r>
            <a:r>
              <a:rPr lang="en-US" sz="1200" dirty="0" err="1" smtClean="0"/>
              <a:t>berhubungan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i="1" dirty="0" smtClean="0"/>
              <a:t>security system</a:t>
            </a:r>
          </a:p>
          <a:p>
            <a:pPr marL="171450" indent="-171450"/>
            <a:r>
              <a:rPr lang="en-US" sz="1200" dirty="0" err="1" smtClean="0"/>
              <a:t>Menjaga</a:t>
            </a:r>
            <a:r>
              <a:rPr lang="en-US" sz="1200" dirty="0" smtClean="0"/>
              <a:t> </a:t>
            </a:r>
            <a:r>
              <a:rPr lang="en-US" sz="1200" dirty="0" err="1" smtClean="0"/>
              <a:t>kualitas</a:t>
            </a:r>
            <a:r>
              <a:rPr lang="en-US" sz="1200" dirty="0" smtClean="0"/>
              <a:t> </a:t>
            </a:r>
            <a:r>
              <a:rPr lang="en-US" sz="1200" dirty="0" err="1" smtClean="0"/>
              <a:t>produk</a:t>
            </a:r>
            <a:r>
              <a:rPr lang="en-US" sz="1200" dirty="0" smtClean="0"/>
              <a:t> agar </a:t>
            </a:r>
            <a:r>
              <a:rPr lang="en-US" sz="1200" dirty="0" err="1" smtClean="0"/>
              <a:t>tetap</a:t>
            </a:r>
            <a:r>
              <a:rPr lang="en-US" sz="1200" dirty="0" smtClean="0"/>
              <a:t> </a:t>
            </a:r>
            <a:r>
              <a:rPr lang="en-US" sz="1200" dirty="0" err="1" smtClean="0"/>
              <a:t>terjamin</a:t>
            </a:r>
            <a:endParaRPr sz="1200"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GAMBARAN 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4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Gambaran Produk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RFID Scanner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Terdapat scanner tag RFID yang diletakan tergantung situasi kondisi, contohnya diatas gagang pintu, sebelah pintu, dll</a:t>
            </a: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Tag RFID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Digunakan sebagai </a:t>
            </a:r>
            <a:r>
              <a:rPr lang="en" i="1" dirty="0" smtClean="0"/>
              <a:t>unlock key</a:t>
            </a:r>
            <a:endParaRPr i="1"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(Opsional)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i="1" dirty="0" smtClean="0"/>
              <a:t>smartphone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unlock key</a:t>
            </a:r>
            <a:endParaRPr i="1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384</Words>
  <Application>Microsoft Office PowerPoint</Application>
  <PresentationFormat>On-screen Show (16:9)</PresentationFormat>
  <Paragraphs>112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Barlow</vt:lpstr>
      <vt:lpstr>Barlow Light</vt:lpstr>
      <vt:lpstr>Calibri</vt:lpstr>
      <vt:lpstr>Miriam Libre</vt:lpstr>
      <vt:lpstr>Times New Roman</vt:lpstr>
      <vt:lpstr>Work Sans</vt:lpstr>
      <vt:lpstr>Roderigo template</vt:lpstr>
      <vt:lpstr>SISTEM KEAMANAN PINTU MENGGUNAKAN RFID</vt:lpstr>
      <vt:lpstr>Rincian Pembahasan</vt:lpstr>
      <vt:lpstr>Audience will listen to you or read the content, but won’t do both. </vt:lpstr>
      <vt:lpstr>LATAR BELAKANG</vt:lpstr>
      <vt:lpstr>PowerPoint Presentation</vt:lpstr>
      <vt:lpstr>VISI dan MISI</vt:lpstr>
      <vt:lpstr>PowerPoint Presentation</vt:lpstr>
      <vt:lpstr>GAMBARAN PRODUK</vt:lpstr>
      <vt:lpstr>Gambaran Produk</vt:lpstr>
      <vt:lpstr>Analisi SWOT</vt:lpstr>
      <vt:lpstr>Profil produk yang akan dibuat</vt:lpstr>
      <vt:lpstr>PowerPoint Presentation</vt:lpstr>
      <vt:lpstr>Proses pembuatan</vt:lpstr>
      <vt:lpstr>Target Pasar</vt:lpstr>
      <vt:lpstr>Promosi dan pemasaran</vt:lpstr>
      <vt:lpstr>Laporan Keuangan</vt:lpstr>
      <vt:lpstr>Alokasi Dana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rdia</dc:creator>
  <cp:lastModifiedBy>ACER</cp:lastModifiedBy>
  <cp:revision>33</cp:revision>
  <dcterms:modified xsi:type="dcterms:W3CDTF">2019-07-24T00:31:28Z</dcterms:modified>
</cp:coreProperties>
</file>