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Raminella" userId="d13e423b-6b1a-4607-bdf1-7f70ce00d698" providerId="ADAL" clId="{9510CCCB-61A1-4229-A58C-1B24A690327B}"/>
    <pc:docChg chg="custSel addSld modSld">
      <pc:chgData name="Marco Raminella" userId="d13e423b-6b1a-4607-bdf1-7f70ce00d698" providerId="ADAL" clId="{9510CCCB-61A1-4229-A58C-1B24A690327B}" dt="2018-05-24T16:01:53.710" v="699" actId="20577"/>
      <pc:docMkLst>
        <pc:docMk/>
      </pc:docMkLst>
      <pc:sldChg chg="addSp modSp">
        <pc:chgData name="Marco Raminella" userId="d13e423b-6b1a-4607-bdf1-7f70ce00d698" providerId="ADAL" clId="{9510CCCB-61A1-4229-A58C-1B24A690327B}" dt="2018-05-24T16:01:53.710" v="699" actId="20577"/>
        <pc:sldMkLst>
          <pc:docMk/>
          <pc:sldMk cId="2402083278" sldId="256"/>
        </pc:sldMkLst>
        <pc:spChg chg="add mod">
          <ac:chgData name="Marco Raminella" userId="d13e423b-6b1a-4607-bdf1-7f70ce00d698" providerId="ADAL" clId="{9510CCCB-61A1-4229-A58C-1B24A690327B}" dt="2018-05-24T16:01:53.710" v="699" actId="20577"/>
          <ac:spMkLst>
            <pc:docMk/>
            <pc:sldMk cId="2402083278" sldId="256"/>
            <ac:spMk id="4" creationId="{DB17E36E-8EA0-42F2-9B12-4371F9BCC11C}"/>
          </ac:spMkLst>
        </pc:spChg>
      </pc:sldChg>
      <pc:sldChg chg="addSp modSp">
        <pc:chgData name="Marco Raminella" userId="d13e423b-6b1a-4607-bdf1-7f70ce00d698" providerId="ADAL" clId="{9510CCCB-61A1-4229-A58C-1B24A690327B}" dt="2018-05-24T15:57:33.263" v="172" actId="20577"/>
        <pc:sldMkLst>
          <pc:docMk/>
          <pc:sldMk cId="665666073" sldId="262"/>
        </pc:sldMkLst>
        <pc:spChg chg="mod">
          <ac:chgData name="Marco Raminella" userId="d13e423b-6b1a-4607-bdf1-7f70ce00d698" providerId="ADAL" clId="{9510CCCB-61A1-4229-A58C-1B24A690327B}" dt="2018-05-24T15:57:33.263" v="172" actId="20577"/>
          <ac:spMkLst>
            <pc:docMk/>
            <pc:sldMk cId="665666073" sldId="262"/>
            <ac:spMk id="3" creationId="{E2D1A84B-4371-495E-B581-71E87CDF4BD0}"/>
          </ac:spMkLst>
        </pc:spChg>
        <pc:picChg chg="add mod modCrop">
          <ac:chgData name="Marco Raminella" userId="d13e423b-6b1a-4607-bdf1-7f70ce00d698" providerId="ADAL" clId="{9510CCCB-61A1-4229-A58C-1B24A690327B}" dt="2018-05-24T15:56:52.204" v="37" actId="14100"/>
          <ac:picMkLst>
            <pc:docMk/>
            <pc:sldMk cId="665666073" sldId="262"/>
            <ac:picMk id="4" creationId="{D4D9826E-3096-42B2-A1BF-60CA092334E4}"/>
          </ac:picMkLst>
        </pc:picChg>
      </pc:sldChg>
      <pc:sldChg chg="addSp delSp modSp add">
        <pc:chgData name="Marco Raminella" userId="d13e423b-6b1a-4607-bdf1-7f70ce00d698" providerId="ADAL" clId="{9510CCCB-61A1-4229-A58C-1B24A690327B}" dt="2018-05-24T16:01:13.536" v="647" actId="14100"/>
        <pc:sldMkLst>
          <pc:docMk/>
          <pc:sldMk cId="1782167648" sldId="263"/>
        </pc:sldMkLst>
        <pc:spChg chg="mod">
          <ac:chgData name="Marco Raminella" userId="d13e423b-6b1a-4607-bdf1-7f70ce00d698" providerId="ADAL" clId="{9510CCCB-61A1-4229-A58C-1B24A690327B}" dt="2018-05-24T15:58:48.396" v="370" actId="20577"/>
          <ac:spMkLst>
            <pc:docMk/>
            <pc:sldMk cId="1782167648" sldId="263"/>
            <ac:spMk id="3" creationId="{E2D1A84B-4371-495E-B581-71E87CDF4BD0}"/>
          </ac:spMkLst>
        </pc:spChg>
        <pc:spChg chg="add mod">
          <ac:chgData name="Marco Raminella" userId="d13e423b-6b1a-4607-bdf1-7f70ce00d698" providerId="ADAL" clId="{9510CCCB-61A1-4229-A58C-1B24A690327B}" dt="2018-05-24T15:59:49.368" v="509" actId="1037"/>
          <ac:spMkLst>
            <pc:docMk/>
            <pc:sldMk cId="1782167648" sldId="263"/>
            <ac:spMk id="6" creationId="{CA5CE603-1A2B-40AA-B771-706246368833}"/>
          </ac:spMkLst>
        </pc:spChg>
        <pc:spChg chg="add mod">
          <ac:chgData name="Marco Raminella" userId="d13e423b-6b1a-4607-bdf1-7f70ce00d698" providerId="ADAL" clId="{9510CCCB-61A1-4229-A58C-1B24A690327B}" dt="2018-05-24T16:01:13.536" v="647" actId="14100"/>
          <ac:spMkLst>
            <pc:docMk/>
            <pc:sldMk cId="1782167648" sldId="263"/>
            <ac:spMk id="8" creationId="{7E8D9953-7F95-49FF-892F-122047CF52C6}"/>
          </ac:spMkLst>
        </pc:spChg>
        <pc:picChg chg="del">
          <ac:chgData name="Marco Raminella" userId="d13e423b-6b1a-4607-bdf1-7f70ce00d698" providerId="ADAL" clId="{9510CCCB-61A1-4229-A58C-1B24A690327B}" dt="2018-05-24T15:58:01.080" v="174" actId="478"/>
          <ac:picMkLst>
            <pc:docMk/>
            <pc:sldMk cId="1782167648" sldId="263"/>
            <ac:picMk id="4" creationId="{D4D9826E-3096-42B2-A1BF-60CA092334E4}"/>
          </ac:picMkLst>
        </pc:picChg>
        <pc:picChg chg="add mod">
          <ac:chgData name="Marco Raminella" userId="d13e423b-6b1a-4607-bdf1-7f70ce00d698" providerId="ADAL" clId="{9510CCCB-61A1-4229-A58C-1B24A690327B}" dt="2018-05-24T15:58:05.915" v="177" actId="1076"/>
          <ac:picMkLst>
            <pc:docMk/>
            <pc:sldMk cId="1782167648" sldId="263"/>
            <ac:picMk id="5" creationId="{630A557D-BAC0-42B1-A6C1-C69A76945853}"/>
          </ac:picMkLst>
        </pc:picChg>
        <pc:picChg chg="add mod modCrop">
          <ac:chgData name="Marco Raminella" userId="d13e423b-6b1a-4607-bdf1-7f70ce00d698" providerId="ADAL" clId="{9510CCCB-61A1-4229-A58C-1B24A690327B}" dt="2018-05-24T16:00:40.616" v="518" actId="14100"/>
          <ac:picMkLst>
            <pc:docMk/>
            <pc:sldMk cId="1782167648" sldId="263"/>
            <ac:picMk id="7" creationId="{B2F98529-A67F-47A7-AEEB-6A147DCEC9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85032A-2380-4C46-BCBD-D19524EAB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cap="none" dirty="0" err="1"/>
              <a:t>JStar</a:t>
            </a:r>
            <a:endParaRPr lang="it-IT" cap="none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A469DCA-9941-4B17-A9CE-8648A220AA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Perchè</a:t>
            </a:r>
            <a:r>
              <a:rPr lang="it-IT" dirty="0"/>
              <a:t> Java non basta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DB17E36E-8EA0-42F2-9B12-4371F9BCC11C}"/>
              </a:ext>
            </a:extLst>
          </p:cNvPr>
          <p:cNvSpPr txBox="1">
            <a:spLocks/>
          </p:cNvSpPr>
          <p:nvPr/>
        </p:nvSpPr>
        <p:spPr>
          <a:xfrm>
            <a:off x="2695194" y="6067044"/>
            <a:ext cx="6801612" cy="12398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600" dirty="0"/>
              <a:t>Nicolò Scarpa e Marco Raminella</a:t>
            </a:r>
          </a:p>
        </p:txBody>
      </p:sp>
    </p:spTree>
    <p:extLst>
      <p:ext uri="{BB962C8B-B14F-4D97-AF65-F5344CB8AC3E}">
        <p14:creationId xmlns:p14="http://schemas.microsoft.com/office/powerpoint/2010/main" val="2402083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870C48-4CE9-418B-AB04-B8320CD8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Testing</a:t>
            </a:r>
            <a:r>
              <a:rPr lang="it-IT" dirty="0"/>
              <a:t> &amp; </a:t>
            </a:r>
            <a:r>
              <a:rPr lang="it-IT" dirty="0" err="1"/>
              <a:t>DEBUGGing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4BAF93-C9BE-477E-BFA1-2DF2540C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risolvere alcune mosse «illegali» abbiamo implementato uno script di test</a:t>
            </a:r>
          </a:p>
          <a:p>
            <a:pPr lvl="1"/>
            <a:r>
              <a:rPr lang="it-IT" dirty="0"/>
              <a:t>Lo stato del gioco viene inizializzato manualmente</a:t>
            </a:r>
          </a:p>
          <a:p>
            <a:pPr lvl="1"/>
            <a:r>
              <a:rPr lang="it-IT" dirty="0"/>
              <a:t>Si ottengono le azioni per un giocatore, a partire da tale stato</a:t>
            </a:r>
          </a:p>
          <a:p>
            <a:pPr marL="228600" lvl="1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81B6566-6C1E-47DF-BEA8-EC8759973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3947401"/>
            <a:ext cx="8410575" cy="227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2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16A033-B0F6-42C3-92C5-B42EE400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3469"/>
            <a:ext cx="7729728" cy="1188720"/>
          </a:xfrm>
        </p:spPr>
        <p:txBody>
          <a:bodyPr/>
          <a:lstStyle/>
          <a:p>
            <a:r>
              <a:rPr lang="it-IT" dirty="0"/>
              <a:t>J*?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D1A84B-4371-495E-B581-71E87CDF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09" y="2151017"/>
            <a:ext cx="10998925" cy="4273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Eravamo indecisi su quale linguaggio usare. </a:t>
            </a:r>
          </a:p>
          <a:p>
            <a:r>
              <a:rPr lang="it-IT" sz="2400" dirty="0"/>
              <a:t>Julia?</a:t>
            </a:r>
          </a:p>
          <a:p>
            <a:r>
              <a:rPr lang="it-IT" sz="2400" dirty="0"/>
              <a:t>Java?</a:t>
            </a:r>
          </a:p>
          <a:p>
            <a:r>
              <a:rPr lang="it-IT" sz="2400" dirty="0" err="1"/>
              <a:t>Javascript</a:t>
            </a:r>
            <a:r>
              <a:rPr lang="it-IT" sz="2400" dirty="0"/>
              <a:t>?</a:t>
            </a:r>
          </a:p>
          <a:p>
            <a:pPr marL="0" indent="0">
              <a:buNone/>
            </a:pPr>
            <a:r>
              <a:rPr lang="it-IT" sz="2400" dirty="0"/>
              <a:t>L’unica cosa che sapevamo, era che doveva iniziare con la lettera «J».</a:t>
            </a:r>
          </a:p>
          <a:p>
            <a:pPr marL="0" indent="0">
              <a:buNone/>
            </a:pPr>
            <a:r>
              <a:rPr lang="it-IT" sz="2400" dirty="0"/>
              <a:t>Quindi abbiamo fatto una ricerca e dei benchmark, facendo un semplice giocatore </a:t>
            </a:r>
            <a:r>
              <a:rPr lang="it-IT" sz="2400" dirty="0" err="1"/>
              <a:t>minmax</a:t>
            </a:r>
            <a:r>
              <a:rPr lang="it-IT" sz="2400" dirty="0"/>
              <a:t> per il Tris.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81676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16A033-B0F6-42C3-92C5-B42EE400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3469"/>
            <a:ext cx="7729728" cy="1188720"/>
          </a:xfrm>
        </p:spPr>
        <p:txBody>
          <a:bodyPr/>
          <a:lstStyle/>
          <a:p>
            <a:r>
              <a:rPr lang="it-IT" dirty="0"/>
              <a:t>benchmark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D1A84B-4371-495E-B581-71E87CDF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09" y="2151017"/>
            <a:ext cx="10998925" cy="4273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Come baseline, abbiamo utilizzato un giocatore scritto in C (il più veloce e più noioso)</a:t>
            </a:r>
          </a:p>
          <a:p>
            <a:r>
              <a:rPr lang="it-IT" sz="2400" dirty="0"/>
              <a:t>Julia inizialmente sembrava fico (e veloce)</a:t>
            </a:r>
          </a:p>
          <a:p>
            <a:pPr lvl="1"/>
            <a:r>
              <a:rPr lang="it-IT" sz="2200" dirty="0"/>
              <a:t>Linguaggio nuovo, multi-paradigma, a compilazione JIT direttamente in codice macchina</a:t>
            </a:r>
          </a:p>
          <a:p>
            <a:pPr lvl="1"/>
            <a:r>
              <a:rPr lang="it-IT" sz="2200" dirty="0"/>
              <a:t>Abbiamo visto che:</a:t>
            </a:r>
          </a:p>
          <a:p>
            <a:pPr lvl="2"/>
            <a:r>
              <a:rPr lang="it-IT" sz="2200" dirty="0"/>
              <a:t>il supporto è scarso (~4K domande </a:t>
            </a:r>
            <a:r>
              <a:rPr lang="it-IT" sz="2200" dirty="0" err="1"/>
              <a:t>StackOverflow</a:t>
            </a:r>
            <a:r>
              <a:rPr lang="it-IT" sz="2200" dirty="0"/>
              <a:t>, </a:t>
            </a:r>
            <a:r>
              <a:rPr lang="it-IT" sz="2200" dirty="0" err="1"/>
              <a:t>Javascript</a:t>
            </a:r>
            <a:r>
              <a:rPr lang="it-IT" sz="2200" dirty="0"/>
              <a:t> ha ~1,6M domande)</a:t>
            </a:r>
          </a:p>
          <a:p>
            <a:pPr lvl="2"/>
            <a:r>
              <a:rPr lang="it-IT" sz="2200" dirty="0"/>
              <a:t>in realtà non è così veloce (almeno per le nostre necessità)</a:t>
            </a:r>
          </a:p>
          <a:p>
            <a:r>
              <a:rPr lang="it-IT" sz="2400" dirty="0"/>
              <a:t>Java è ok, però è lentino (e noioso)</a:t>
            </a:r>
          </a:p>
          <a:p>
            <a:r>
              <a:rPr lang="it-IT" sz="2400" dirty="0" err="1"/>
              <a:t>Javascript</a:t>
            </a:r>
            <a:r>
              <a:rPr lang="it-IT" sz="2400" dirty="0"/>
              <a:t> («spaghetti-code» su V8) è risultato più veloce di C (ad «oggetti»)</a:t>
            </a:r>
          </a:p>
          <a:p>
            <a:pPr lvl="1"/>
            <a:r>
              <a:rPr lang="it-IT" sz="2200" dirty="0"/>
              <a:t>Inoltre, se vi è piaciuto il corso di Denti, usare le funzioni come first-class </a:t>
            </a:r>
            <a:r>
              <a:rPr lang="it-IT" sz="2200" dirty="0" err="1"/>
              <a:t>entity</a:t>
            </a:r>
            <a:r>
              <a:rPr lang="it-IT" sz="2200" dirty="0"/>
              <a:t> </a:t>
            </a:r>
            <a:r>
              <a:rPr lang="it-IT" sz="2200" b="1" dirty="0"/>
              <a:t>è bello</a:t>
            </a:r>
          </a:p>
          <a:p>
            <a:pPr lvl="1"/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123038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889D8D-C96E-4A6B-97DA-8DFC3DF9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JAVASCRIPT + JAVA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CD986E-49CA-4DF4-AC5D-6A866C8C7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01210"/>
          </a:xfrm>
        </p:spPr>
        <p:txBody>
          <a:bodyPr>
            <a:normAutofit lnSpcReduction="10000"/>
          </a:bodyPr>
          <a:lstStyle/>
          <a:p>
            <a:r>
              <a:rPr lang="it-IT" dirty="0"/>
              <a:t>La soluzione che abbiamo deciso di adottare è stata:</a:t>
            </a:r>
          </a:p>
          <a:p>
            <a:pPr lvl="1"/>
            <a:r>
              <a:rPr lang="it-IT" dirty="0"/>
              <a:t>Agente di gioco: </a:t>
            </a:r>
            <a:r>
              <a:rPr lang="it-IT" dirty="0" err="1"/>
              <a:t>Javascript</a:t>
            </a:r>
            <a:r>
              <a:rPr lang="it-IT" dirty="0"/>
              <a:t> su Node.js</a:t>
            </a:r>
          </a:p>
          <a:p>
            <a:pPr lvl="2"/>
            <a:r>
              <a:rPr lang="it-IT" dirty="0"/>
              <a:t>Maggior velocità di esecuzione</a:t>
            </a:r>
          </a:p>
          <a:p>
            <a:pPr lvl="2"/>
            <a:r>
              <a:rPr lang="it-IT" dirty="0"/>
              <a:t>Maggior espressività e facilità di utilizzo del linguaggio</a:t>
            </a:r>
          </a:p>
          <a:p>
            <a:pPr lvl="1"/>
            <a:r>
              <a:rPr lang="it-IT" dirty="0"/>
              <a:t>Client di gioco: </a:t>
            </a:r>
            <a:r>
              <a:rPr lang="it-IT" dirty="0" err="1"/>
              <a:t>Javascript</a:t>
            </a:r>
            <a:r>
              <a:rPr lang="it-IT" dirty="0"/>
              <a:t> su Node.js</a:t>
            </a:r>
          </a:p>
          <a:p>
            <a:pPr lvl="2"/>
            <a:r>
              <a:rPr lang="it-IT" dirty="0"/>
              <a:t>Oggetti </a:t>
            </a:r>
            <a:r>
              <a:rPr lang="it-IT" dirty="0" err="1"/>
              <a:t>Javascript</a:t>
            </a:r>
            <a:r>
              <a:rPr lang="it-IT" dirty="0"/>
              <a:t> verso Agente di gioco</a:t>
            </a:r>
          </a:p>
          <a:p>
            <a:pPr lvl="2"/>
            <a:r>
              <a:rPr lang="it-IT" dirty="0"/>
              <a:t>Stringhe verso Client/Server Proxy</a:t>
            </a:r>
          </a:p>
          <a:p>
            <a:pPr lvl="1"/>
            <a:r>
              <a:rPr lang="it-IT" dirty="0"/>
              <a:t>Client/Server Proxy: Java</a:t>
            </a:r>
          </a:p>
          <a:p>
            <a:pPr lvl="2"/>
            <a:r>
              <a:rPr lang="it-IT" dirty="0"/>
              <a:t>Oggetti Java verso Server di gioco</a:t>
            </a:r>
          </a:p>
          <a:p>
            <a:pPr lvl="2"/>
            <a:r>
              <a:rPr lang="it-IT" dirty="0"/>
              <a:t>Stringhe verso Agente di gioco</a:t>
            </a:r>
          </a:p>
        </p:txBody>
      </p:sp>
    </p:spTree>
    <p:extLst>
      <p:ext uri="{BB962C8B-B14F-4D97-AF65-F5344CB8AC3E}">
        <p14:creationId xmlns:p14="http://schemas.microsoft.com/office/powerpoint/2010/main" val="289211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16A033-B0F6-42C3-92C5-B42EE400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3470"/>
            <a:ext cx="7729728" cy="1188720"/>
          </a:xfrm>
        </p:spPr>
        <p:txBody>
          <a:bodyPr/>
          <a:lstStyle/>
          <a:p>
            <a:r>
              <a:rPr lang="it-IT" dirty="0" err="1"/>
              <a:t>Minmax</a:t>
            </a:r>
            <a:r>
              <a:rPr lang="it-IT" dirty="0"/>
              <a:t> alfabeta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D1A84B-4371-495E-B581-71E87CDF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09" y="2151018"/>
            <a:ext cx="10998925" cy="7053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400" dirty="0"/>
              <a:t>Su alfabeta-search.js abbiamo implementato un algoritmo general-</a:t>
            </a:r>
            <a:r>
              <a:rPr lang="it-IT" sz="2400" dirty="0" err="1"/>
              <a:t>purpouse</a:t>
            </a:r>
            <a:r>
              <a:rPr lang="it-IT" sz="2400" dirty="0"/>
              <a:t>, indipendente dal problema:</a:t>
            </a:r>
            <a:endParaRPr lang="it-IT" sz="22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BC2BCB7-E9D6-4FAB-BA24-34071476C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" y="3041458"/>
            <a:ext cx="12192000" cy="338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1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16A033-B0F6-42C3-92C5-B42EE400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3470"/>
            <a:ext cx="7729728" cy="1188720"/>
          </a:xfrm>
        </p:spPr>
        <p:txBody>
          <a:bodyPr/>
          <a:lstStyle/>
          <a:p>
            <a:r>
              <a:rPr lang="it-IT" dirty="0" err="1"/>
              <a:t>Minmax</a:t>
            </a:r>
            <a:r>
              <a:rPr lang="it-IT" dirty="0"/>
              <a:t> alfabeta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D1A84B-4371-495E-B581-71E87CDF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09" y="2151018"/>
            <a:ext cx="10998925" cy="7053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400" dirty="0"/>
              <a:t>Su alfabeta-search.js abbiamo implementato un algoritmo general-</a:t>
            </a:r>
            <a:r>
              <a:rPr lang="it-IT" sz="2400" dirty="0" err="1"/>
              <a:t>purpouse</a:t>
            </a:r>
            <a:r>
              <a:rPr lang="it-IT" sz="2400" dirty="0"/>
              <a:t>, indipendente dal problema:</a:t>
            </a:r>
            <a:endParaRPr lang="it-IT" sz="22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BC2BCB7-E9D6-4FAB-BA24-34071476CF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624" r="48538" b="51525"/>
          <a:stretch/>
        </p:blipFill>
        <p:spPr>
          <a:xfrm>
            <a:off x="793295" y="3514725"/>
            <a:ext cx="10844394" cy="1219200"/>
          </a:xfrm>
          <a:prstGeom prst="rect">
            <a:avLst/>
          </a:prstGeom>
        </p:spPr>
      </p:pic>
      <p:sp>
        <p:nvSpPr>
          <p:cNvPr id="5" name="Fumetto 2 5">
            <a:extLst>
              <a:ext uri="{FF2B5EF4-FFF2-40B4-BE49-F238E27FC236}">
                <a16:creationId xmlns:a16="http://schemas.microsoft.com/office/drawing/2014/main" id="{5EB4DAFB-282D-4D5F-BCAD-73C1EB29F11A}"/>
              </a:ext>
            </a:extLst>
          </p:cNvPr>
          <p:cNvSpPr/>
          <p:nvPr/>
        </p:nvSpPr>
        <p:spPr>
          <a:xfrm>
            <a:off x="7981621" y="3467100"/>
            <a:ext cx="3267403" cy="609600"/>
          </a:xfrm>
          <a:prstGeom prst="wedgeRoundRectCallout">
            <a:avLst>
              <a:gd name="adj1" fmla="val -59134"/>
              <a:gd name="adj2" fmla="val -760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Le </a:t>
            </a:r>
            <a:r>
              <a:rPr lang="it-IT" sz="16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Actions</a:t>
            </a:r>
            <a:r>
              <a:rPr lang="it-IT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sono un oggetto </a:t>
            </a:r>
            <a:r>
              <a:rPr lang="it-IT" sz="16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Javascript</a:t>
            </a:r>
            <a:r>
              <a:rPr lang="it-IT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!</a:t>
            </a:r>
            <a:endParaRPr lang="it-IT" sz="1600" u="none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Fumetto 2 5">
            <a:extLst>
              <a:ext uri="{FF2B5EF4-FFF2-40B4-BE49-F238E27FC236}">
                <a16:creationId xmlns:a16="http://schemas.microsoft.com/office/drawing/2014/main" id="{0A3E2A4F-D6FA-40E7-A50E-FB196ACE77F7}"/>
              </a:ext>
            </a:extLst>
          </p:cNvPr>
          <p:cNvSpPr/>
          <p:nvPr/>
        </p:nvSpPr>
        <p:spPr>
          <a:xfrm>
            <a:off x="6543346" y="4876800"/>
            <a:ext cx="3267403" cy="609600"/>
          </a:xfrm>
          <a:prstGeom prst="wedgeRoundRectCallout">
            <a:avLst>
              <a:gd name="adj1" fmla="val -32023"/>
              <a:gd name="adj2" fmla="val -8416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 logica di implementazione è indipendente! </a:t>
            </a:r>
            <a:endParaRPr lang="it-IT" sz="1600" u="none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4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16A033-B0F6-42C3-92C5-B42EE400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3470"/>
            <a:ext cx="7729728" cy="1188720"/>
          </a:xfrm>
        </p:spPr>
        <p:txBody>
          <a:bodyPr/>
          <a:lstStyle/>
          <a:p>
            <a:r>
              <a:rPr lang="it-IT" dirty="0"/>
              <a:t>Oggetto game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D1A84B-4371-495E-B581-71E87CDF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09" y="2151018"/>
            <a:ext cx="10998925" cy="705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L'oggetto alfabeta-</a:t>
            </a:r>
            <a:r>
              <a:rPr lang="it-IT" sz="2400" dirty="0" err="1"/>
              <a:t>search</a:t>
            </a:r>
            <a:r>
              <a:rPr lang="it-IT" sz="2400" dirty="0"/>
              <a:t> usa l'oggetto game (in game.js) per gestire le azioni di gioco:</a:t>
            </a:r>
            <a:endParaRPr lang="it-IT" sz="22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6DB204D-DF4B-4370-8B65-46A3F1B76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2571750"/>
            <a:ext cx="57721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2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16A033-B0F6-42C3-92C5-B42EE400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3470"/>
            <a:ext cx="7729728" cy="1188720"/>
          </a:xfrm>
        </p:spPr>
        <p:txBody>
          <a:bodyPr/>
          <a:lstStyle/>
          <a:p>
            <a:r>
              <a:rPr lang="it-IT" dirty="0"/>
              <a:t>Oggetto state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D1A84B-4371-495E-B581-71E87CDF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09" y="2151017"/>
            <a:ext cx="10998925" cy="1188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Game, a sua volta, usa l'oggetto state che implementa il gioco vero e proprio: mantiene lo stato, determina la fase, fornisce le azioni possibili, le applica allo stato, calcola l'utility..</a:t>
            </a:r>
            <a:endParaRPr lang="it-IT" sz="22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4D9826E-3096-42B2-A1BF-60CA09233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72" t="28263" r="30234" b="39059"/>
          <a:stretch/>
        </p:blipFill>
        <p:spPr>
          <a:xfrm>
            <a:off x="1724024" y="3429001"/>
            <a:ext cx="8412126" cy="342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66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16A033-B0F6-42C3-92C5-B42EE400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3470"/>
            <a:ext cx="7729728" cy="1188720"/>
          </a:xfrm>
        </p:spPr>
        <p:txBody>
          <a:bodyPr/>
          <a:lstStyle/>
          <a:p>
            <a:r>
              <a:rPr lang="it-IT" dirty="0"/>
              <a:t>Oggetto state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D1A84B-4371-495E-B581-71E87CDF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537" y="1622190"/>
            <a:ext cx="10998925" cy="1188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Lo stato è memorizzato in un vettore contiguo di elementi, ogni elemento può avere valore NONE, WHITE o BLACK.</a:t>
            </a:r>
            <a:endParaRPr lang="it-IT" sz="22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30A557D-BAC0-42B1-A6C1-C69A76945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2638425"/>
            <a:ext cx="4953000" cy="4219575"/>
          </a:xfrm>
          <a:prstGeom prst="rect">
            <a:avLst/>
          </a:prstGeom>
        </p:spPr>
      </p:pic>
      <p:sp>
        <p:nvSpPr>
          <p:cNvPr id="6" name="Fumetto 2 5">
            <a:extLst>
              <a:ext uri="{FF2B5EF4-FFF2-40B4-BE49-F238E27FC236}">
                <a16:creationId xmlns:a16="http://schemas.microsoft.com/office/drawing/2014/main" id="{CA5CE603-1A2B-40AA-B771-706246368833}"/>
              </a:ext>
            </a:extLst>
          </p:cNvPr>
          <p:cNvSpPr/>
          <p:nvPr/>
        </p:nvSpPr>
        <p:spPr>
          <a:xfrm>
            <a:off x="2419022" y="3428999"/>
            <a:ext cx="2962604" cy="1381125"/>
          </a:xfrm>
          <a:prstGeom prst="wedgeRoundRectCallout">
            <a:avLst>
              <a:gd name="adj1" fmla="val -32023"/>
              <a:gd name="adj2" fmla="val -8416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Le combinazioni di tris sono salvate tramite un vettore che contiene le "chiavi" delle combinazioni!</a:t>
            </a:r>
            <a:endParaRPr lang="it-IT" sz="1600" u="none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2F98529-A67F-47A7-AEEB-6A147DCEC9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72" t="23273" r="45000" b="32965"/>
          <a:stretch/>
        </p:blipFill>
        <p:spPr>
          <a:xfrm>
            <a:off x="6258253" y="2638425"/>
            <a:ext cx="4647872" cy="3829142"/>
          </a:xfrm>
          <a:prstGeom prst="rect">
            <a:avLst/>
          </a:prstGeom>
        </p:spPr>
      </p:pic>
      <p:sp>
        <p:nvSpPr>
          <p:cNvPr id="8" name="Fumetto 2 5">
            <a:extLst>
              <a:ext uri="{FF2B5EF4-FFF2-40B4-BE49-F238E27FC236}">
                <a16:creationId xmlns:a16="http://schemas.microsoft.com/office/drawing/2014/main" id="{7E8D9953-7F95-49FF-892F-122047CF52C6}"/>
              </a:ext>
            </a:extLst>
          </p:cNvPr>
          <p:cNvSpPr/>
          <p:nvPr/>
        </p:nvSpPr>
        <p:spPr>
          <a:xfrm>
            <a:off x="9115097" y="3367087"/>
            <a:ext cx="2962604" cy="1381125"/>
          </a:xfrm>
          <a:prstGeom prst="wedgeRoundRectCallout">
            <a:avLst>
              <a:gd name="adj1" fmla="val -38775"/>
              <a:gd name="adj2" fmla="val -7727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Per ciascuna posizione, questo vettore contiene le caselle in cui una pedina può andare da quella posizione!</a:t>
            </a:r>
            <a:endParaRPr lang="it-IT" sz="1600" u="none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167648"/>
      </p:ext>
    </p:extLst>
  </p:cSld>
  <p:clrMapOvr>
    <a:masterClrMapping/>
  </p:clrMapOvr>
</p:sld>
</file>

<file path=ppt/theme/theme1.xml><?xml version="1.0" encoding="utf-8"?>
<a:theme xmlns:a="http://schemas.openxmlformats.org/drawingml/2006/main" name="Pacco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TM10001115[[fn=Compatto]]</Template>
  <TotalTime>65</TotalTime>
  <Words>452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Microsoft Sans Serif</vt:lpstr>
      <vt:lpstr>Pacco</vt:lpstr>
      <vt:lpstr>JStar</vt:lpstr>
      <vt:lpstr>J*?</vt:lpstr>
      <vt:lpstr>benchmark</vt:lpstr>
      <vt:lpstr>JAVASCRIPT + JAVA</vt:lpstr>
      <vt:lpstr>Minmax alfabeta</vt:lpstr>
      <vt:lpstr>Minmax alfabeta</vt:lpstr>
      <vt:lpstr>Oggetto game</vt:lpstr>
      <vt:lpstr>Oggetto state</vt:lpstr>
      <vt:lpstr>Oggetto state</vt:lpstr>
      <vt:lpstr>Testing &amp; DEBUGGing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JStar</dc:title>
  <dc:creator>Marco Raminella</dc:creator>
  <cp:lastModifiedBy>Nicolò Scarpa</cp:lastModifiedBy>
  <cp:revision>8</cp:revision>
  <dcterms:created xsi:type="dcterms:W3CDTF">2018-05-24T15:39:38Z</dcterms:created>
  <dcterms:modified xsi:type="dcterms:W3CDTF">2018-06-05T18:45:14Z</dcterms:modified>
</cp:coreProperties>
</file>