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8" r:id="rId4"/>
    <p:sldId id="261" r:id="rId5"/>
    <p:sldId id="270" r:id="rId6"/>
    <p:sldId id="271" r:id="rId7"/>
    <p:sldId id="273" r:id="rId8"/>
    <p:sldId id="279" r:id="rId9"/>
    <p:sldId id="280" r:id="rId10"/>
    <p:sldId id="281" r:id="rId11"/>
    <p:sldId id="269" r:id="rId12"/>
    <p:sldId id="277" r:id="rId13"/>
    <p:sldId id="283" r:id="rId14"/>
    <p:sldId id="282" r:id="rId15"/>
    <p:sldId id="262" r:id="rId16"/>
    <p:sldId id="265" r:id="rId17"/>
    <p:sldId id="274" r:id="rId18"/>
    <p:sldId id="275" r:id="rId19"/>
    <p:sldId id="276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23" autoAdjust="0"/>
  </p:normalViewPr>
  <p:slideViewPr>
    <p:cSldViewPr snapToGrid="0" snapToObjects="1">
      <p:cViewPr varScale="1">
        <p:scale>
          <a:sx n="97" d="100"/>
          <a:sy n="97" d="100"/>
        </p:scale>
        <p:origin x="-19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7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AEC4D-3F94-9C4C-8C1A-407AA1D43D2C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6B7AE-A9D1-4F45-AA7C-31B94AAFC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Twitter: as many as 23 millions accounts (8.3%)  have</a:t>
            </a:r>
            <a:r>
              <a:rPr lang="en-US" baseline="0" dirty="0" smtClean="0"/>
              <a:t> automated content our of 271 mill user</a:t>
            </a:r>
          </a:p>
          <a:p>
            <a:r>
              <a:rPr lang="en-US" baseline="0" dirty="0" smtClean="0"/>
              <a:t>According to twitter &lt; 5% MAU are spam</a:t>
            </a:r>
            <a:endParaRPr lang="en-US" dirty="0" smtClean="0"/>
          </a:p>
          <a:p>
            <a:r>
              <a:rPr lang="en-US" dirty="0" smtClean="0"/>
              <a:t>Automatic content generation for online social media:</a:t>
            </a:r>
          </a:p>
          <a:p>
            <a:pPr lvl="1"/>
            <a:r>
              <a:rPr lang="en-US" dirty="0" smtClean="0"/>
              <a:t>Bot and </a:t>
            </a:r>
            <a:r>
              <a:rPr lang="en-US" dirty="0" err="1" smtClean="0"/>
              <a:t>astroturfing</a:t>
            </a:r>
            <a:endParaRPr lang="en-US" dirty="0" smtClean="0"/>
          </a:p>
          <a:p>
            <a:pPr lvl="1"/>
            <a:r>
              <a:rPr lang="en-US" dirty="0" smtClean="0"/>
              <a:t>Spam</a:t>
            </a:r>
          </a:p>
          <a:p>
            <a:pPr lvl="1"/>
            <a:r>
              <a:rPr lang="en-US" dirty="0" smtClean="0"/>
              <a:t>Unwanted marketing</a:t>
            </a:r>
          </a:p>
          <a:p>
            <a:pPr lvl="1"/>
            <a:r>
              <a:rPr lang="en-US" dirty="0" smtClean="0"/>
              <a:t>Account purchase</a:t>
            </a:r>
          </a:p>
          <a:p>
            <a:r>
              <a:rPr lang="en-US" dirty="0" smtClean="0"/>
              <a:t>Misinformation</a:t>
            </a:r>
          </a:p>
          <a:p>
            <a:r>
              <a:rPr lang="en-US" dirty="0" smtClean="0"/>
              <a:t>There are several</a:t>
            </a:r>
            <a:r>
              <a:rPr lang="en-US" baseline="0" dirty="0" smtClean="0"/>
              <a:t> proposed methods that use machine learning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6B7AE-A9D1-4F45-AA7C-31B94AAFC4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10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N-grams:1</a:t>
            </a:r>
          </a:p>
          <a:p>
            <a:r>
              <a:rPr lang="en-US" dirty="0" smtClean="0"/>
              <a:t>URL and mention collapse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preprocessing didn’t affect the performance significantly, so I decided to go with </a:t>
            </a:r>
            <a:r>
              <a:rPr lang="en-US" baseline="0" smtClean="0"/>
              <a:t>less features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6B7AE-A9D1-4F45-AA7C-31B94AAFC4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23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resulting classifier obtained 98.42% accuracy but gathering</a:t>
            </a:r>
            <a:r>
              <a:rPr lang="en-US" baseline="0" dirty="0" smtClean="0"/>
              <a:t> the data took 7 months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6B7AE-A9D1-4F45-AA7C-31B94AAFC4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22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Twitter: as many as 23 millions accounts (8.3%)  have</a:t>
            </a:r>
            <a:r>
              <a:rPr lang="en-US" baseline="0" dirty="0" smtClean="0"/>
              <a:t> automated content our of 271 mill user</a:t>
            </a:r>
          </a:p>
          <a:p>
            <a:r>
              <a:rPr lang="en-US" baseline="0" dirty="0" smtClean="0"/>
              <a:t>According to twitter &lt; 5% MAU are spam</a:t>
            </a:r>
            <a:endParaRPr lang="en-US" dirty="0" smtClean="0"/>
          </a:p>
          <a:p>
            <a:r>
              <a:rPr lang="en-US" dirty="0" smtClean="0"/>
              <a:t>Automatic content generation for online social media:</a:t>
            </a:r>
          </a:p>
          <a:p>
            <a:pPr lvl="1"/>
            <a:r>
              <a:rPr lang="en-US" dirty="0" smtClean="0"/>
              <a:t>Bot and </a:t>
            </a:r>
            <a:r>
              <a:rPr lang="en-US" dirty="0" err="1" smtClean="0"/>
              <a:t>astroturfing</a:t>
            </a:r>
            <a:endParaRPr lang="en-US" dirty="0" smtClean="0"/>
          </a:p>
          <a:p>
            <a:pPr lvl="1"/>
            <a:r>
              <a:rPr lang="en-US" dirty="0" smtClean="0"/>
              <a:t>Spam</a:t>
            </a:r>
          </a:p>
          <a:p>
            <a:pPr lvl="1"/>
            <a:r>
              <a:rPr lang="en-US" dirty="0" smtClean="0"/>
              <a:t>Unwanted marketing</a:t>
            </a:r>
          </a:p>
          <a:p>
            <a:pPr lvl="1"/>
            <a:r>
              <a:rPr lang="en-US" dirty="0" smtClean="0"/>
              <a:t>Account purchase</a:t>
            </a:r>
          </a:p>
          <a:p>
            <a:r>
              <a:rPr lang="en-US" dirty="0" smtClean="0"/>
              <a:t>Misinformation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6B7AE-A9D1-4F45-AA7C-31B94AAFC4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1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3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6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3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1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9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1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3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C232-1D61-0344-9E0E-D1621457888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0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4C232-1D61-0344-9E0E-D16214578882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27730-7A62-0C4D-BF25-60E1264F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 smtClean="0"/>
              <a:t>Maria Ramirez</a:t>
            </a:r>
          </a:p>
          <a:p>
            <a:pPr lvl="0"/>
            <a:r>
              <a:rPr lang="en-US" dirty="0" smtClean="0"/>
              <a:t>CS579</a:t>
            </a:r>
          </a:p>
        </p:txBody>
      </p:sp>
    </p:spTree>
    <p:extLst>
      <p:ext uri="{BB962C8B-B14F-4D97-AF65-F5344CB8AC3E}">
        <p14:creationId xmlns:p14="http://schemas.microsoft.com/office/powerpoint/2010/main" val="416695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as 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 smtClean="0"/>
              <a:t>massive </a:t>
            </a:r>
            <a:r>
              <a:rPr lang="en-US" i="1" dirty="0" err="1"/>
              <a:t>roi</a:t>
            </a:r>
            <a:r>
              <a:rPr lang="en-US" i="1" dirty="0"/>
              <a:t> for </a:t>
            </a:r>
            <a:r>
              <a:rPr lang="en-US" i="1" dirty="0" err="1"/>
              <a:t>uk</a:t>
            </a:r>
            <a:r>
              <a:rPr lang="en-US" i="1" dirty="0"/>
              <a:t> affiliate marketing in 2013 </a:t>
            </a:r>
            <a:r>
              <a:rPr lang="en-US" i="1" dirty="0" smtClean="0"/>
              <a:t>TURL </a:t>
            </a:r>
            <a:r>
              <a:rPr lang="en-US" i="1" dirty="0"/>
              <a:t>via </a:t>
            </a:r>
            <a:r>
              <a:rPr lang="en-US" i="1" dirty="0" smtClean="0"/>
              <a:t>TMENTION </a:t>
            </a:r>
            <a:endParaRPr lang="en-US" i="1" dirty="0"/>
          </a:p>
          <a:p>
            <a:r>
              <a:rPr lang="en-US" dirty="0"/>
              <a:t>Top Terms:</a:t>
            </a:r>
          </a:p>
          <a:p>
            <a:pPr lvl="1"/>
            <a:r>
              <a:rPr lang="en-US" dirty="0" smtClean="0"/>
              <a:t>mention </a:t>
            </a:r>
            <a:r>
              <a:rPr lang="en-US" dirty="0"/>
              <a:t>-1.537</a:t>
            </a:r>
          </a:p>
          <a:p>
            <a:pPr lvl="1"/>
            <a:r>
              <a:rPr lang="en-US" dirty="0"/>
              <a:t>in 0.112</a:t>
            </a:r>
          </a:p>
          <a:p>
            <a:pPr lvl="1"/>
            <a:r>
              <a:rPr lang="en-US" dirty="0" err="1"/>
              <a:t>uk</a:t>
            </a:r>
            <a:r>
              <a:rPr lang="en-US" dirty="0"/>
              <a:t> 0.463</a:t>
            </a:r>
          </a:p>
          <a:p>
            <a:pPr lvl="1"/>
            <a:r>
              <a:rPr lang="en-US" dirty="0"/>
              <a:t>massive 0.532</a:t>
            </a:r>
          </a:p>
          <a:p>
            <a:pPr lvl="1"/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/>
              <a:t>0.738</a:t>
            </a:r>
          </a:p>
          <a:p>
            <a:pPr lvl="1"/>
            <a:r>
              <a:rPr lang="en-US" dirty="0" err="1"/>
              <a:t>roi</a:t>
            </a:r>
            <a:r>
              <a:rPr lang="en-US" dirty="0"/>
              <a:t> 1.076</a:t>
            </a:r>
          </a:p>
          <a:p>
            <a:pPr lvl="1"/>
            <a:r>
              <a:rPr lang="en-US" dirty="0"/>
              <a:t>for 1.389</a:t>
            </a:r>
          </a:p>
          <a:p>
            <a:pPr lvl="1"/>
            <a:r>
              <a:rPr lang="en-US" dirty="0"/>
              <a:t>2013 1.611</a:t>
            </a:r>
          </a:p>
          <a:p>
            <a:pPr lvl="1"/>
            <a:r>
              <a:rPr lang="en-US" dirty="0"/>
              <a:t>via 3.345</a:t>
            </a:r>
          </a:p>
          <a:p>
            <a:pPr lvl="1"/>
            <a:r>
              <a:rPr lang="en-US" b="1" dirty="0"/>
              <a:t>marketing 3.655</a:t>
            </a:r>
          </a:p>
          <a:p>
            <a:pPr lvl="1"/>
            <a:r>
              <a:rPr lang="en-US" b="1" dirty="0"/>
              <a:t>affiliate 4.092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 smtClean="0"/>
              <a:t>top </a:t>
            </a:r>
            <a:r>
              <a:rPr lang="en-US" i="1" dirty="0"/>
              <a:t>5 tips of what to do with your tax refund: </a:t>
            </a:r>
            <a:r>
              <a:rPr lang="en-US" i="1" dirty="0" smtClean="0"/>
              <a:t>URL </a:t>
            </a:r>
            <a:endParaRPr lang="en-US" i="1" dirty="0"/>
          </a:p>
          <a:p>
            <a:r>
              <a:rPr lang="en-US" dirty="0"/>
              <a:t>Top Terms:</a:t>
            </a:r>
          </a:p>
          <a:p>
            <a:pPr lvl="1"/>
            <a:r>
              <a:rPr lang="en-US" dirty="0"/>
              <a:t>5 0.019</a:t>
            </a:r>
          </a:p>
          <a:p>
            <a:pPr lvl="1"/>
            <a:r>
              <a:rPr lang="en-US" dirty="0"/>
              <a:t>of 0.416</a:t>
            </a:r>
          </a:p>
          <a:p>
            <a:pPr lvl="1"/>
            <a:r>
              <a:rPr lang="en-US" dirty="0"/>
              <a:t>to 0.660</a:t>
            </a:r>
          </a:p>
          <a:p>
            <a:pPr lvl="1"/>
            <a:r>
              <a:rPr lang="en-US" dirty="0"/>
              <a:t>do 0.676</a:t>
            </a:r>
          </a:p>
          <a:p>
            <a:pPr lvl="1"/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/>
              <a:t>0.738</a:t>
            </a:r>
          </a:p>
          <a:p>
            <a:pPr lvl="1"/>
            <a:r>
              <a:rPr lang="en-US" dirty="0"/>
              <a:t>with 1.143</a:t>
            </a:r>
          </a:p>
          <a:p>
            <a:pPr lvl="1"/>
            <a:r>
              <a:rPr lang="en-US" dirty="0"/>
              <a:t>tax 1.223</a:t>
            </a:r>
          </a:p>
          <a:p>
            <a:pPr lvl="1"/>
            <a:r>
              <a:rPr lang="en-US" dirty="0"/>
              <a:t>what 1.235</a:t>
            </a:r>
          </a:p>
          <a:p>
            <a:pPr lvl="1"/>
            <a:r>
              <a:rPr lang="en-US" dirty="0"/>
              <a:t>refund 1.747</a:t>
            </a:r>
          </a:p>
          <a:p>
            <a:pPr lvl="1"/>
            <a:r>
              <a:rPr lang="en-US" dirty="0"/>
              <a:t>top 2.811</a:t>
            </a:r>
          </a:p>
          <a:p>
            <a:pPr lvl="1"/>
            <a:r>
              <a:rPr lang="en-US" b="1" dirty="0"/>
              <a:t>your 3.196</a:t>
            </a:r>
          </a:p>
          <a:p>
            <a:pPr lvl="1"/>
            <a:r>
              <a:rPr lang="en-US" b="1" dirty="0"/>
              <a:t>tips 3.762</a:t>
            </a:r>
          </a:p>
        </p:txBody>
      </p:sp>
    </p:spTree>
    <p:extLst>
      <p:ext uri="{BB962C8B-B14F-4D97-AF65-F5344CB8AC3E}">
        <p14:creationId xmlns:p14="http://schemas.microsoft.com/office/powerpoint/2010/main" val="3163626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Uncertainty </a:t>
            </a:r>
            <a:r>
              <a:rPr lang="en-US" dirty="0" smtClean="0"/>
              <a:t>sampling</a:t>
            </a:r>
          </a:p>
          <a:p>
            <a:pPr lvl="1"/>
            <a:r>
              <a:rPr lang="en-US" dirty="0" smtClean="0"/>
              <a:t>Select first tweet</a:t>
            </a:r>
          </a:p>
          <a:p>
            <a:pPr lvl="1"/>
            <a:r>
              <a:rPr lang="en-US" dirty="0" smtClean="0"/>
              <a:t>Select most important </a:t>
            </a:r>
            <a:r>
              <a:rPr lang="en-US" dirty="0" smtClean="0"/>
              <a:t>tweet</a:t>
            </a:r>
          </a:p>
          <a:p>
            <a:r>
              <a:rPr lang="en-US" dirty="0" smtClean="0"/>
              <a:t>Objective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43" y="4358460"/>
            <a:ext cx="64960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Callout 1 3"/>
          <p:cNvSpPr/>
          <p:nvPr/>
        </p:nvSpPr>
        <p:spPr>
          <a:xfrm>
            <a:off x="4316377" y="5291909"/>
            <a:ext cx="1897625" cy="834253"/>
          </a:xfrm>
          <a:prstGeom prst="borderCallout1">
            <a:avLst>
              <a:gd name="adj1" fmla="val 13090"/>
              <a:gd name="adj2" fmla="val 107270"/>
              <a:gd name="adj3" fmla="val -47418"/>
              <a:gd name="adj4" fmla="val 13441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First tweet</a:t>
            </a:r>
          </a:p>
          <a:p>
            <a:r>
              <a:rPr lang="en-US" dirty="0" smtClean="0"/>
              <a:t>Random tweet</a:t>
            </a:r>
          </a:p>
          <a:p>
            <a:r>
              <a:rPr lang="en-US" dirty="0" smtClean="0"/>
              <a:t>Best tweet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048864" y="3851958"/>
            <a:ext cx="1391266" cy="414479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Uncertainty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2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Active Learning</a:t>
            </a:r>
            <a:endParaRPr lang="en-US" dirty="0"/>
          </a:p>
        </p:txBody>
      </p:sp>
      <p:pic>
        <p:nvPicPr>
          <p:cNvPr id="3074" name="Picture 2" descr="C:\cygwin\home\mramire8\python_code\aal_misc\samples\minitests\twitteraccurac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99" y="1600200"/>
            <a:ext cx="731220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37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Accuracy</a:t>
            </a:r>
            <a:endParaRPr lang="en-US" dirty="0"/>
          </a:p>
        </p:txBody>
      </p:sp>
      <p:pic>
        <p:nvPicPr>
          <p:cNvPr id="4099" name="Picture 3" descr="C:\cygwin\home\mramire8\python_code\aal_misc\samples\minitests\oracle-twittercm-accurac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26" y="1600200"/>
            <a:ext cx="742094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979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class imbalanced</a:t>
            </a:r>
          </a:p>
          <a:p>
            <a:pPr lvl="1"/>
            <a:r>
              <a:rPr lang="en-US" dirty="0" smtClean="0"/>
              <a:t>Use threshold for best tweet</a:t>
            </a:r>
          </a:p>
          <a:p>
            <a:pPr lvl="1"/>
            <a:r>
              <a:rPr lang="en-US" dirty="0" smtClean="0"/>
              <a:t>Try bigger bootstrap</a:t>
            </a:r>
          </a:p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Use more features one-grams and two-grams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380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Truthy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Bot-or-not</a:t>
            </a:r>
          </a:p>
          <a:p>
            <a:pPr lvl="1" indent="-342900">
              <a:buFont typeface="Arial"/>
              <a:buChar char="•"/>
              <a:defRPr/>
            </a:pPr>
            <a:r>
              <a:rPr lang="en-US" dirty="0" smtClean="0"/>
              <a:t>Propose set of f</a:t>
            </a:r>
            <a:r>
              <a:rPr lang="en-US" sz="2800" dirty="0" smtClean="0"/>
              <a:t>eatures 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indent="-342900">
              <a:buFont typeface="Arial"/>
              <a:buChar char="•"/>
              <a:defRPr/>
            </a:pPr>
            <a:r>
              <a:rPr lang="en-US" dirty="0" smtClean="0"/>
              <a:t>Require a lot of data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This approach:</a:t>
            </a:r>
          </a:p>
          <a:p>
            <a:pPr lvl="1" indent="-342900">
              <a:buFont typeface="Arial"/>
              <a:buChar char="•"/>
              <a:defRPr/>
            </a:pPr>
            <a:r>
              <a:rPr lang="en-US" dirty="0" smtClean="0"/>
              <a:t>Active learning</a:t>
            </a:r>
            <a:r>
              <a:rPr lang="en-US" dirty="0"/>
              <a:t> </a:t>
            </a:r>
            <a:r>
              <a:rPr lang="en-US" dirty="0" smtClean="0"/>
              <a:t>with anytime capabilities</a:t>
            </a:r>
          </a:p>
          <a:p>
            <a:pPr lvl="1" indent="-342900">
              <a:buFont typeface="Arial"/>
              <a:buChar char="•"/>
              <a:defRPr/>
            </a:pPr>
            <a:r>
              <a:rPr lang="en-US" dirty="0" smtClean="0"/>
              <a:t>Novel</a:t>
            </a:r>
          </a:p>
        </p:txBody>
      </p:sp>
    </p:spTree>
    <p:extLst>
      <p:ext uri="{BB962C8B-B14F-4D97-AF65-F5344CB8AC3E}">
        <p14:creationId xmlns:p14="http://schemas.microsoft.com/office/powerpoint/2010/main" val="2026480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Ferrara, Emilio, </a:t>
            </a:r>
            <a:r>
              <a:rPr lang="en-US" dirty="0" err="1"/>
              <a:t>Onur</a:t>
            </a:r>
            <a:r>
              <a:rPr lang="en-US" dirty="0"/>
              <a:t> </a:t>
            </a:r>
            <a:r>
              <a:rPr lang="en-US" dirty="0" err="1"/>
              <a:t>Varol</a:t>
            </a:r>
            <a:r>
              <a:rPr lang="en-US" dirty="0"/>
              <a:t>, Clayton Davis, </a:t>
            </a:r>
            <a:r>
              <a:rPr lang="en-US" dirty="0" err="1"/>
              <a:t>Filippo</a:t>
            </a:r>
            <a:r>
              <a:rPr lang="en-US" dirty="0"/>
              <a:t> </a:t>
            </a:r>
            <a:r>
              <a:rPr lang="en-US" dirty="0" err="1"/>
              <a:t>Menczer</a:t>
            </a:r>
            <a:r>
              <a:rPr lang="en-US" dirty="0"/>
              <a:t>, and Alessandro </a:t>
            </a:r>
            <a:r>
              <a:rPr lang="en-US" dirty="0" err="1"/>
              <a:t>Flammini</a:t>
            </a:r>
            <a:r>
              <a:rPr lang="en-US" dirty="0"/>
              <a:t>. 2014. “The Rise of Social Bots” (July 19). http://</a:t>
            </a:r>
            <a:r>
              <a:rPr lang="en-US" dirty="0" err="1"/>
              <a:t>arxiv.org</a:t>
            </a:r>
            <a:r>
              <a:rPr lang="en-US" dirty="0"/>
              <a:t>/abs/1407.5225v1.</a:t>
            </a:r>
          </a:p>
          <a:p>
            <a:r>
              <a:rPr lang="en-US" dirty="0" smtClean="0"/>
              <a:t>Lee, </a:t>
            </a:r>
            <a:r>
              <a:rPr lang="en-US" dirty="0" err="1" smtClean="0"/>
              <a:t>Kyumin</a:t>
            </a:r>
            <a:r>
              <a:rPr lang="en-US" dirty="0" smtClean="0"/>
              <a:t>, BD </a:t>
            </a:r>
            <a:r>
              <a:rPr lang="en-US" dirty="0" err="1" smtClean="0"/>
              <a:t>Eoff</a:t>
            </a:r>
            <a:r>
              <a:rPr lang="en-US" dirty="0" smtClean="0"/>
              <a:t>, and James </a:t>
            </a:r>
            <a:r>
              <a:rPr lang="en-US" dirty="0" err="1" smtClean="0"/>
              <a:t>Caverlee</a:t>
            </a:r>
            <a:r>
              <a:rPr lang="en-US" dirty="0" smtClean="0"/>
              <a:t>. 2011. “Seven Months with the Devils: A Long-Term Study of Content Polluters on Twitter.” Proceedings of the Fifth International AAAI Conference on Weblogs and Social Media (ICWSM). http://</a:t>
            </a:r>
            <a:r>
              <a:rPr lang="en-US" dirty="0" err="1" smtClean="0"/>
              <a:t>www.aaai.org</a:t>
            </a:r>
            <a:r>
              <a:rPr lang="en-US" dirty="0" smtClean="0"/>
              <a:t>/</a:t>
            </a:r>
            <a:r>
              <a:rPr lang="en-US" dirty="0" err="1" smtClean="0"/>
              <a:t>ocs</a:t>
            </a:r>
            <a:r>
              <a:rPr lang="en-US" dirty="0" smtClean="0"/>
              <a:t>/</a:t>
            </a:r>
            <a:r>
              <a:rPr lang="en-US" dirty="0" err="1" smtClean="0"/>
              <a:t>index.php</a:t>
            </a:r>
            <a:r>
              <a:rPr lang="en-US" dirty="0" smtClean="0"/>
              <a:t>/ICWSM/ICWSM11/paper/</a:t>
            </a:r>
            <a:r>
              <a:rPr lang="en-US" dirty="0" err="1" smtClean="0"/>
              <a:t>viewFile</a:t>
            </a:r>
            <a:r>
              <a:rPr lang="en-US" dirty="0" smtClean="0"/>
              <a:t>/2780/3296.</a:t>
            </a:r>
          </a:p>
          <a:p>
            <a:r>
              <a:rPr lang="en-US" dirty="0" smtClean="0"/>
              <a:t>Lee, </a:t>
            </a:r>
            <a:r>
              <a:rPr lang="en-US" dirty="0" err="1" smtClean="0"/>
              <a:t>Kyumin</a:t>
            </a:r>
            <a:r>
              <a:rPr lang="en-US" dirty="0" smtClean="0"/>
              <a:t>, </a:t>
            </a:r>
            <a:r>
              <a:rPr lang="en-US" dirty="0" err="1" smtClean="0"/>
              <a:t>Prithivi</a:t>
            </a:r>
            <a:r>
              <a:rPr lang="en-US" dirty="0" smtClean="0"/>
              <a:t> </a:t>
            </a:r>
            <a:r>
              <a:rPr lang="en-US" dirty="0" err="1" smtClean="0"/>
              <a:t>Tamilarasan</a:t>
            </a:r>
            <a:r>
              <a:rPr lang="en-US" dirty="0" smtClean="0"/>
              <a:t>, and James </a:t>
            </a:r>
            <a:r>
              <a:rPr lang="en-US" dirty="0" err="1" smtClean="0"/>
              <a:t>Caverlee</a:t>
            </a:r>
            <a:r>
              <a:rPr lang="en-US" dirty="0" smtClean="0"/>
              <a:t>. “</a:t>
            </a:r>
            <a:r>
              <a:rPr lang="en-US" dirty="0" err="1" smtClean="0"/>
              <a:t>Crowdturfers</a:t>
            </a:r>
            <a:r>
              <a:rPr lang="en-US" dirty="0" smtClean="0"/>
              <a:t> , Campaigns , and Social Media : Tracking and Revealing </a:t>
            </a:r>
            <a:r>
              <a:rPr lang="en-US" dirty="0" err="1" smtClean="0"/>
              <a:t>Crowdsourced</a:t>
            </a:r>
            <a:r>
              <a:rPr lang="en-US" dirty="0" smtClean="0"/>
              <a:t> Manipulation of Social Media.”</a:t>
            </a:r>
          </a:p>
          <a:p>
            <a:r>
              <a:rPr lang="en-US" dirty="0" err="1"/>
              <a:t>Ratkiewicz</a:t>
            </a:r>
            <a:r>
              <a:rPr lang="en-US" dirty="0"/>
              <a:t>, Jacob, Michael Conover, Mark </a:t>
            </a:r>
            <a:r>
              <a:rPr lang="en-US" dirty="0" err="1"/>
              <a:t>Meiss</a:t>
            </a:r>
            <a:r>
              <a:rPr lang="en-US" dirty="0"/>
              <a:t>, Bruno </a:t>
            </a:r>
            <a:r>
              <a:rPr lang="en-US" dirty="0" err="1"/>
              <a:t>Gonçalves</a:t>
            </a:r>
            <a:r>
              <a:rPr lang="en-US" dirty="0"/>
              <a:t>, </a:t>
            </a:r>
            <a:r>
              <a:rPr lang="en-US" dirty="0" err="1"/>
              <a:t>Snehal</a:t>
            </a:r>
            <a:r>
              <a:rPr lang="en-US" dirty="0"/>
              <a:t> </a:t>
            </a:r>
            <a:r>
              <a:rPr lang="en-US" dirty="0" err="1"/>
              <a:t>Patil</a:t>
            </a:r>
            <a:r>
              <a:rPr lang="en-US" dirty="0"/>
              <a:t>, Alessandro </a:t>
            </a:r>
            <a:r>
              <a:rPr lang="en-US" dirty="0" err="1"/>
              <a:t>Flammini</a:t>
            </a:r>
            <a:r>
              <a:rPr lang="en-US" dirty="0"/>
              <a:t>, and </a:t>
            </a:r>
            <a:r>
              <a:rPr lang="en-US" dirty="0" err="1"/>
              <a:t>Filippo</a:t>
            </a:r>
            <a:r>
              <a:rPr lang="en-US" dirty="0"/>
              <a:t> </a:t>
            </a:r>
            <a:r>
              <a:rPr lang="en-US" dirty="0" err="1"/>
              <a:t>Menczer</a:t>
            </a:r>
            <a:r>
              <a:rPr lang="en-US" dirty="0"/>
              <a:t>. "</a:t>
            </a:r>
            <a:r>
              <a:rPr lang="en-US" dirty="0" err="1"/>
              <a:t>Truthy</a:t>
            </a:r>
            <a:r>
              <a:rPr lang="en-US" dirty="0"/>
              <a:t>: mapping the spread of </a:t>
            </a:r>
            <a:r>
              <a:rPr lang="en-US" dirty="0" err="1"/>
              <a:t>astroturf</a:t>
            </a:r>
            <a:r>
              <a:rPr lang="en-US" dirty="0"/>
              <a:t> in </a:t>
            </a:r>
            <a:r>
              <a:rPr lang="en-US" dirty="0" err="1"/>
              <a:t>microblog</a:t>
            </a:r>
            <a:r>
              <a:rPr lang="en-US" dirty="0"/>
              <a:t> streams." In </a:t>
            </a:r>
            <a:r>
              <a:rPr lang="en-US" i="1" dirty="0"/>
              <a:t>Proceedings of the 20th international conference companion on World wide web</a:t>
            </a:r>
            <a:r>
              <a:rPr lang="en-US" dirty="0"/>
              <a:t>, pp. 249-252. ACM, 2011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Chu, </a:t>
            </a:r>
            <a:r>
              <a:rPr lang="en-US" dirty="0" err="1" smtClean="0"/>
              <a:t>Zi</a:t>
            </a:r>
            <a:r>
              <a:rPr lang="en-US" dirty="0" smtClean="0"/>
              <a:t>, Steven </a:t>
            </a:r>
            <a:r>
              <a:rPr lang="en-US" dirty="0" err="1" smtClean="0"/>
              <a:t>Gianvecchio</a:t>
            </a:r>
            <a:r>
              <a:rPr lang="en-US" dirty="0" smtClean="0"/>
              <a:t>, </a:t>
            </a:r>
            <a:r>
              <a:rPr lang="en-US" dirty="0" err="1" smtClean="0"/>
              <a:t>Haining</a:t>
            </a:r>
            <a:r>
              <a:rPr lang="en-US" dirty="0" smtClean="0"/>
              <a:t> Wang, and </a:t>
            </a:r>
            <a:r>
              <a:rPr lang="en-US" dirty="0" err="1" smtClean="0"/>
              <a:t>Sushil</a:t>
            </a:r>
            <a:r>
              <a:rPr lang="en-US" dirty="0" smtClean="0"/>
              <a:t> </a:t>
            </a:r>
            <a:r>
              <a:rPr lang="en-US" dirty="0" err="1" smtClean="0"/>
              <a:t>Jajodia</a:t>
            </a:r>
            <a:r>
              <a:rPr lang="en-US" dirty="0" smtClean="0"/>
              <a:t>. "Who is tweeting on Twitter: human, bot, or cyborg?." In </a:t>
            </a:r>
            <a:r>
              <a:rPr lang="en-US" i="1" dirty="0" smtClean="0"/>
              <a:t>Proceedings of the 26th annual computer security applications conference</a:t>
            </a:r>
            <a:r>
              <a:rPr lang="en-US" dirty="0" smtClean="0"/>
              <a:t>, pp. 21-30. ACM, 2010.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19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18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Training model, update</a:t>
            </a:r>
          </a:p>
          <a:p>
            <a:r>
              <a:rPr lang="en-US" dirty="0" smtClean="0"/>
              <a:t>Ground truth </a:t>
            </a:r>
          </a:p>
          <a:p>
            <a:r>
              <a:rPr lang="en-US" dirty="0" smtClean="0"/>
              <a:t>Human annotators</a:t>
            </a:r>
          </a:p>
          <a:p>
            <a:r>
              <a:rPr lang="en-US" dirty="0" smtClean="0"/>
              <a:t>Example (from Lee,2011):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System Drive:Users:maru:Desktop:Screen Shot 2014-10-21 at 6.17.57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0" y="4247572"/>
            <a:ext cx="3495018" cy="117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10" descr="lego-stormtrooper-deadlift.jpeg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r="14213"/>
          <a:stretch/>
        </p:blipFill>
        <p:spPr>
          <a:xfrm>
            <a:off x="4495800" y="1789356"/>
            <a:ext cx="4374052" cy="36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Problem</a:t>
            </a:r>
            <a:endParaRPr lang="en-US" dirty="0"/>
          </a:p>
        </p:txBody>
      </p:sp>
      <p:pic>
        <p:nvPicPr>
          <p:cNvPr id="6" name="Content Placeholder 8" descr="3494266677_42343a4a69_o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7" b="6685"/>
          <a:stretch/>
        </p:blipFill>
        <p:spPr>
          <a:xfrm>
            <a:off x="457200" y="1618214"/>
            <a:ext cx="8229600" cy="49371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09400" y="6291082"/>
            <a:ext cx="1377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faz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besharatian</a:t>
            </a:r>
            <a:r>
              <a:rPr lang="en-US" sz="1000" dirty="0" smtClean="0">
                <a:solidFill>
                  <a:schemeClr val="bg1"/>
                </a:solidFill>
              </a:rPr>
              <a:t> ©2009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9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Detect bot operated accounts on Twitter</a:t>
            </a:r>
            <a:endParaRPr lang="en-US" dirty="0" smtClean="0"/>
          </a:p>
          <a:p>
            <a:r>
              <a:rPr lang="en-US" dirty="0" smtClean="0"/>
              <a:t>Hypothesis:</a:t>
            </a:r>
          </a:p>
          <a:p>
            <a:r>
              <a:rPr lang="en-US" dirty="0" smtClean="0"/>
              <a:t>Can </a:t>
            </a:r>
            <a:r>
              <a:rPr lang="en-US" dirty="0"/>
              <a:t>we use active learning methods to learn an effective bot classifier based on text content?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1052" y="6044861"/>
            <a:ext cx="1377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faz</a:t>
            </a:r>
            <a:r>
              <a:rPr lang="en-US" sz="1000" dirty="0"/>
              <a:t> </a:t>
            </a:r>
            <a:r>
              <a:rPr lang="en-US" sz="1000" dirty="0" err="1" smtClean="0"/>
              <a:t>besharatian</a:t>
            </a:r>
            <a:r>
              <a:rPr lang="en-US" sz="1000" dirty="0" smtClean="0"/>
              <a:t> ©2009</a:t>
            </a:r>
            <a:endParaRPr lang="en-US" sz="1000" dirty="0"/>
          </a:p>
        </p:txBody>
      </p:sp>
      <p:pic>
        <p:nvPicPr>
          <p:cNvPr id="9" name="Content Placeholder 8" descr="3494266677_42343a4a69_o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051" b="-3405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3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N-grams</a:t>
            </a:r>
          </a:p>
          <a:p>
            <a:r>
              <a:rPr lang="en-US" dirty="0" smtClean="0"/>
              <a:t>URL and mention collapse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3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</a:t>
            </a:r>
            <a:endParaRPr lang="en-US" dirty="0"/>
          </a:p>
        </p:txBody>
      </p:sp>
      <p:pic>
        <p:nvPicPr>
          <p:cNvPr id="19" name="Content Placeholder 18" descr="Screen Shot 2014-10-21 at 7.17.1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49" b="-17249"/>
          <a:stretch>
            <a:fillRect/>
          </a:stretch>
        </p:blipFill>
        <p:spPr>
          <a:xfrm>
            <a:off x="2427274" y="1358338"/>
            <a:ext cx="3432026" cy="1887482"/>
          </a:xfrm>
        </p:spPr>
      </p:pic>
      <p:pic>
        <p:nvPicPr>
          <p:cNvPr id="5" name="Picture 4" descr="C:\Users\mramire8\AppData\Local\Microsoft\Windows\Temporary Internet Files\Content.IE5\1I9JSO8A\MC90044630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00" y="3138858"/>
            <a:ext cx="2578317" cy="193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triped Right Arrow 5"/>
          <p:cNvSpPr/>
          <p:nvPr/>
        </p:nvSpPr>
        <p:spPr>
          <a:xfrm>
            <a:off x="3650156" y="3138949"/>
            <a:ext cx="1752600" cy="306009"/>
          </a:xfrm>
          <a:prstGeom prst="stripedRightArrow">
            <a:avLst>
              <a:gd name="adj1" fmla="val 38395"/>
              <a:gd name="adj2" fmla="val 73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riped Right Arrow 6"/>
          <p:cNvSpPr/>
          <p:nvPr/>
        </p:nvSpPr>
        <p:spPr>
          <a:xfrm flipH="1">
            <a:off x="3650156" y="4778164"/>
            <a:ext cx="1752600" cy="306009"/>
          </a:xfrm>
          <a:prstGeom prst="stripedRightArrow">
            <a:avLst>
              <a:gd name="adj1" fmla="val 38395"/>
              <a:gd name="adj2" fmla="val 73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9"/>
          <p:cNvSpPr/>
          <p:nvPr/>
        </p:nvSpPr>
        <p:spPr>
          <a:xfrm>
            <a:off x="730845" y="3645769"/>
            <a:ext cx="457200" cy="666603"/>
          </a:xfrm>
          <a:prstGeom prst="flowChartMagneticDisk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rush Script MT" panose="03060802040406070304" pitchFamily="66" charset="0"/>
              </a:rPr>
              <a:t>U</a:t>
            </a:r>
            <a:endParaRPr lang="en-US" dirty="0">
              <a:latin typeface="Brush Script MT" panose="03060802040406070304" pitchFamily="66" charset="0"/>
            </a:endParaRPr>
          </a:p>
        </p:txBody>
      </p:sp>
      <p:sp>
        <p:nvSpPr>
          <p:cNvPr id="9" name="Flowchart: Magnetic Disk 10"/>
          <p:cNvSpPr/>
          <p:nvPr/>
        </p:nvSpPr>
        <p:spPr>
          <a:xfrm>
            <a:off x="729327" y="4910408"/>
            <a:ext cx="457200" cy="666603"/>
          </a:xfrm>
          <a:prstGeom prst="flowChartMagneticDisk">
            <a:avLst/>
          </a:prstGeom>
          <a:ln>
            <a:solidFill>
              <a:schemeClr val="tx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rush Script MT" panose="03060802040406070304" pitchFamily="66" charset="0"/>
              </a:rPr>
              <a:t>L</a:t>
            </a:r>
            <a:endParaRPr lang="en-US" dirty="0">
              <a:latin typeface="Brush Script MT" panose="030608020404060703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10258" y="3645769"/>
            <a:ext cx="535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$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30619" y="5273443"/>
            <a:ext cx="79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2885" y="5273443"/>
            <a:ext cx="90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5204" y="4345677"/>
            <a:ext cx="70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Tweets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3216" y="5593498"/>
            <a:ext cx="754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Labeled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31323" y="1978913"/>
            <a:ext cx="1039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bot?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3950349" y="5123831"/>
            <a:ext cx="1238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Yes/No</a:t>
            </a:r>
            <a:endParaRPr lang="en-US" sz="2800" dirty="0"/>
          </a:p>
        </p:txBody>
      </p:sp>
      <p:pic>
        <p:nvPicPr>
          <p:cNvPr id="18" name="Picture 3" descr="C:\Users\mramire8\Dropbox\My Papers\proposal\presentation\img\2520699484_5547916ca8_z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9" t="15985" r="34657" b="1426"/>
          <a:stretch/>
        </p:blipFill>
        <p:spPr bwMode="auto">
          <a:xfrm>
            <a:off x="1752120" y="3382213"/>
            <a:ext cx="1525743" cy="174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49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 twitter user data: </a:t>
            </a:r>
          </a:p>
          <a:p>
            <a:pPr lvl="1" indent="-342900">
              <a:buFont typeface="Arial"/>
              <a:buChar char="•"/>
              <a:defRPr/>
            </a:pP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Timeline of </a:t>
            </a:r>
            <a:r>
              <a:rPr lang="en-US" dirty="0" smtClean="0"/>
              <a:t>200 most recent </a:t>
            </a:r>
            <a:r>
              <a:rPr lang="en-US" dirty="0" smtClean="0"/>
              <a:t>tweets</a:t>
            </a:r>
          </a:p>
          <a:p>
            <a:pPr lvl="1" indent="-342900">
              <a:buFont typeface="Arial"/>
              <a:buChar char="•"/>
              <a:defRPr/>
            </a:pPr>
            <a:r>
              <a:rPr lang="en-US" dirty="0" smtClean="0"/>
              <a:t>1000 users of each kind</a:t>
            </a:r>
            <a:endParaRPr lang="en-US" dirty="0" smtClean="0"/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dirty="0" smtClean="0"/>
              <a:t>Lee et.al. 2011</a:t>
            </a:r>
          </a:p>
        </p:txBody>
      </p:sp>
    </p:spTree>
    <p:extLst>
      <p:ext uri="{BB962C8B-B14F-4D97-AF65-F5344CB8AC3E}">
        <p14:creationId xmlns:p14="http://schemas.microsoft.com/office/powerpoint/2010/main" val="26366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Activity </a:t>
            </a:r>
            <a:r>
              <a:rPr lang="en-US" dirty="0" smtClean="0"/>
              <a:t>on 2014 only</a:t>
            </a:r>
            <a:endParaRPr lang="en-US" dirty="0"/>
          </a:p>
          <a:p>
            <a:pPr>
              <a:defRPr/>
            </a:pPr>
            <a:r>
              <a:rPr lang="en-US" dirty="0" smtClean="0"/>
              <a:t>Data:</a:t>
            </a:r>
          </a:p>
          <a:p>
            <a:pPr lvl="1">
              <a:defRPr/>
            </a:pPr>
            <a:r>
              <a:rPr lang="en-US" dirty="0" smtClean="0"/>
              <a:t>46</a:t>
            </a:r>
            <a:r>
              <a:rPr lang="en-US" dirty="0"/>
              <a:t>% minority class (bots)</a:t>
            </a:r>
          </a:p>
          <a:p>
            <a:pPr lvl="1" indent="-342900">
              <a:defRPr/>
            </a:pPr>
            <a:r>
              <a:rPr lang="en-US" dirty="0"/>
              <a:t>Legit: </a:t>
            </a:r>
            <a:r>
              <a:rPr lang="en-US" dirty="0"/>
              <a:t>838, Bots</a:t>
            </a:r>
            <a:r>
              <a:rPr lang="en-US" dirty="0"/>
              <a:t>: 725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Average </a:t>
            </a:r>
            <a:r>
              <a:rPr lang="en-US" sz="3200" dirty="0"/>
              <a:t>timeline length: </a:t>
            </a:r>
            <a:endParaRPr lang="en-US" sz="3200" dirty="0" smtClean="0"/>
          </a:p>
          <a:p>
            <a:pPr marL="742950" lvl="2" indent="-342900"/>
            <a:r>
              <a:rPr lang="en-US" sz="2400" dirty="0"/>
              <a:t>~</a:t>
            </a:r>
            <a:r>
              <a:rPr lang="en-US" sz="2400" dirty="0"/>
              <a:t>196 </a:t>
            </a:r>
            <a:r>
              <a:rPr lang="en-US" sz="2400" dirty="0"/>
              <a:t>tweets per user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Feature-vector</a:t>
            </a:r>
          </a:p>
          <a:p>
            <a:pPr marL="742950" lvl="2" indent="-342900"/>
            <a:r>
              <a:rPr lang="en-US" sz="2400" dirty="0"/>
              <a:t>13k features</a:t>
            </a:r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</p:spTree>
    <p:extLst>
      <p:ext uri="{BB962C8B-B14F-4D97-AF65-F5344CB8AC3E}">
        <p14:creationId xmlns:p14="http://schemas.microsoft.com/office/powerpoint/2010/main" val="25131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r>
              <a:rPr lang="en-US" baseline="0" dirty="0" smtClean="0"/>
              <a:t>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Penalty: L1, L2</a:t>
            </a:r>
          </a:p>
          <a:p>
            <a:pPr lvl="1"/>
            <a:r>
              <a:rPr lang="en-US" dirty="0" smtClean="0"/>
              <a:t>C: 1, 10, 100</a:t>
            </a:r>
          </a:p>
          <a:p>
            <a:r>
              <a:rPr lang="en-US" dirty="0" smtClean="0"/>
              <a:t>Multinomial Naïve </a:t>
            </a:r>
            <a:r>
              <a:rPr lang="en-US" dirty="0" smtClean="0"/>
              <a:t>Bayes</a:t>
            </a:r>
          </a:p>
          <a:p>
            <a:pPr lvl="1"/>
            <a:r>
              <a:rPr lang="en-US" dirty="0" smtClean="0"/>
              <a:t>Alpha =1</a:t>
            </a:r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5-fold cross validation</a:t>
            </a:r>
          </a:p>
          <a:p>
            <a:pPr lvl="1"/>
            <a:r>
              <a:rPr lang="en-US" dirty="0" smtClean="0"/>
              <a:t>Train-test splits (5 trials)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8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Oracle Accuracy</a:t>
            </a:r>
            <a:endParaRPr lang="en-US" dirty="0"/>
          </a:p>
        </p:txBody>
      </p:sp>
      <p:pic>
        <p:nvPicPr>
          <p:cNvPr id="1026" name="Picture 2" descr="C:\cygwin\home\mramire8\python_code\aal_misc\samples\minitests\twitter-classifiersaccurac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85" y="1600200"/>
            <a:ext cx="759842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7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Analysis: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languages (e.g., Spanish)</a:t>
            </a:r>
          </a:p>
          <a:p>
            <a:r>
              <a:rPr lang="en-US" dirty="0" smtClean="0"/>
              <a:t>Mentions and URLs only</a:t>
            </a:r>
          </a:p>
          <a:p>
            <a:r>
              <a:rPr lang="en-US" dirty="0" smtClean="0"/>
              <a:t>Predict more bots than humans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96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Bot</a:t>
            </a:r>
            <a:r>
              <a:rPr lang="es-ES" dirty="0"/>
              <a:t> </a:t>
            </a:r>
            <a:r>
              <a:rPr lang="es-ES" dirty="0" err="1" smtClean="0"/>
              <a:t>Predicted</a:t>
            </a:r>
            <a:r>
              <a:rPr lang="es-ES" dirty="0" smtClean="0"/>
              <a:t> </a:t>
            </a:r>
            <a:r>
              <a:rPr lang="es-ES" dirty="0"/>
              <a:t>as </a:t>
            </a:r>
            <a:r>
              <a:rPr lang="es-ES" dirty="0" smtClean="0"/>
              <a:t>Human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i="1" dirty="0" smtClean="0"/>
              <a:t>MENTION </a:t>
            </a:r>
            <a:r>
              <a:rPr lang="es-ES" i="1" dirty="0" err="1" smtClean="0"/>
              <a:t>MENTION</a:t>
            </a:r>
            <a:r>
              <a:rPr lang="es-ES" i="1" dirty="0" smtClean="0"/>
              <a:t>  otro ,que a lo mejor no sabe que es la </a:t>
            </a:r>
            <a:r>
              <a:rPr lang="es-ES" i="1" dirty="0" err="1" smtClean="0"/>
              <a:t>udef</a:t>
            </a:r>
            <a:r>
              <a:rPr lang="es-ES" i="1" dirty="0" smtClean="0"/>
              <a:t> </a:t>
            </a:r>
            <a:endParaRPr lang="es-ES" i="1" dirty="0"/>
          </a:p>
          <a:p>
            <a:r>
              <a:rPr lang="es-ES" dirty="0"/>
              <a:t>Top </a:t>
            </a:r>
            <a:r>
              <a:rPr lang="es-ES" dirty="0" err="1"/>
              <a:t>Terms</a:t>
            </a:r>
            <a:r>
              <a:rPr lang="es-ES" dirty="0"/>
              <a:t>:</a:t>
            </a:r>
          </a:p>
          <a:p>
            <a:pPr lvl="1"/>
            <a:r>
              <a:rPr lang="es-ES" b="1" dirty="0"/>
              <a:t>que -2.025</a:t>
            </a:r>
          </a:p>
          <a:p>
            <a:pPr lvl="1"/>
            <a:r>
              <a:rPr lang="es-ES" b="1" dirty="0"/>
              <a:t>es -1.541</a:t>
            </a:r>
          </a:p>
          <a:p>
            <a:pPr lvl="1"/>
            <a:r>
              <a:rPr lang="es-ES" dirty="0" err="1" smtClean="0"/>
              <a:t>mention</a:t>
            </a:r>
            <a:r>
              <a:rPr lang="es-ES" dirty="0" smtClean="0"/>
              <a:t> </a:t>
            </a:r>
            <a:r>
              <a:rPr lang="es-ES" dirty="0"/>
              <a:t>-1.537</a:t>
            </a:r>
          </a:p>
          <a:p>
            <a:pPr lvl="1"/>
            <a:r>
              <a:rPr lang="es-ES" dirty="0"/>
              <a:t>lo -0.665</a:t>
            </a:r>
          </a:p>
          <a:p>
            <a:pPr lvl="1"/>
            <a:r>
              <a:rPr lang="es-ES" dirty="0"/>
              <a:t>sabe -0.627</a:t>
            </a:r>
          </a:p>
          <a:p>
            <a:pPr lvl="1"/>
            <a:r>
              <a:rPr lang="es-ES" dirty="0"/>
              <a:t>otro -0.560</a:t>
            </a:r>
          </a:p>
          <a:p>
            <a:pPr lvl="1"/>
            <a:r>
              <a:rPr lang="es-ES" dirty="0"/>
              <a:t>no -0.382</a:t>
            </a:r>
          </a:p>
          <a:p>
            <a:pPr lvl="1"/>
            <a:r>
              <a:rPr lang="es-ES" dirty="0"/>
              <a:t>la -0.292</a:t>
            </a:r>
          </a:p>
          <a:p>
            <a:pPr lvl="1"/>
            <a:r>
              <a:rPr lang="es-ES" dirty="0"/>
              <a:t>mejor -0.255</a:t>
            </a:r>
          </a:p>
          <a:p>
            <a:pPr lvl="1"/>
            <a:r>
              <a:rPr lang="es-ES" dirty="0"/>
              <a:t>a -0.204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 err="1"/>
              <a:t>pred</a:t>
            </a:r>
            <a:r>
              <a:rPr lang="en-US" i="1" dirty="0"/>
              <a:t>=0 (0.972298) truth=1 </a:t>
            </a:r>
          </a:p>
          <a:p>
            <a:pPr marL="0" indent="0">
              <a:buNone/>
            </a:pPr>
            <a:r>
              <a:rPr lang="en-US" i="1" dirty="0"/>
              <a:t>text=</a:t>
            </a:r>
            <a:r>
              <a:rPr lang="en-US" i="1" dirty="0" err="1"/>
              <a:t>rt</a:t>
            </a:r>
            <a:r>
              <a:rPr lang="en-US" i="1" dirty="0"/>
              <a:t> </a:t>
            </a:r>
            <a:r>
              <a:rPr lang="en-US" i="1" dirty="0" smtClean="0"/>
              <a:t>MENTION </a:t>
            </a:r>
            <a:r>
              <a:rPr lang="en-US" i="1" dirty="0"/>
              <a:t>👻 </a:t>
            </a:r>
          </a:p>
          <a:p>
            <a:r>
              <a:rPr lang="en-US" dirty="0"/>
              <a:t>Top Terms:</a:t>
            </a:r>
          </a:p>
          <a:p>
            <a:pPr lvl="1"/>
            <a:r>
              <a:rPr lang="en-US" b="1" dirty="0" err="1"/>
              <a:t>rt</a:t>
            </a:r>
            <a:r>
              <a:rPr lang="en-US" b="1" dirty="0"/>
              <a:t> -1.973</a:t>
            </a:r>
          </a:p>
          <a:p>
            <a:pPr lvl="1"/>
            <a:r>
              <a:rPr lang="en-US" b="1" dirty="0" smtClean="0"/>
              <a:t>mention </a:t>
            </a:r>
            <a:r>
              <a:rPr lang="en-US" b="1" dirty="0"/>
              <a:t>-1.537</a:t>
            </a:r>
          </a:p>
        </p:txBody>
      </p:sp>
    </p:spTree>
    <p:extLst>
      <p:ext uri="{BB962C8B-B14F-4D97-AF65-F5344CB8AC3E}">
        <p14:creationId xmlns:p14="http://schemas.microsoft.com/office/powerpoint/2010/main" val="420476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644</Words>
  <Application>Microsoft Office PowerPoint</Application>
  <PresentationFormat>On-screen Show (4:3)</PresentationFormat>
  <Paragraphs>159</Paragraphs>
  <Slides>20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Project</vt:lpstr>
      <vt:lpstr>The Problem</vt:lpstr>
      <vt:lpstr>The Method</vt:lpstr>
      <vt:lpstr>Data</vt:lpstr>
      <vt:lpstr>Data Stats</vt:lpstr>
      <vt:lpstr>Classification Models</vt:lpstr>
      <vt:lpstr>Results – Oracle Accuracy</vt:lpstr>
      <vt:lpstr>Analysis: Mistakes</vt:lpstr>
      <vt:lpstr>Bot Predicted as Human</vt:lpstr>
      <vt:lpstr>Human as Bot</vt:lpstr>
      <vt:lpstr>Implemented Methods</vt:lpstr>
      <vt:lpstr>Result – Active Learning</vt:lpstr>
      <vt:lpstr>Oracle Accuracy</vt:lpstr>
      <vt:lpstr>Next?</vt:lpstr>
      <vt:lpstr>Related Work</vt:lpstr>
      <vt:lpstr>References</vt:lpstr>
      <vt:lpstr>Extra slides</vt:lpstr>
      <vt:lpstr>The Problem</vt:lpstr>
      <vt:lpstr>The Problem</vt:lpstr>
      <vt:lpstr>Preprocessing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mramire8</cp:lastModifiedBy>
  <cp:revision>40</cp:revision>
  <dcterms:created xsi:type="dcterms:W3CDTF">2014-10-16T04:34:58Z</dcterms:created>
  <dcterms:modified xsi:type="dcterms:W3CDTF">2014-12-01T16:53:16Z</dcterms:modified>
</cp:coreProperties>
</file>