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6" r:id="rId5"/>
    <p:sldId id="259" r:id="rId6"/>
    <p:sldId id="268" r:id="rId7"/>
    <p:sldId id="264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4" autoAdjust="0"/>
    <p:restoredTop sz="86428" autoAdjust="0"/>
  </p:normalViewPr>
  <p:slideViewPr>
    <p:cSldViewPr snapToGrid="0" snapToObjects="1">
      <p:cViewPr varScale="1">
        <p:scale>
          <a:sx n="141" d="100"/>
          <a:sy n="141" d="100"/>
        </p:scale>
        <p:origin x="-17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EC4D-3F94-9C4C-8C1A-407AA1D43D2C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B7AE-A9D1-4F45-AA7C-31B94AAFC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Twitter: as many as 23 millions accounts (8.3%)  have</a:t>
            </a:r>
            <a:r>
              <a:rPr lang="en-US" baseline="0" dirty="0" smtClean="0"/>
              <a:t> automated content our of 271 mill user</a:t>
            </a:r>
          </a:p>
          <a:p>
            <a:r>
              <a:rPr lang="en-US" baseline="0" dirty="0" smtClean="0"/>
              <a:t>According to twitter &lt; 5% MAU are spam</a:t>
            </a:r>
            <a:endParaRPr lang="en-US" dirty="0" smtClean="0"/>
          </a:p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r>
              <a:rPr lang="en-US" dirty="0" smtClean="0"/>
              <a:t>There are several</a:t>
            </a:r>
            <a:r>
              <a:rPr lang="en-US" baseline="0" dirty="0" smtClean="0"/>
              <a:t> proposed methods that use machine learning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resulting classifier obtained 98.42% accuracy but gathering</a:t>
            </a:r>
            <a:r>
              <a:rPr lang="en-US" baseline="0" dirty="0" smtClean="0"/>
              <a:t> the data took 7 months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Twitter: as many as 23 millions accounts (8.3%)  have</a:t>
            </a:r>
            <a:r>
              <a:rPr lang="en-US" baseline="0" dirty="0" smtClean="0"/>
              <a:t> automated content our of 271 mill user</a:t>
            </a:r>
          </a:p>
          <a:p>
            <a:r>
              <a:rPr lang="en-US" baseline="0" dirty="0" smtClean="0"/>
              <a:t>According to twitter &lt; 5% MAU are spam</a:t>
            </a:r>
            <a:endParaRPr lang="en-US" dirty="0" smtClean="0"/>
          </a:p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C232-1D61-0344-9E0E-D16214578882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Maria Ramirez</a:t>
            </a:r>
          </a:p>
          <a:p>
            <a:pPr lvl="0"/>
            <a:r>
              <a:rPr lang="en-US" dirty="0" smtClean="0"/>
              <a:t>CS579</a:t>
            </a:r>
          </a:p>
        </p:txBody>
      </p:sp>
    </p:spTree>
    <p:extLst>
      <p:ext uri="{BB962C8B-B14F-4D97-AF65-F5344CB8AC3E}">
        <p14:creationId xmlns:p14="http://schemas.microsoft.com/office/powerpoint/2010/main" val="41669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  <a:ea typeface="+mj-ea"/>
                <a:cs typeface="+mj-cs"/>
              </a:rPr>
              <a:t>Collect data (1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wk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)</a:t>
            </a:r>
          </a:p>
          <a:p>
            <a:r>
              <a:rPr lang="en-US" sz="4400" dirty="0" smtClean="0">
                <a:latin typeface="+mj-lt"/>
                <a:ea typeface="+mj-ea"/>
                <a:cs typeface="+mj-cs"/>
              </a:rPr>
              <a:t>Preprocess data </a:t>
            </a:r>
            <a:r>
              <a:rPr lang="en-US" sz="4400" dirty="0"/>
              <a:t>(1 </a:t>
            </a:r>
            <a:r>
              <a:rPr lang="en-US" sz="4400" dirty="0" err="1"/>
              <a:t>wk</a:t>
            </a:r>
            <a:r>
              <a:rPr lang="en-US" sz="4400" dirty="0" smtClean="0"/>
              <a:t>)</a:t>
            </a:r>
          </a:p>
          <a:p>
            <a:r>
              <a:rPr lang="en-US" sz="4400" dirty="0" smtClean="0">
                <a:latin typeface="+mj-lt"/>
                <a:ea typeface="+mj-ea"/>
                <a:cs typeface="+mj-cs"/>
              </a:rPr>
              <a:t>Test and adjust method </a:t>
            </a:r>
            <a:r>
              <a:rPr lang="en-US" sz="4400" dirty="0"/>
              <a:t>(1 </a:t>
            </a:r>
            <a:r>
              <a:rPr lang="en-US" sz="4400" dirty="0" err="1"/>
              <a:t>wk</a:t>
            </a:r>
            <a:r>
              <a:rPr lang="en-US" sz="4400" dirty="0"/>
              <a:t>)</a:t>
            </a:r>
            <a:endParaRPr lang="en-US" sz="4400" dirty="0" smtClean="0">
              <a:latin typeface="+mj-lt"/>
              <a:ea typeface="+mj-ea"/>
              <a:cs typeface="+mj-cs"/>
            </a:endParaRPr>
          </a:p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Report results </a:t>
            </a:r>
            <a:r>
              <a:rPr lang="en-US" sz="4400" dirty="0" smtClean="0"/>
              <a:t>(</a:t>
            </a:r>
            <a:r>
              <a:rPr lang="en-US" sz="4400" dirty="0"/>
              <a:t>1 </a:t>
            </a:r>
            <a:r>
              <a:rPr lang="en-US" sz="4400" dirty="0" err="1"/>
              <a:t>wk</a:t>
            </a:r>
            <a:r>
              <a:rPr lang="en-US" sz="4400" dirty="0"/>
              <a:t>)</a:t>
            </a:r>
            <a:endParaRPr lang="en-US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595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Ferrara, Emilio,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Varol</a:t>
            </a:r>
            <a:r>
              <a:rPr lang="en-US" dirty="0"/>
              <a:t>, Clayton Davis, </a:t>
            </a:r>
            <a:r>
              <a:rPr lang="en-US" dirty="0" err="1"/>
              <a:t>Filippo</a:t>
            </a:r>
            <a:r>
              <a:rPr lang="en-US" dirty="0"/>
              <a:t> </a:t>
            </a:r>
            <a:r>
              <a:rPr lang="en-US" dirty="0" err="1"/>
              <a:t>Menczer</a:t>
            </a:r>
            <a:r>
              <a:rPr lang="en-US" dirty="0"/>
              <a:t>, and Alessandro </a:t>
            </a:r>
            <a:r>
              <a:rPr lang="en-US" dirty="0" err="1"/>
              <a:t>Flammini</a:t>
            </a:r>
            <a:r>
              <a:rPr lang="en-US" dirty="0"/>
              <a:t>. 2014. “The Rise of Social Bots” (July 19). http://</a:t>
            </a:r>
            <a:r>
              <a:rPr lang="en-US" dirty="0" err="1"/>
              <a:t>arxiv.org</a:t>
            </a:r>
            <a:r>
              <a:rPr lang="en-US" dirty="0"/>
              <a:t>/abs/1407.5225v1.</a:t>
            </a:r>
          </a:p>
          <a:p>
            <a:r>
              <a:rPr lang="en-US" dirty="0" smtClean="0"/>
              <a:t>Lee, </a:t>
            </a:r>
            <a:r>
              <a:rPr lang="en-US" dirty="0" err="1" smtClean="0"/>
              <a:t>Kyumin</a:t>
            </a:r>
            <a:r>
              <a:rPr lang="en-US" dirty="0" smtClean="0"/>
              <a:t>, BD </a:t>
            </a:r>
            <a:r>
              <a:rPr lang="en-US" dirty="0" err="1" smtClean="0"/>
              <a:t>Eoff</a:t>
            </a:r>
            <a:r>
              <a:rPr lang="en-US" dirty="0" smtClean="0"/>
              <a:t>, and James </a:t>
            </a:r>
            <a:r>
              <a:rPr lang="en-US" dirty="0" err="1" smtClean="0"/>
              <a:t>Caverlee</a:t>
            </a:r>
            <a:r>
              <a:rPr lang="en-US" dirty="0" smtClean="0"/>
              <a:t>. 2011. “Seven Months with the Devils: A Long-Term Study of Content Polluters on Twitter.” Proceedings of the Fifth International AAAI Conference on Weblogs and Social Media (ICWSM). http://</a:t>
            </a:r>
            <a:r>
              <a:rPr lang="en-US" dirty="0" err="1" smtClean="0"/>
              <a:t>www.aaai.org</a:t>
            </a:r>
            <a:r>
              <a:rPr lang="en-US" dirty="0" smtClean="0"/>
              <a:t>/</a:t>
            </a:r>
            <a:r>
              <a:rPr lang="en-US" dirty="0" err="1" smtClean="0"/>
              <a:t>ocs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/ICWSM/ICWSM11/paper/</a:t>
            </a:r>
            <a:r>
              <a:rPr lang="en-US" dirty="0" err="1" smtClean="0"/>
              <a:t>viewFile</a:t>
            </a:r>
            <a:r>
              <a:rPr lang="en-US" dirty="0" smtClean="0"/>
              <a:t>/2780/3296.</a:t>
            </a:r>
          </a:p>
          <a:p>
            <a:r>
              <a:rPr lang="en-US" dirty="0" smtClean="0"/>
              <a:t>Lee, </a:t>
            </a:r>
            <a:r>
              <a:rPr lang="en-US" dirty="0" err="1" smtClean="0"/>
              <a:t>Kyumin</a:t>
            </a:r>
            <a:r>
              <a:rPr lang="en-US" dirty="0" smtClean="0"/>
              <a:t>, </a:t>
            </a:r>
            <a:r>
              <a:rPr lang="en-US" dirty="0" err="1" smtClean="0"/>
              <a:t>Prithivi</a:t>
            </a:r>
            <a:r>
              <a:rPr lang="en-US" dirty="0" smtClean="0"/>
              <a:t> </a:t>
            </a:r>
            <a:r>
              <a:rPr lang="en-US" dirty="0" err="1" smtClean="0"/>
              <a:t>Tamilarasan</a:t>
            </a:r>
            <a:r>
              <a:rPr lang="en-US" dirty="0" smtClean="0"/>
              <a:t>, and James </a:t>
            </a:r>
            <a:r>
              <a:rPr lang="en-US" dirty="0" err="1" smtClean="0"/>
              <a:t>Caverlee</a:t>
            </a:r>
            <a:r>
              <a:rPr lang="en-US" dirty="0" smtClean="0"/>
              <a:t>. “</a:t>
            </a:r>
            <a:r>
              <a:rPr lang="en-US" dirty="0" err="1" smtClean="0"/>
              <a:t>Crowdturfers</a:t>
            </a:r>
            <a:r>
              <a:rPr lang="en-US" dirty="0" smtClean="0"/>
              <a:t> , Campaigns , and Social Media : Tracking and Revealing </a:t>
            </a:r>
            <a:r>
              <a:rPr lang="en-US" dirty="0" err="1" smtClean="0"/>
              <a:t>Crowdsourced</a:t>
            </a:r>
            <a:r>
              <a:rPr lang="en-US" dirty="0" smtClean="0"/>
              <a:t> Manipulation of Social Media.”</a:t>
            </a:r>
          </a:p>
          <a:p>
            <a:r>
              <a:rPr lang="en-US" dirty="0" err="1"/>
              <a:t>Ratkiewicz</a:t>
            </a:r>
            <a:r>
              <a:rPr lang="en-US" dirty="0"/>
              <a:t>, Jacob, Michael Conover, Mark </a:t>
            </a:r>
            <a:r>
              <a:rPr lang="en-US" dirty="0" err="1"/>
              <a:t>Meiss</a:t>
            </a:r>
            <a:r>
              <a:rPr lang="en-US" dirty="0"/>
              <a:t>, Bruno </a:t>
            </a:r>
            <a:r>
              <a:rPr lang="en-US" dirty="0" err="1"/>
              <a:t>Gonçalves</a:t>
            </a:r>
            <a:r>
              <a:rPr lang="en-US" dirty="0"/>
              <a:t>, </a:t>
            </a:r>
            <a:r>
              <a:rPr lang="en-US" dirty="0" err="1"/>
              <a:t>Snehal</a:t>
            </a:r>
            <a:r>
              <a:rPr lang="en-US" dirty="0"/>
              <a:t> </a:t>
            </a:r>
            <a:r>
              <a:rPr lang="en-US" dirty="0" err="1"/>
              <a:t>Patil</a:t>
            </a:r>
            <a:r>
              <a:rPr lang="en-US" dirty="0"/>
              <a:t>, Alessandro </a:t>
            </a:r>
            <a:r>
              <a:rPr lang="en-US" dirty="0" err="1"/>
              <a:t>Flammini</a:t>
            </a:r>
            <a:r>
              <a:rPr lang="en-US" dirty="0"/>
              <a:t>, and </a:t>
            </a:r>
            <a:r>
              <a:rPr lang="en-US" dirty="0" err="1"/>
              <a:t>Filippo</a:t>
            </a:r>
            <a:r>
              <a:rPr lang="en-US" dirty="0"/>
              <a:t> </a:t>
            </a:r>
            <a:r>
              <a:rPr lang="en-US" dirty="0" err="1"/>
              <a:t>Menczer</a:t>
            </a:r>
            <a:r>
              <a:rPr lang="en-US" dirty="0"/>
              <a:t>. "</a:t>
            </a:r>
            <a:r>
              <a:rPr lang="en-US" dirty="0" err="1"/>
              <a:t>Truthy</a:t>
            </a:r>
            <a:r>
              <a:rPr lang="en-US" dirty="0"/>
              <a:t>: mapping the spread of </a:t>
            </a:r>
            <a:r>
              <a:rPr lang="en-US" dirty="0" err="1"/>
              <a:t>astroturf</a:t>
            </a:r>
            <a:r>
              <a:rPr lang="en-US" dirty="0"/>
              <a:t> in </a:t>
            </a:r>
            <a:r>
              <a:rPr lang="en-US" dirty="0" err="1"/>
              <a:t>microblog</a:t>
            </a:r>
            <a:r>
              <a:rPr lang="en-US" dirty="0"/>
              <a:t> streams." In </a:t>
            </a:r>
            <a:r>
              <a:rPr lang="en-US" i="1" dirty="0"/>
              <a:t>Proceedings of the 20th international conference companion on World wide web</a:t>
            </a:r>
            <a:r>
              <a:rPr lang="en-US" dirty="0"/>
              <a:t>, pp. 249-252. ACM, 2011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Chu, </a:t>
            </a:r>
            <a:r>
              <a:rPr lang="en-US" dirty="0" err="1" smtClean="0"/>
              <a:t>Zi</a:t>
            </a:r>
            <a:r>
              <a:rPr lang="en-US" dirty="0" smtClean="0"/>
              <a:t>, Steven </a:t>
            </a:r>
            <a:r>
              <a:rPr lang="en-US" dirty="0" err="1" smtClean="0"/>
              <a:t>Gianvecchio</a:t>
            </a:r>
            <a:r>
              <a:rPr lang="en-US" dirty="0" smtClean="0"/>
              <a:t>, </a:t>
            </a:r>
            <a:r>
              <a:rPr lang="en-US" dirty="0" err="1" smtClean="0"/>
              <a:t>Haining</a:t>
            </a:r>
            <a:r>
              <a:rPr lang="en-US" dirty="0" smtClean="0"/>
              <a:t> Wang, and </a:t>
            </a:r>
            <a:r>
              <a:rPr lang="en-US" dirty="0" err="1" smtClean="0"/>
              <a:t>Sushil</a:t>
            </a:r>
            <a:r>
              <a:rPr lang="en-US" dirty="0" smtClean="0"/>
              <a:t> </a:t>
            </a:r>
            <a:r>
              <a:rPr lang="en-US" dirty="0" err="1" smtClean="0"/>
              <a:t>Jajodia</a:t>
            </a:r>
            <a:r>
              <a:rPr lang="en-US" dirty="0" smtClean="0"/>
              <a:t>. "Who is tweeting on Twitter: human, bot, or cyborg?." In </a:t>
            </a:r>
            <a:r>
              <a:rPr lang="en-US" i="1" dirty="0" smtClean="0"/>
              <a:t>Proceedings of the 26th annual computer security applications conference</a:t>
            </a:r>
            <a:r>
              <a:rPr lang="en-US" dirty="0" smtClean="0"/>
              <a:t>, pp. 21-30. ACM, 2010.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1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1052" y="6044861"/>
            <a:ext cx="1377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faz</a:t>
            </a:r>
            <a:r>
              <a:rPr lang="en-US" sz="1000" dirty="0"/>
              <a:t> </a:t>
            </a:r>
            <a:r>
              <a:rPr lang="en-US" sz="1000" dirty="0" err="1" smtClean="0"/>
              <a:t>besharatian</a:t>
            </a:r>
            <a:r>
              <a:rPr lang="en-US" sz="1000" dirty="0" smtClean="0"/>
              <a:t> ©2009</a:t>
            </a:r>
            <a:endParaRPr lang="en-US" sz="1000" dirty="0"/>
          </a:p>
        </p:txBody>
      </p:sp>
      <p:pic>
        <p:nvPicPr>
          <p:cNvPr id="9" name="Content Placeholder 8" descr="3494266677_42343a4a69_o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51" b="-3405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3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Training model, update</a:t>
            </a:r>
          </a:p>
          <a:p>
            <a:r>
              <a:rPr lang="en-US" dirty="0" smtClean="0"/>
              <a:t>Ground truth </a:t>
            </a:r>
          </a:p>
          <a:p>
            <a:r>
              <a:rPr lang="en-US" dirty="0" smtClean="0"/>
              <a:t>Human annotators</a:t>
            </a:r>
          </a:p>
          <a:p>
            <a:r>
              <a:rPr lang="en-US" dirty="0" smtClean="0"/>
              <a:t>Example (from Lee,2011):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System Drive:Users:maru:Desktop:Screen Shot 2014-10-21 at 6.17.57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0" y="4247572"/>
            <a:ext cx="3495018" cy="11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lego-stormtrooper-deadlift.jpe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4213"/>
          <a:stretch/>
        </p:blipFill>
        <p:spPr>
          <a:xfrm>
            <a:off x="4495800" y="1789356"/>
            <a:ext cx="4374052" cy="36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  <a:endParaRPr lang="en-US" dirty="0"/>
          </a:p>
        </p:txBody>
      </p:sp>
      <p:pic>
        <p:nvPicPr>
          <p:cNvPr id="6" name="Content Placeholder 8" descr="3494266677_42343a4a69_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" b="6685"/>
          <a:stretch/>
        </p:blipFill>
        <p:spPr>
          <a:xfrm>
            <a:off x="457200" y="1618214"/>
            <a:ext cx="8229600" cy="4937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09400" y="6291082"/>
            <a:ext cx="1377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faz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besharatian</a:t>
            </a:r>
            <a:r>
              <a:rPr lang="en-US" sz="1000" dirty="0" smtClean="0">
                <a:solidFill>
                  <a:schemeClr val="bg1"/>
                </a:solidFill>
              </a:rPr>
              <a:t> ©2009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active learning methods to learn an effective bot classifier? </a:t>
            </a:r>
          </a:p>
        </p:txBody>
      </p:sp>
    </p:spTree>
    <p:extLst>
      <p:ext uri="{BB962C8B-B14F-4D97-AF65-F5344CB8AC3E}">
        <p14:creationId xmlns:p14="http://schemas.microsoft.com/office/powerpoint/2010/main" val="18925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pic>
        <p:nvPicPr>
          <p:cNvPr id="19" name="Content Placeholder 18" descr="Screen Shot 2014-10-21 at 7.1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49" b="-17249"/>
          <a:stretch>
            <a:fillRect/>
          </a:stretch>
        </p:blipFill>
        <p:spPr>
          <a:xfrm>
            <a:off x="2427274" y="1358338"/>
            <a:ext cx="3432026" cy="1887482"/>
          </a:xfrm>
        </p:spPr>
      </p:pic>
      <p:pic>
        <p:nvPicPr>
          <p:cNvPr id="4" name="Picture 2" descr="C:\Users\mramire8\AppData\Local\Microsoft\Windows\Temporary Internet Files\Content.IE5\1U31801Z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56" y="3291954"/>
            <a:ext cx="1948748" cy="163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ramire8\AppData\Local\Microsoft\Windows\Temporary Internet Files\Content.IE5\1I9JSO8A\MC90044630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00" y="3138858"/>
            <a:ext cx="2578317" cy="19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3650156" y="3138949"/>
            <a:ext cx="1752600" cy="306009"/>
          </a:xfrm>
          <a:prstGeom prst="stripedRightArrow">
            <a:avLst>
              <a:gd name="adj1" fmla="val 38395"/>
              <a:gd name="adj2" fmla="val 7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 flipH="1">
            <a:off x="3650156" y="4778164"/>
            <a:ext cx="1752600" cy="306009"/>
          </a:xfrm>
          <a:prstGeom prst="stripedRightArrow">
            <a:avLst>
              <a:gd name="adj1" fmla="val 38395"/>
              <a:gd name="adj2" fmla="val 7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9"/>
          <p:cNvSpPr/>
          <p:nvPr/>
        </p:nvSpPr>
        <p:spPr>
          <a:xfrm>
            <a:off x="730845" y="3645769"/>
            <a:ext cx="457200" cy="666603"/>
          </a:xfrm>
          <a:prstGeom prst="flowChartMagneticDisk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ush Script MT" panose="03060802040406070304" pitchFamily="66" charset="0"/>
              </a:rPr>
              <a:t>U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9" name="Flowchart: Magnetic Disk 10"/>
          <p:cNvSpPr/>
          <p:nvPr/>
        </p:nvSpPr>
        <p:spPr>
          <a:xfrm>
            <a:off x="729327" y="4910408"/>
            <a:ext cx="457200" cy="666603"/>
          </a:xfrm>
          <a:prstGeom prst="flowChartMagneticDisk">
            <a:avLst/>
          </a:prstGeom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ush Script MT" panose="03060802040406070304" pitchFamily="66" charset="0"/>
              </a:rPr>
              <a:t>L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0258" y="3645769"/>
            <a:ext cx="535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$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0619" y="5273443"/>
            <a:ext cx="79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2885" y="5273443"/>
            <a:ext cx="90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204" y="4345677"/>
            <a:ext cx="70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Tweets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3216" y="5593498"/>
            <a:ext cx="75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1323" y="1978913"/>
            <a:ext cx="103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bot?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50349" y="5123831"/>
            <a:ext cx="1238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Yes/No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049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learning*</a:t>
            </a:r>
          </a:p>
          <a:p>
            <a:r>
              <a:rPr lang="en-US" dirty="0" smtClean="0"/>
              <a:t>Evaluation: </a:t>
            </a:r>
          </a:p>
          <a:p>
            <a:pPr lvl="1"/>
            <a:r>
              <a:rPr lang="en-US" dirty="0" smtClean="0"/>
              <a:t>Train-test split</a:t>
            </a:r>
          </a:p>
          <a:p>
            <a:pPr lvl="1"/>
            <a:r>
              <a:rPr lang="en-US" dirty="0" smtClean="0"/>
              <a:t>10 trials</a:t>
            </a:r>
          </a:p>
          <a:p>
            <a:pPr lvl="1"/>
            <a:r>
              <a:rPr lang="en-US" dirty="0" smtClean="0"/>
              <a:t>Measures: </a:t>
            </a:r>
            <a:r>
              <a:rPr lang="en-US" dirty="0" smtClean="0"/>
              <a:t>accuracy, precision,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twitter user data: 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profile (name, description</a:t>
            </a:r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followers, friends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200 most recent tweets (</a:t>
            </a:r>
            <a:r>
              <a:rPr lang="en-US" dirty="0" smtClean="0"/>
              <a:t>timeline)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1000 user from each type (legit, bots)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How to know the types: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List of researched accounts known to be bots/legit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See: Ferrara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et.al</a:t>
            </a:r>
            <a:r>
              <a:rPr lang="en-US" dirty="0" smtClean="0"/>
              <a:t>. 2014, Lee </a:t>
            </a:r>
            <a:r>
              <a:rPr lang="en-US" dirty="0" err="1" smtClean="0"/>
              <a:t>et.al</a:t>
            </a:r>
            <a:r>
              <a:rPr lang="en-US" dirty="0" smtClean="0"/>
              <a:t>. 2011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6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Truthy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Bot-or-not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Propose set of f</a:t>
            </a:r>
            <a:r>
              <a:rPr lang="en-US" sz="2800" dirty="0" smtClean="0"/>
              <a:t>eatures 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Require a lot of data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This approach: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Active learning</a:t>
            </a:r>
            <a:r>
              <a:rPr lang="en-US" dirty="0"/>
              <a:t> </a:t>
            </a:r>
            <a:r>
              <a:rPr lang="en-US" dirty="0" smtClean="0"/>
              <a:t>with anytime capabilities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Novel</a:t>
            </a:r>
          </a:p>
        </p:txBody>
      </p:sp>
    </p:spTree>
    <p:extLst>
      <p:ext uri="{BB962C8B-B14F-4D97-AF65-F5344CB8AC3E}">
        <p14:creationId xmlns:p14="http://schemas.microsoft.com/office/powerpoint/2010/main" val="202648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586</Words>
  <Application>Microsoft Macintosh PowerPoint</Application>
  <PresentationFormat>On-screen Show (4:3)</PresentationFormat>
  <Paragraphs>84</Paragraphs>
  <Slides>11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</vt:lpstr>
      <vt:lpstr>The Problem</vt:lpstr>
      <vt:lpstr>The Problem</vt:lpstr>
      <vt:lpstr>The Problem</vt:lpstr>
      <vt:lpstr>Hypothesis</vt:lpstr>
      <vt:lpstr>The Method</vt:lpstr>
      <vt:lpstr>The Method</vt:lpstr>
      <vt:lpstr>Data</vt:lpstr>
      <vt:lpstr>Related Work</vt:lpstr>
      <vt:lpstr>Timeline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18</cp:revision>
  <dcterms:created xsi:type="dcterms:W3CDTF">2014-10-16T04:34:58Z</dcterms:created>
  <dcterms:modified xsi:type="dcterms:W3CDTF">2014-10-22T02:35:43Z</dcterms:modified>
</cp:coreProperties>
</file>