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3258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16.78, Lowest: 14.50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15.82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3,927.00, Lowest: 3,262.00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3,500.50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56,946.48, Lowest: 52,239.29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55,185.69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3.22, Lowest: 2.82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2.97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8,338.00, Lowest: 7,103.00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7,554.25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25,839.45, Lowest: 20,125.94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22,444.53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2.01 % and the percentage change between the last 2 months: -8.83%.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1.82 % and the percentage change between the last 2 months: -4.92%.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Eff online rs average in the last 4 months: 7,646.80 and the percentage change between the last 2 months: -0.05%.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Healthy stores average in the last 4 months: 6,442.59 and the percentage change between the last 2 months: 0.46%.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4 -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42695.3 % and the percentage change between the last 2 months: -9.01%.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0.77 % and the percentage change between the last 2 months: 1.88%.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202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9,913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3,164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6,903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Country overview - </a:t>
            </a:r>
          </a:p>
        </p:txBody>
      </p:sp>
      <p:pic>
        <p:nvPicPr>
          <p:cNvPr id="7" name="Picture 6" descr="resized_graph_1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52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73352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5,309.97, Priority 1: 56,946.48, Priority 2: 24,653.32, Priority 3: 1,951.03, Priority 4: 20,125.94, Priority 5: 4,008.61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3352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504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61504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New Rs: 1,724.00, Priority 1: 3,927.00, Priority 2: 4,820.00, Priority 3: 1,880.00, Priority 4: 7,103.00, Priority 5: 6,520.00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1.88 % and the percentage change between the last 2 months: -6.76%.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1.63 % and the percentage change between the last 2 months: -4.08%.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Eff online rs average in the last 4 months: 3,457.60 and the percentage change between the last 2 months: 16.22%.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Healthy stores average in the last 4 months: 3,193.43 and the percentage change between the last 2 months: 16.1%.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1 -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93660.71 % and the percentage change between the last 2 months: -11.46%.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1.78 % and the percentage change between the last 2 months: 2.85%.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28,360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17,782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3,313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7,490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5.18, Lowest: 4.98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5.10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4,820.00, Lowest: 3,372.00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4,334.00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24,653.32, Lowest: 17,078.45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22,099.57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2.02 % and the percentage change between the last 2 months: -4.59%.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1.73 % and the percentage change between the last 2 months: -1.08%.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Eff online rs average in the last 4 months: 4,141.60 and the percentage change between the last 2 months: 4.09%.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Healthy stores average in the last 4 months: 3,569.89 and the percentage change between the last 2 months: 4.15%.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2 -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43308.79 % and the percentage change between the last 2 months: -0.61%.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1.27 % and the percentage change between the last 2 months: 2.82%.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11,466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7,927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1,960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4,142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1.16, Lowest: 0.84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0.98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1,880.00, Lowest: 724.00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1,482.25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Highest: 1,954.27, Lowest: 654.83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Mean of the last 4 months: 1,482.20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Imperfect order rate average in the last 4 months: 2.47 % and the percentage change between the last 2 months: 5.65%.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Bad rating rate average in the last 4 months: 2.08 % and the percentage change between the last 2 months: 17.8%.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Eff online rs average in the last 4 months: 1,370.40 and the percentage change between the last 2 months: 11.73%.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Healthy stores average in the last 4 months: 1,157.09 and the percentage change between the last 2 months: 12.12%.</a:t>
            </a:r>
          </a:p>
          <a:p/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685800" cy="685800"/>
          </a:xfrm>
          <a:prstGeom prst="rect">
            <a:avLst/>
          </a:prstGeom>
        </p:spPr>
      </p:pic>
      <p:pic>
        <p:nvPicPr>
          <p:cNvPr id="3" name="Picture 2" descr="did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00" y="9144"/>
            <a:ext cx="1371600" cy="771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91440"/>
            <a:ext cx="9784080" cy="6858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3600" b="1">
                <a:solidFill>
                  <a:srgbClr val="FC4C02"/>
                </a:solidFill>
                <a:latin typeface="Roboto"/>
              </a:rPr>
              <a:t>EXPOSURE AND BURN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"/>
            <a:ext cx="12801600" cy="457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2520" b="1">
                <a:solidFill>
                  <a:srgbClr val="000000"/>
                </a:solidFill>
                <a:latin typeface="Roboto"/>
              </a:rPr>
              <a:t>Action Title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234440"/>
            <a:ext cx="12801600" cy="36576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sz="1800" b="0">
                <a:solidFill>
                  <a:srgbClr val="000000"/>
                </a:solidFill>
                <a:latin typeface="Roboto"/>
              </a:rPr>
              <a:t>Priority 3 - </a:t>
            </a:r>
          </a:p>
        </p:txBody>
      </p:sp>
      <p:pic>
        <p:nvPicPr>
          <p:cNvPr id="7" name="Picture 6" descr="resized_graph_1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65960"/>
            <a:ext cx="4114800" cy="3600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Exposure per eff online average in the last 4 months: 23813.45 % and the percentage change between the last 2 months: -8.32%.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B p1p2 average in the last 4 months: 0.47 % and the percentage change between the last 2 months: -2.23%.</a:t>
            </a:r>
          </a:p>
          <a:p/>
        </p:txBody>
      </p:sp>
      <p:sp>
        <p:nvSpPr>
          <p:cNvPr id="9" name="TextBox 8"/>
          <p:cNvSpPr txBox="1"/>
          <p:nvPr/>
        </p:nvSpPr>
        <p:spPr>
          <a:xfrm>
            <a:off x="457200" y="5429250"/>
            <a:ext cx="4087368" cy="274320"/>
          </a:xfrm>
          <a:prstGeom prst="rect">
            <a:avLst/>
          </a:prstGeom>
          <a:solidFill>
            <a:srgbClr val="FC4C02"/>
          </a:solidFill>
        </p:spPr>
        <p:txBody>
          <a:bodyPr wrap="square" anchor="ctr">
            <a:noAutofit/>
          </a:bodyPr>
          <a:lstStyle/>
          <a:p>
            <a:r>
              <a:rPr sz="1440" b="0">
                <a:solidFill>
                  <a:srgbClr val="FFFFFF"/>
                </a:solidFill>
                <a:latin typeface="Roboto"/>
              </a:rPr>
              <a:t>Comments</a:t>
            </a:r>
          </a:p>
        </p:txBody>
      </p:sp>
      <p:pic>
        <p:nvPicPr>
          <p:cNvPr id="10" name="Picture 9" descr="resized_graph_2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965960"/>
            <a:ext cx="4114800" cy="3600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No comments</a:t>
            </a:r>
          </a:p>
        </p:txBody>
      </p:sp>
      <p:pic>
        <p:nvPicPr>
          <p:cNvPr id="12" name="Picture 11" descr="resized_graph_3_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800" y="1965960"/>
            <a:ext cx="4114800" cy="3600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686800" y="5703570"/>
            <a:ext cx="4087368" cy="83438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noAutofit/>
          </a:bodyPr>
          <a:lstStyle/>
          <a:p>
            <a:r>
              <a:rPr sz="1008" b="0">
                <a:solidFill>
                  <a:srgbClr val="000000"/>
                </a:solidFill>
                <a:latin typeface="Roboto"/>
              </a:rPr>
              <a:t>Last Month Data: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Co-Subsidized Orders: 813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R burn: 667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Others: 150</a:t>
            </a:r>
          </a:p>
          <a:p>
            <a:r>
              <a:rPr sz="1008" b="0">
                <a:solidFill>
                  <a:srgbClr val="000000"/>
                </a:solidFill>
                <a:latin typeface="Roboto"/>
              </a:rPr>
              <a:t>Organic: 322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