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8" r:id="rId7"/>
    <p:sldId id="260" r:id="rId8"/>
    <p:sldId id="269" r:id="rId9"/>
    <p:sldId id="270" r:id="rId10"/>
    <p:sldId id="262" r:id="rId11"/>
    <p:sldId id="263" r:id="rId12"/>
    <p:sldId id="266" r:id="rId13"/>
    <p:sldId id="264" r:id="rId14"/>
    <p:sldId id="265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4D3C5-2E5A-4F31-8BED-AD8BA696EB83}" v="324" dt="2023-01-10T11:06:37.106"/>
    <p1510:client id="{227F153B-D374-40C2-B357-6911F991810E}" v="125" dt="2023-01-09T16:48:52.450"/>
    <p1510:client id="{281CD855-B506-4947-98FD-011B75CA5B0C}" v="288" dt="2023-01-10T10:47:37.495"/>
    <p1510:client id="{79FB5BF3-5BD4-4FD9-8F00-EA6C6145EAAE}" v="848" dt="2023-01-10T12:34:28.168"/>
    <p1510:client id="{F7069382-8EC4-4111-B686-9CD834DE6E2B}" v="14" dt="2023-01-09T20:38:25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DAA42CA1-CA5E-47C2-BD9E-10E133D6507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B10D7C67-EEE9-4D9A-B48B-AD3E1D3E465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752C-24DC-20E4-93FE-CD38EBBAC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5"/>
            <a:ext cx="9144000" cy="833273"/>
          </a:xfrm>
        </p:spPr>
        <p:txBody>
          <a:bodyPr/>
          <a:lstStyle/>
          <a:p>
            <a:r>
              <a:rPr lang="en-US"/>
              <a:t>Drug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6EB43-FC58-1CCE-626C-CE089773D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222" y="2909667"/>
            <a:ext cx="3899555" cy="1544997"/>
          </a:xfrm>
        </p:spPr>
        <p:txBody>
          <a:bodyPr>
            <a:normAutofit fontScale="92500" lnSpcReduction="10000"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Merve Rana Kızıl – 150119825</a:t>
            </a:r>
          </a:p>
          <a:p>
            <a:r>
              <a:rPr lang="en-US" b="0" i="0" err="1">
                <a:effectLst/>
                <a:latin typeface="Arial" panose="020B0604020202020204" pitchFamily="34" charset="0"/>
              </a:rPr>
              <a:t>Sueda</a:t>
            </a:r>
            <a:r>
              <a:rPr lang="en-US" b="0" i="0">
                <a:effectLst/>
                <a:latin typeface="Arial" panose="020B0604020202020204" pitchFamily="34" charset="0"/>
              </a:rPr>
              <a:t> Bilen</a:t>
            </a:r>
            <a:r>
              <a:rPr lang="en-US">
                <a:latin typeface="Arial" panose="020B0604020202020204" pitchFamily="34" charset="0"/>
              </a:rPr>
              <a:t> – </a:t>
            </a:r>
            <a:r>
              <a:rPr lang="en-US" b="0" i="0">
                <a:effectLst/>
                <a:latin typeface="Arial" panose="020B0604020202020204" pitchFamily="34" charset="0"/>
              </a:rPr>
              <a:t>150117044</a:t>
            </a:r>
          </a:p>
          <a:p>
            <a:r>
              <a:rPr lang="en-US" b="0" i="0" err="1">
                <a:effectLst/>
                <a:latin typeface="Arial" panose="020B0604020202020204" pitchFamily="34" charset="0"/>
              </a:rPr>
              <a:t>Elif</a:t>
            </a:r>
            <a:r>
              <a:rPr lang="en-US" b="0" i="0">
                <a:effectLst/>
                <a:latin typeface="Arial" panose="020B0604020202020204" pitchFamily="34" charset="0"/>
              </a:rPr>
              <a:t> </a:t>
            </a:r>
            <a:r>
              <a:rPr lang="en-US" b="0" i="0" err="1">
                <a:effectLst/>
                <a:latin typeface="Arial" panose="020B0604020202020204" pitchFamily="34" charset="0"/>
              </a:rPr>
              <a:t>Gülay</a:t>
            </a:r>
            <a:r>
              <a:rPr lang="en-US" b="0" i="0">
                <a:effectLst/>
                <a:latin typeface="Arial" panose="020B0604020202020204" pitchFamily="34" charset="0"/>
              </a:rPr>
              <a:t> - 150119732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E54EDBA2-E203-497D-AB28-73A06B2D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803BB8-5406-470B-B62A-E9655DE09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2C3203-0987-4CF5-AA8C-5FBB11C7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31B66-8F36-40E0-8449-1D450743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7" y="-154036"/>
            <a:ext cx="5413250" cy="1664573"/>
          </a:xfrm>
        </p:spPr>
        <p:txBody>
          <a:bodyPr>
            <a:normAutofit/>
          </a:bodyPr>
          <a:lstStyle/>
          <a:p>
            <a:r>
              <a:rPr lang="en-US"/>
              <a:t>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7466-B686-CED0-122A-15BAE186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04" y="1167286"/>
            <a:ext cx="8866369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i="0">
                <a:effectLst/>
                <a:latin typeface="Söhne"/>
              </a:rPr>
              <a:t>The aim of k-NN (k-Nearest Neighbors) is to classify a given test point based on the majority class of its k nearest neighbors.</a:t>
            </a:r>
          </a:p>
          <a:p>
            <a:endParaRPr lang="en-US" sz="1800">
              <a:latin typeface="Söhne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A57C3CF-CB52-227E-3218-D78DE4EC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56" y="2679056"/>
            <a:ext cx="4591785" cy="3407740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1580674-B661-721A-E9CA-D11709D69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17" y="2721001"/>
            <a:ext cx="4918229" cy="3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D26-655E-D2E5-91A2-AE7801F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4EA1-DD22-E348-7440-623D9A5D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4850"/>
            <a:ext cx="11274612" cy="4580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The aim of Naive Bayes is to predict the class label of a given data point based on the probability of the data point belonging to each class, using Bayes' theorem and the assumption of independence among the features.</a:t>
            </a:r>
          </a:p>
          <a:p>
            <a:endParaRPr lang="en-US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2753621-A222-4706-31CD-BE1F4F21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07" y="3340423"/>
            <a:ext cx="4252403" cy="3264312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C3A1D27-5A9A-D501-DA30-832B0D99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01" y="3455068"/>
            <a:ext cx="4548326" cy="30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7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B5A4-8DFC-DA2F-6448-EBF6BE09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9D23-A957-7EFA-4085-B685DFE7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The aim of Decision Tree is to make predictions by dividing the data into smaller and smaller groups based on the value of the features.</a:t>
            </a:r>
          </a:p>
          <a:p>
            <a:endParaRPr lang="en-US">
              <a:solidFill>
                <a:srgbClr val="374151"/>
              </a:solidFill>
              <a:latin typeface="Söhne"/>
            </a:endParaRPr>
          </a:p>
          <a:p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24A8B60D-88F2-809E-FA91-BBDB0DFB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8" y="2952534"/>
            <a:ext cx="4777666" cy="3675418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09941B9F-58A0-F902-BD6F-B132900F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61" y="3117874"/>
            <a:ext cx="5280733" cy="33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82B-8BFF-CB3F-28B4-570B06EF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8B23-F426-8C68-03FD-E151583C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2951"/>
            <a:ext cx="11274612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The aim of Random Forest is to make predictions using an ensemble of decision trees, where each tree is trained on a random subset of the data and features.</a:t>
            </a:r>
          </a:p>
          <a:p>
            <a:endParaRPr lang="en-US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3FE12D1-9CCA-2B8A-E295-746D42E2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1" y="3132708"/>
            <a:ext cx="4740676" cy="3559205"/>
          </a:xfrm>
          <a:prstGeom prst="rect">
            <a:avLst/>
          </a:prstGeom>
        </p:spPr>
      </p:pic>
      <p:pic>
        <p:nvPicPr>
          <p:cNvPr id="9" name="Picture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7FBD71D-0408-4FFD-F0FA-A72D7C8D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20" y="3248900"/>
            <a:ext cx="5302928" cy="33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8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E1FB-EE71-0A63-E203-0D1803BD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33B3-1F90-915F-7E50-3FFDC496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64850"/>
            <a:ext cx="11274612" cy="4580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The aim of Support Vector Machines is to find the best way to divide the data into groups based on their characteristics.</a:t>
            </a:r>
          </a:p>
          <a:p>
            <a:endParaRPr lang="en-US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AB08060A-56E9-9361-A103-46B0A988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65" y="2658491"/>
            <a:ext cx="5199355" cy="3997171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8D5CEAA-3EC8-F850-652A-7D314496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6" y="2954507"/>
            <a:ext cx="5650524" cy="30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4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5E2A-0548-4453-F967-AD9DEA91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Comparison of the Algorithms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F7CF41-DB85-7048-8130-5E16C6007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023935"/>
              </p:ext>
            </p:extLst>
          </p:nvPr>
        </p:nvGraphicFramePr>
        <p:xfrm>
          <a:off x="1817562" y="1800489"/>
          <a:ext cx="6352638" cy="414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178">
                  <a:extLst>
                    <a:ext uri="{9D8B030D-6E8A-4147-A177-3AD203B41FA5}">
                      <a16:colId xmlns:a16="http://schemas.microsoft.com/office/drawing/2014/main" val="3856240233"/>
                    </a:ext>
                  </a:extLst>
                </a:gridCol>
                <a:gridCol w="2812136">
                  <a:extLst>
                    <a:ext uri="{9D8B030D-6E8A-4147-A177-3AD203B41FA5}">
                      <a16:colId xmlns:a16="http://schemas.microsoft.com/office/drawing/2014/main" val="876831047"/>
                    </a:ext>
                  </a:extLst>
                </a:gridCol>
                <a:gridCol w="2431324">
                  <a:extLst>
                    <a:ext uri="{9D8B030D-6E8A-4147-A177-3AD203B41FA5}">
                      <a16:colId xmlns:a16="http://schemas.microsoft.com/office/drawing/2014/main" val="3106662138"/>
                    </a:ext>
                  </a:extLst>
                </a:gridCol>
              </a:tblGrid>
              <a:tr h="638502">
                <a:tc>
                  <a:txBody>
                    <a:bodyPr/>
                    <a:lstStyle/>
                    <a:p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55282"/>
                  </a:ext>
                </a:extLst>
              </a:tr>
              <a:tr h="638502"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75.00%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28978"/>
                  </a:ext>
                </a:extLst>
              </a:tr>
              <a:tr h="638502"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80.00%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13864"/>
                  </a:ext>
                </a:extLst>
              </a:tr>
              <a:tr h="638502"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80.00%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77778"/>
                  </a:ext>
                </a:extLst>
              </a:tr>
              <a:tr h="950330"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83.33%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80417"/>
                  </a:ext>
                </a:extLst>
              </a:tr>
              <a:tr h="6385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85.00%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2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9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030-2E65-9109-0C56-89643F3A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544A-8558-185A-1A8F-8650F7E2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023153" cy="4195763"/>
          </a:xfrm>
        </p:spPr>
        <p:txBody>
          <a:bodyPr/>
          <a:lstStyle/>
          <a:p>
            <a:r>
              <a:rPr lang="en-US"/>
              <a:t>https://</a:t>
            </a:r>
            <a:r>
              <a:rPr lang="en-US" err="1"/>
              <a:t>www.kaggle.com</a:t>
            </a:r>
            <a:r>
              <a:rPr lang="en-US"/>
              <a:t>/datasets/</a:t>
            </a:r>
            <a:r>
              <a:rPr lang="en-US" err="1"/>
              <a:t>prathamtripathi</a:t>
            </a:r>
            <a:r>
              <a:rPr lang="en-US"/>
              <a:t>/drug-classification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D69CD5-7AA8-2AB3-B6FD-630B11B0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87" y="817490"/>
            <a:ext cx="5638800" cy="1472627"/>
          </a:xfrm>
        </p:spPr>
        <p:txBody>
          <a:bodyPr>
            <a:norm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4623-830D-04FB-9ABC-27503A79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7" y="2414037"/>
            <a:ext cx="4277134" cy="155201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predict the correct drugs for</a:t>
            </a:r>
            <a:b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patients by analyzing their gender, age, cholesterol, blood pressure levels, and sodium to potassium values in the dataset.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4" name="Picture 10" descr="Drugs May Not Be Affordable For Everyone When A Poor Country Gets Richer :  Goats and Soda : NPR">
            <a:extLst>
              <a:ext uri="{FF2B5EF4-FFF2-40B4-BE49-F238E27FC236}">
                <a16:creationId xmlns:a16="http://schemas.microsoft.com/office/drawing/2014/main" id="{4DA20463-3D25-63AD-4D15-F17414C98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r="13314" b="-2"/>
          <a:stretch/>
        </p:blipFill>
        <p:spPr bwMode="auto">
          <a:xfrm>
            <a:off x="6861048" y="1"/>
            <a:ext cx="5330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1F7BBC-E220-21F5-E30D-3621599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tr-TR" err="1">
                <a:latin typeface="Calibri" panose="020F0502020204030204" pitchFamily="34" charset="0"/>
                <a:cs typeface="Calibri" panose="020F0502020204030204" pitchFamily="34" charset="0"/>
              </a:rPr>
              <a:t>Subtasks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407D-80DF-3527-6ADC-C7C64EF9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16" y="2042684"/>
            <a:ext cx="7438414" cy="38148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cs typeface="Calibri"/>
              </a:rPr>
              <a:t>Examine and analysis of dataset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cs typeface="Calibri"/>
              </a:rPr>
              <a:t>Implementation of different algorithms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"/>
                <a:cs typeface="Calibri"/>
              </a:rPr>
              <a:t>           a. k-NN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"/>
                <a:cs typeface="Calibri"/>
              </a:rPr>
              <a:t>           b. Naive Bayes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"/>
                <a:cs typeface="Calibri"/>
              </a:rPr>
              <a:t>           c. Decision Tree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"/>
                <a:cs typeface="Calibri"/>
              </a:rPr>
              <a:t>           d. Support Vector Machines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Calibri"/>
                <a:cs typeface="Calibri"/>
              </a:rPr>
              <a:t>           e. Random Forest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cs typeface="Calibri"/>
              </a:rPr>
              <a:t>Visualization of classification results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cs typeface="Calibri"/>
              </a:rPr>
              <a:t>Comparison of methods</a:t>
            </a:r>
          </a:p>
          <a:p>
            <a:pPr>
              <a:lnSpc>
                <a:spcPct val="10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705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7293-A285-442E-B8DB-04549A8F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Inter"/>
              </a:rPr>
              <a:t>Dataset</a:t>
            </a:r>
            <a:endParaRPr lang="en-US"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9824-B5B4-EB53-76D1-BDDD8E1A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58283"/>
            <a:ext cx="11274612" cy="4786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>
                <a:solidFill>
                  <a:srgbClr val="000000"/>
                </a:solidFill>
                <a:latin typeface="Inter"/>
              </a:rPr>
              <a:t>There are 6 types of variables in the dataset.</a:t>
            </a:r>
            <a:endParaRPr lang="en-US"/>
          </a:p>
          <a:p>
            <a:pPr>
              <a:lnSpc>
                <a:spcPct val="100000"/>
              </a:lnSpc>
            </a:pPr>
            <a:endParaRPr lang="en-US" sz="2600">
              <a:solidFill>
                <a:srgbClr val="000000"/>
              </a:solidFill>
              <a:latin typeface="Inter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0BEB30-4293-F9BB-D3C7-C7AC47AD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210"/>
              </p:ext>
            </p:extLst>
          </p:nvPr>
        </p:nvGraphicFramePr>
        <p:xfrm>
          <a:off x="591859" y="1904326"/>
          <a:ext cx="7135095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17">
                  <a:extLst>
                    <a:ext uri="{9D8B030D-6E8A-4147-A177-3AD203B41FA5}">
                      <a16:colId xmlns:a16="http://schemas.microsoft.com/office/drawing/2014/main" val="1981610870"/>
                    </a:ext>
                  </a:extLst>
                </a:gridCol>
                <a:gridCol w="5263178">
                  <a:extLst>
                    <a:ext uri="{9D8B030D-6E8A-4147-A177-3AD203B41FA5}">
                      <a16:colId xmlns:a16="http://schemas.microsoft.com/office/drawing/2014/main" val="2742540951"/>
                    </a:ext>
                  </a:extLst>
                </a:gridCol>
              </a:tblGrid>
              <a:tr h="250227">
                <a:tc>
                  <a:txBody>
                    <a:bodyPr/>
                    <a:lstStyle/>
                    <a:p>
                      <a:r>
                        <a:rPr lang="en-US" b="1"/>
                        <a:t>Variable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26969"/>
                  </a:ext>
                </a:extLst>
              </a:tr>
              <a:tr h="250227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Age of the patient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816237"/>
                  </a:ext>
                </a:extLst>
              </a:tr>
              <a:tr h="250227"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Gender of the patient (male or female)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856200"/>
                  </a:ext>
                </a:extLst>
              </a:tr>
              <a:tr h="250227">
                <a:tc>
                  <a:txBody>
                    <a:bodyPr/>
                    <a:lstStyle/>
                    <a:p>
                      <a:r>
                        <a:rPr lang="en-US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Levels of blood pressure (high, normal, or low)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89562"/>
                  </a:ext>
                </a:extLst>
              </a:tr>
              <a:tr h="250227">
                <a:tc>
                  <a:txBody>
                    <a:bodyPr/>
                    <a:lstStyle/>
                    <a:p>
                      <a:r>
                        <a:rPr lang="en-US"/>
                        <a:t>Cholesterol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Levels of cholesterol (high or normal)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749074"/>
                  </a:ext>
                </a:extLst>
              </a:tr>
              <a:tr h="250227">
                <a:tc>
                  <a:txBody>
                    <a:bodyPr/>
                    <a:lstStyle/>
                    <a:p>
                      <a:r>
                        <a:rPr lang="en-US"/>
                        <a:t>Na-to-K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Sodium to potassium ratio in blood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00364"/>
                  </a:ext>
                </a:extLst>
              </a:tr>
              <a:tr h="250227">
                <a:tc>
                  <a:txBody>
                    <a:bodyPr/>
                    <a:lstStyle/>
                    <a:p>
                      <a:r>
                        <a:rPr lang="en-US"/>
                        <a:t>Drug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Type of the drug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4479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0E38DFB-EBCB-A27C-CB93-C698E9D73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88072"/>
              </p:ext>
            </p:extLst>
          </p:nvPr>
        </p:nvGraphicFramePr>
        <p:xfrm>
          <a:off x="591859" y="4677649"/>
          <a:ext cx="605751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675">
                  <a:extLst>
                    <a:ext uri="{9D8B030D-6E8A-4147-A177-3AD203B41FA5}">
                      <a16:colId xmlns:a16="http://schemas.microsoft.com/office/drawing/2014/main" val="774011900"/>
                    </a:ext>
                  </a:extLst>
                </a:gridCol>
                <a:gridCol w="617653">
                  <a:extLst>
                    <a:ext uri="{9D8B030D-6E8A-4147-A177-3AD203B41FA5}">
                      <a16:colId xmlns:a16="http://schemas.microsoft.com/office/drawing/2014/main" val="4112830047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1862328610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4126434872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661282037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603681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Cholesterol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Na-to-K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Drug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25.355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/>
                        <a:t>DrugY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9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HIGH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13.093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/>
                        <a:t>drugC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1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NORMAL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8.75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/>
                        <a:t>drugX</a:t>
                      </a:r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78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4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6BC-32DF-33B7-5270-A117E6A0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Dataset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634-30DE-A5A6-AC74-817B3683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44538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Data </a:t>
            </a:r>
            <a:r>
              <a:rPr lang="en-US" b="0" i="0" err="1">
                <a:solidFill>
                  <a:srgbClr val="000000"/>
                </a:solidFill>
                <a:effectLst/>
                <a:latin typeface="Inter"/>
              </a:rPr>
              <a:t>Bining</a:t>
            </a:r>
            <a:endParaRPr lang="en-US" b="0" i="0">
              <a:solidFill>
                <a:srgbClr val="000000"/>
              </a:solidFill>
              <a:effectLst/>
              <a:latin typeface="Inter"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Data </a:t>
            </a:r>
            <a:r>
              <a:rPr lang="en-US" err="1">
                <a:solidFill>
                  <a:srgbClr val="000000"/>
                </a:solidFill>
                <a:latin typeface="Inter"/>
              </a:rPr>
              <a:t>b</a:t>
            </a:r>
            <a:r>
              <a:rPr lang="en-US" b="0" i="0" err="1">
                <a:solidFill>
                  <a:srgbClr val="000000"/>
                </a:solidFill>
                <a:effectLst/>
                <a:latin typeface="Inter"/>
              </a:rPr>
              <a:t>ining</a:t>
            </a:r>
            <a:r>
              <a:rPr lang="en-US">
                <a:solidFill>
                  <a:srgbClr val="000000"/>
                </a:solidFill>
                <a:latin typeface="Inter"/>
              </a:rPr>
              <a:t> </a:t>
            </a:r>
            <a:r>
              <a:rPr lang="en-US" b="0" i="0">
                <a:effectLst/>
                <a:latin typeface="Inter"/>
              </a:rPr>
              <a:t>is the process of dividing a continuous variable into a set of discrete bins.</a:t>
            </a:r>
          </a:p>
          <a:p>
            <a:pPr lvl="1"/>
            <a:r>
              <a:rPr lang="en-US" b="0" i="0">
                <a:effectLst/>
                <a:latin typeface="Inter"/>
              </a:rPr>
              <a:t>The age is divided into </a:t>
            </a:r>
            <a:r>
              <a:rPr lang="en-US" b="1" i="0">
                <a:effectLst/>
                <a:latin typeface="Inter"/>
              </a:rPr>
              <a:t>7 categories.</a:t>
            </a:r>
          </a:p>
          <a:p>
            <a:pPr lvl="1"/>
            <a:endParaRPr lang="en-US" b="1" i="0">
              <a:effectLst/>
              <a:latin typeface="Inter"/>
            </a:endParaRPr>
          </a:p>
          <a:p>
            <a:pPr lvl="1"/>
            <a:r>
              <a:rPr lang="en-US" b="0" i="0">
                <a:effectLst/>
                <a:latin typeface="Inter"/>
              </a:rPr>
              <a:t>The chemical ratio is divided into </a:t>
            </a:r>
            <a:r>
              <a:rPr lang="en-US" b="1" i="0">
                <a:effectLst/>
                <a:latin typeface="Inter"/>
              </a:rPr>
              <a:t>4 categories.</a:t>
            </a:r>
          </a:p>
          <a:p>
            <a:pPr lvl="1"/>
            <a:endParaRPr lang="en-US" b="1" i="0">
              <a:effectLst/>
              <a:latin typeface="Inter"/>
            </a:endParaRPr>
          </a:p>
          <a:p>
            <a:pPr marL="457200" lvl="1" indent="0">
              <a:buNone/>
            </a:pPr>
            <a:endParaRPr lang="en-US" b="0" i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Splitting the </a:t>
            </a:r>
            <a:r>
              <a:rPr lang="en-US">
                <a:solidFill>
                  <a:srgbClr val="000000"/>
                </a:solidFill>
                <a:latin typeface="Inter"/>
              </a:rPr>
              <a:t>D</a:t>
            </a:r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ataset</a:t>
            </a:r>
          </a:p>
          <a:p>
            <a:pPr marL="457200" lvl="1" indent="0">
              <a:buNone/>
            </a:pPr>
            <a:r>
              <a:rPr lang="en-US" b="1" i="0">
                <a:effectLst/>
                <a:latin typeface="Inter"/>
              </a:rPr>
              <a:t>70% training</a:t>
            </a:r>
            <a:r>
              <a:rPr lang="en-US" b="1">
                <a:latin typeface="Inter"/>
              </a:rPr>
              <a:t> </a:t>
            </a:r>
            <a:endParaRPr lang="en-US" b="1" i="0">
              <a:effectLst/>
              <a:latin typeface="Inter"/>
            </a:endParaRPr>
          </a:p>
          <a:p>
            <a:pPr marL="457200" lvl="1" indent="0">
              <a:buNone/>
            </a:pPr>
            <a:r>
              <a:rPr lang="en-US" b="1" i="0">
                <a:effectLst/>
                <a:latin typeface="Inter"/>
              </a:rPr>
              <a:t>30% testing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0" i="0">
              <a:solidFill>
                <a:srgbClr val="00000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B444E-4B12-7D46-5697-9D011861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47" y="3082594"/>
            <a:ext cx="8277410" cy="26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E4C08-CCB4-DFD2-5418-4B795032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47" y="3918269"/>
            <a:ext cx="5373280" cy="2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B2B7-137A-92AE-E24B-8940A8BD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6" y="498435"/>
            <a:ext cx="11274612" cy="216593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Feature Engineering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Inter"/>
              </a:rPr>
              <a:t>One-hot encoding is used as a feature engineering method to represent the categories as numerical data.</a:t>
            </a:r>
          </a:p>
          <a:p>
            <a:pPr lvl="1"/>
            <a:r>
              <a:rPr lang="en-US">
                <a:latin typeface="Söhne"/>
              </a:rPr>
              <a:t>E</a:t>
            </a:r>
            <a:r>
              <a:rPr lang="en-US" b="0" i="0">
                <a:effectLst/>
                <a:latin typeface="Söhne"/>
              </a:rPr>
              <a:t>ach category is represented as a binary vector.</a:t>
            </a:r>
            <a:endParaRPr lang="en-US" b="0" i="0"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0780-37E0-9467-9466-68F59764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2" y="2664368"/>
            <a:ext cx="5218178" cy="15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A4D1-8F04-FE63-25B5-93B28805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453309"/>
            <a:ext cx="10895106" cy="850197"/>
          </a:xfrm>
        </p:spPr>
        <p:txBody>
          <a:bodyPr>
            <a:normAutofit/>
          </a:bodyPr>
          <a:lstStyle/>
          <a:p>
            <a:r>
              <a:rPr lang="en-US" sz="3600"/>
              <a:t>Feature Distributions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DB22135-C8C0-6925-4E2C-553CB9987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93" y="1216482"/>
            <a:ext cx="3412170" cy="255912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46553D1-AA5A-6F02-7631-DAFD0B806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36" y="1216480"/>
            <a:ext cx="3412169" cy="255912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98A62EC-D2FB-9C9F-5F73-9E5D767B3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93" y="3920212"/>
            <a:ext cx="3312638" cy="248447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51D3728-235F-172D-88B4-C6878A2E6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36" y="3920212"/>
            <a:ext cx="3312638" cy="24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54EDBA2-E203-497D-AB28-73A06B2D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803BB8-5406-470B-B62A-E9655DE09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12C3203-0987-4CF5-AA8C-5FBB11C7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CE3012-9A07-7368-1FC2-73C3A745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47" y="349377"/>
            <a:ext cx="5413250" cy="166457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Inter"/>
              </a:rPr>
              <a:t>SMOTE Technique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A958-D66C-9125-DCCE-96E914DE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65" y="1568514"/>
            <a:ext cx="9644406" cy="748835"/>
          </a:xfrm>
        </p:spPr>
        <p:txBody>
          <a:bodyPr>
            <a:noAutofit/>
          </a:bodyPr>
          <a:lstStyle/>
          <a:p>
            <a:r>
              <a:rPr lang="en-US" sz="2000">
                <a:latin typeface="Söhne"/>
              </a:rPr>
              <a:t>O</a:t>
            </a:r>
            <a:r>
              <a:rPr lang="en-US" sz="2000" b="0" i="0">
                <a:effectLst/>
                <a:latin typeface="Söhne"/>
              </a:rPr>
              <a:t>versampling method is used to balance class distributions, i.e., drug types in the dataset.</a:t>
            </a:r>
            <a:endParaRPr lang="en-US" sz="20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63D50C7-F448-2482-3E34-A2093A6AF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94" y="2379653"/>
            <a:ext cx="3611544" cy="270865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FF4C3D9-69FB-6358-7E72-B47930E98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62" y="2404787"/>
            <a:ext cx="3611544" cy="2708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17B03-FE2F-D8A7-7989-418977B11705}"/>
              </a:ext>
            </a:extLst>
          </p:cNvPr>
          <p:cNvSpPr txBox="1"/>
          <p:nvPr/>
        </p:nvSpPr>
        <p:spPr>
          <a:xfrm>
            <a:off x="783847" y="5723329"/>
            <a:ext cx="7457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The distribution of drug types is balanced.</a:t>
            </a:r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B1026-9CF2-4278-0F2A-3083A0291AE1}"/>
              </a:ext>
            </a:extLst>
          </p:cNvPr>
          <p:cNvSpPr txBox="1"/>
          <p:nvPr/>
        </p:nvSpPr>
        <p:spPr>
          <a:xfrm>
            <a:off x="2266158" y="5120764"/>
            <a:ext cx="263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before oversampling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5FE72-E2BB-112A-8EB1-18CAF6541627}"/>
              </a:ext>
            </a:extLst>
          </p:cNvPr>
          <p:cNvSpPr txBox="1"/>
          <p:nvPr/>
        </p:nvSpPr>
        <p:spPr>
          <a:xfrm>
            <a:off x="7397748" y="5100933"/>
            <a:ext cx="218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after oversampling</a:t>
            </a:r>
          </a:p>
        </p:txBody>
      </p:sp>
    </p:spTree>
    <p:extLst>
      <p:ext uri="{BB962C8B-B14F-4D97-AF65-F5344CB8AC3E}">
        <p14:creationId xmlns:p14="http://schemas.microsoft.com/office/powerpoint/2010/main" val="153466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AD4-757E-BE94-394D-EFE617C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1" y="365760"/>
            <a:ext cx="10895106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Classification R</a:t>
            </a:r>
            <a:r>
              <a:rPr lang="en-US" b="0" i="0">
                <a:effectLst/>
                <a:latin typeface="Calibri"/>
                <a:cs typeface="Calibri"/>
              </a:rPr>
              <a:t>eport</a:t>
            </a:r>
            <a:r>
              <a:rPr lang="en-US">
                <a:latin typeface="Calibri"/>
                <a:cs typeface="Calibri"/>
              </a:rPr>
              <a:t> 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26ED-ED95-F7A2-3404-C54FA9FA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61" y="1691323"/>
            <a:ext cx="11277677" cy="4195763"/>
          </a:xfrm>
        </p:spPr>
        <p:txBody>
          <a:bodyPr/>
          <a:lstStyle/>
          <a:p>
            <a:r>
              <a:rPr lang="en-US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Precision:</a:t>
            </a: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positive predictions that are actually correct.</a:t>
            </a:r>
          </a:p>
          <a:p>
            <a:r>
              <a:rPr lang="en-US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Recall:</a:t>
            </a: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actual positive instances that were correctly predicted.</a:t>
            </a:r>
          </a:p>
          <a:p>
            <a:r>
              <a:rPr lang="en-US" b="1" i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r>
              <a:rPr lang="en-US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-score:</a:t>
            </a: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measure of the balance between precision and recall, with higher values indicating a better balance.</a:t>
            </a:r>
          </a:p>
          <a:p>
            <a:r>
              <a:rPr lang="en-US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Support:</a:t>
            </a: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number of instances in the dataset for each class.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9893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550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AvenirNext LT Pro Medium</vt:lpstr>
      <vt:lpstr>Calibri</vt:lpstr>
      <vt:lpstr>Inter</vt:lpstr>
      <vt:lpstr>Sabon Next LT</vt:lpstr>
      <vt:lpstr>Söhne</vt:lpstr>
      <vt:lpstr>DappledVTI</vt:lpstr>
      <vt:lpstr>Drug Classification</vt:lpstr>
      <vt:lpstr>Goal</vt:lpstr>
      <vt:lpstr>Subtasks</vt:lpstr>
      <vt:lpstr>Dataset</vt:lpstr>
      <vt:lpstr>Dataset Preparation</vt:lpstr>
      <vt:lpstr>PowerPoint Presentation</vt:lpstr>
      <vt:lpstr>Feature Distributions</vt:lpstr>
      <vt:lpstr>SMOTE Technique</vt:lpstr>
      <vt:lpstr>Classification Report </vt:lpstr>
      <vt:lpstr>k-NN</vt:lpstr>
      <vt:lpstr>Naïve Bayes</vt:lpstr>
      <vt:lpstr>Decision Tree</vt:lpstr>
      <vt:lpstr>Random Forest</vt:lpstr>
      <vt:lpstr>Support Vector Machines</vt:lpstr>
      <vt:lpstr>Comparison of the Algorithms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Classification</dc:title>
  <dc:creator>Merve Rana Kızıl</dc:creator>
  <cp:lastModifiedBy>Merve Rana Kızıl</cp:lastModifiedBy>
  <cp:revision>2</cp:revision>
  <dcterms:created xsi:type="dcterms:W3CDTF">2023-01-08T17:00:18Z</dcterms:created>
  <dcterms:modified xsi:type="dcterms:W3CDTF">2023-01-15T19:03:52Z</dcterms:modified>
</cp:coreProperties>
</file>