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19.png" ContentType="image/png"/>
  <Override PartName="/ppt/media/image16.svg" ContentType="image/svg"/>
  <Override PartName="/ppt/media/image14.svg" ContentType="image/sv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17.png" ContentType="image/png"/>
  <Override PartName="/ppt/media/image8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1A4984-D7F5-4431-80DC-07064CD895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0DD8C-27E3-4279-8A96-23F76F505F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077391-1DB4-4DF1-A2E3-2AD86826AB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-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654B40E-EDEE-44D5-BEFB-6BF08CDCCA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7FB0304-194E-4A24-831A-D077EF378B83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8869AEE-8F62-4A73-A416-1EBA1D545300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1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0577E296-C8AD-4553-9A8F-0D191EC61FF5}" type="slidenum">
              <a:rPr b="0" lang="en-US" sz="1400" strike="noStrike" u="none">
                <a:solidFill>
                  <a:srgbClr val="ffffff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5F3652E3-2F3A-4397-B4E3-CE2D6C6A233B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image" Target="../media/image15.png"/><Relationship Id="rId5" Type="http://schemas.openxmlformats.org/officeDocument/2006/relationships/image" Target="../media/image16.svg"/><Relationship Id="rId6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msrc.microsoft.com/blog/2019/07/a-proactive-approach-to-more-secure-code/" TargetMode="External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787320"/>
            <a:ext cx="9071640" cy="134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ComicShannsMono Nerd Font"/>
              </a:rPr>
              <a:t>Data Communication</a:t>
            </a:r>
            <a:br>
              <a:rPr sz="4400"/>
            </a:br>
            <a:r>
              <a:rPr b="0" lang="en-US" sz="4400" strike="noStrike" u="none">
                <a:solidFill>
                  <a:srgbClr val="ffffff"/>
                </a:solidFill>
                <a:uFillTx/>
                <a:latin typeface="ComicShannsMono Nerd Font"/>
              </a:rPr>
              <a:t>on Automated Systems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ComicShannsMono Nerd Font"/>
              </a:rPr>
              <a:t>(a comparative approach)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412920" y="543960"/>
            <a:ext cx="5395320" cy="45928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8" name=""/>
          <p:cNvSpPr txBox="1"/>
          <p:nvPr/>
        </p:nvSpPr>
        <p:spPr>
          <a:xfrm>
            <a:off x="3354840" y="0"/>
            <a:ext cx="4327560" cy="75564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2100" strike="noStrike" u="none">
                <a:solidFill>
                  <a:srgbClr val="000000"/>
                </a:solidFill>
                <a:uFillTx/>
                <a:latin typeface="ComicShannsMono Nerd Font"/>
              </a:rPr>
              <a:t>Measuring Device Data</a:t>
            </a:r>
            <a:endParaRPr b="0" lang="en-US" sz="21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9" name="" descr="28§display§\frac{\text{CURRENT\_MEMORY}}{\text{TOTAL\_MEMORY}}§svg§600§TRUE§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087960" y="2635200"/>
            <a:ext cx="3621600" cy="76608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50" name="" descr="28§display§\frac{\sum \text{IdleTime}}{\text{Runtime}}§svg§600§TRUE§"/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>
          <a:xfrm>
            <a:off x="6532920" y="4180320"/>
            <a:ext cx="2491920" cy="78228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0" y="986040"/>
            <a:ext cx="4612680" cy="230616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5419440" y="1100160"/>
            <a:ext cx="4660560" cy="233028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53" name="" descr=""/>
          <p:cNvPicPr/>
          <p:nvPr/>
        </p:nvPicPr>
        <p:blipFill>
          <a:blip r:embed="rId3"/>
          <a:stretch/>
        </p:blipFill>
        <p:spPr>
          <a:xfrm>
            <a:off x="0" y="3292200"/>
            <a:ext cx="4635360" cy="2377800"/>
          </a:xfrm>
          <a:prstGeom prst="rect">
            <a:avLst/>
          </a:prstGeom>
          <a:noFill/>
          <a:ln w="18000">
            <a:noFill/>
          </a:ln>
        </p:spPr>
      </p:pic>
      <p:pic>
        <p:nvPicPr>
          <p:cNvPr id="54" name="" descr=""/>
          <p:cNvPicPr/>
          <p:nvPr/>
        </p:nvPicPr>
        <p:blipFill>
          <a:blip r:embed="rId4"/>
          <a:stretch/>
        </p:blipFill>
        <p:spPr>
          <a:xfrm>
            <a:off x="5424840" y="3430440"/>
            <a:ext cx="4655160" cy="223956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55" name=""/>
          <p:cNvSpPr txBox="1"/>
          <p:nvPr/>
        </p:nvSpPr>
        <p:spPr>
          <a:xfrm>
            <a:off x="1217160" y="528840"/>
            <a:ext cx="2066760" cy="366120"/>
          </a:xfrm>
          <a:prstGeom prst="rect">
            <a:avLst/>
          </a:prstGeom>
          <a:noFill/>
          <a:ln w="180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Rust &amp;&amp; Embassy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6761520" y="578880"/>
            <a:ext cx="2086200" cy="3657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C &amp;&amp; FreeRTOS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2600" y="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ComicShannsMono Nerd Font"/>
              </a:rPr>
              <a:t>Automated Systems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 rot="8400">
            <a:off x="2602080" y="3164760"/>
            <a:ext cx="4077360" cy="249984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29" name=""/>
          <p:cNvSpPr txBox="1"/>
          <p:nvPr/>
        </p:nvSpPr>
        <p:spPr>
          <a:xfrm>
            <a:off x="1141560" y="1296000"/>
            <a:ext cx="8091360" cy="1469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Takes an input from its external environment (via sensors or other automated systems)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Processes the input via a computational system, usually a microcontroller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Acts on the environment based on that processing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0" y="507960"/>
            <a:ext cx="6124320" cy="458352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1" name=""/>
          <p:cNvSpPr txBox="1"/>
          <p:nvPr/>
        </p:nvSpPr>
        <p:spPr>
          <a:xfrm>
            <a:off x="6297120" y="1957680"/>
            <a:ext cx="3101040" cy="128052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Rust implementation with Embassy.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216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C implementation with FreeRTOS.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6307920" y="1132200"/>
            <a:ext cx="3619440" cy="6418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Same application, two different implementations: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0" y="2254320"/>
            <a:ext cx="10080000" cy="34156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4" name=""/>
          <p:cNvSpPr txBox="1"/>
          <p:nvPr/>
        </p:nvSpPr>
        <p:spPr>
          <a:xfrm>
            <a:off x="1311840" y="359640"/>
            <a:ext cx="7976160" cy="146916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According to Microsofts Security Reseach &amp; Defense department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70% of the vulnerabilities that have been assigned a CVE from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2006-2018 has been a memory safety issue.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In the same </a:t>
            </a:r>
            <a:r>
              <a:rPr b="1" lang="en-US" sz="1800" strike="noStrike" u="sng">
                <a:solidFill>
                  <a:srgbClr val="ffffff"/>
                </a:solidFill>
                <a:uFillTx/>
                <a:latin typeface="ComicShannsMono Nerd Font"/>
                <a:hlinkClick r:id="rId2"/>
              </a:rPr>
              <a:t>publication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omicShannsMono Nerd Font"/>
              </a:rPr>
              <a:t>, Microsoft reccomends Rust!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4680" y="0"/>
            <a:ext cx="9071640" cy="87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uFillTx/>
                <a:latin typeface="Arial"/>
              </a:rPr>
              <a:t>C : ESP-IDF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-68760" y="0"/>
            <a:ext cx="10148760" cy="5670000"/>
          </a:xfrm>
          <a:prstGeom prst="rect">
            <a:avLst/>
          </a:prstGeom>
          <a:solidFill>
            <a:srgbClr val="0d1117"/>
          </a:solidFill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Arial"/>
              </a:rPr>
              <a:t> 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Arial"/>
              </a:rPr>
              <a:t>1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1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#include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&lt;stdlib.h&gt;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2 </a:t>
            </a:r>
            <a:r>
              <a:rPr b="1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#include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&lt;stdio.h&gt;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3 </a:t>
            </a:r>
            <a:r>
              <a:rPr b="1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#include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i="1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&lt;string.h&gt;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4 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5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int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1" lang="zxx" sz="1800" strike="noStrike" u="none">
                <a:solidFill>
                  <a:srgbClr val="d2a8ff"/>
                </a:solidFill>
                <a:uFillTx/>
                <a:latin typeface="ComicShannsMono Nerd Font"/>
              </a:rPr>
              <a:t>main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()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6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7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char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file_name[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100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];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8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gets(file_name);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9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FILE</a:t>
            </a:r>
            <a:r>
              <a:rPr b="1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*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file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1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=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fopen(file_name,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"r"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10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char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1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*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buffer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1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=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malloc(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1024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11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fread(buffer,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1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,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1024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,file);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12    </a:t>
            </a:r>
            <a:r>
              <a:rPr b="0" lang="zxx" sz="1800" strike="noStrike" u="none">
                <a:solidFill>
                  <a:srgbClr val="069a2e"/>
                </a:solidFill>
                <a:uFillTx/>
                <a:latin typeface="ComicShannsMono Nerd Font"/>
              </a:rPr>
              <a:t>fclose(file)</a:t>
            </a:r>
            <a:r>
              <a:rPr b="0" lang="zxx" sz="1800" strike="noStrike" u="none">
                <a:solidFill>
                  <a:srgbClr val="069a2e"/>
                </a:solidFill>
                <a:uFillTx/>
                <a:latin typeface="ComicShannsMono Nerd Font"/>
              </a:rPr>
              <a:t>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13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if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(strcmp(buffer,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"super_secret"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)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1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==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0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)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14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printf(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"Access granted</a:t>
            </a:r>
            <a:r>
              <a:rPr b="0" lang="zxx" sz="1800" strike="noStrike" u="none">
                <a:solidFill>
                  <a:srgbClr val="79c0ff"/>
                </a:solidFill>
                <a:uFillTx/>
                <a:latin typeface="ComicShannsMono Nerd Font"/>
              </a:rPr>
              <a:t>\n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"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15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	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	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069a2e"/>
                </a:solidFill>
                <a:uFillTx/>
                <a:latin typeface="ComicShannsMono Nerd Font"/>
              </a:rPr>
              <a:t>free(buffer);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16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return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0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17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18    </a:t>
            </a:r>
            <a:r>
              <a:rPr b="0" lang="zxx" sz="1800" strike="noStrike" u="none">
                <a:solidFill>
                  <a:srgbClr val="069a2e"/>
                </a:solidFill>
                <a:uFillTx/>
                <a:latin typeface="ComicShannsMono Nerd Font"/>
              </a:rPr>
              <a:t>free(buffer);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19  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 </a:t>
            </a:r>
            <a:r>
              <a:rPr b="0" lang="zxx" sz="1800" strike="noStrike" u="none">
                <a:solidFill>
                  <a:srgbClr val="ff7b72"/>
                </a:solidFill>
                <a:uFillTx/>
                <a:latin typeface="ComicShannsMono Nerd Font"/>
              </a:rPr>
              <a:t>return</a:t>
            </a:r>
            <a:r>
              <a:rPr b="0" lang="zxx" sz="1800" strike="noStrike" u="none">
                <a:solidFill>
                  <a:srgbClr val="6e7681"/>
                </a:solidFill>
                <a:uFillTx/>
                <a:latin typeface="ComicShannsMono Nerd Font"/>
              </a:rPr>
              <a:t> </a:t>
            </a:r>
            <a:r>
              <a:rPr b="0" lang="zxx" sz="1800" strike="noStrike" u="none">
                <a:solidFill>
                  <a:srgbClr val="a5d6ff"/>
                </a:solidFill>
                <a:uFillTx/>
                <a:latin typeface="ComicShannsMono Nerd Font"/>
              </a:rPr>
              <a:t>1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zxx" sz="1800" strike="noStrike" u="none">
                <a:solidFill>
                  <a:srgbClr val="8b949e"/>
                </a:solidFill>
                <a:uFillTx/>
                <a:latin typeface="ComicShannsMono Nerd Font"/>
              </a:rPr>
              <a:t>20  </a:t>
            </a:r>
            <a:r>
              <a:rPr b="0" lang="zxx" sz="1800" strike="noStrike" u="none">
                <a:solidFill>
                  <a:srgbClr val="e6edf3"/>
                </a:solidFill>
                <a:uFillTx/>
                <a:latin typeface="ComicShannsMono Nerd Font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animClr clrSpc="rgb">
                                      <p:cBhvr>
                                        <p:cTn id="7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animClr clrSpc="rgb">
                                      <p:cBhvr>
                                        <p:cTn id="13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animClr clrSpc="rgb">
                                      <p:cBhvr>
                                        <p:cTn id="19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mph" presetID="19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animClr clrSpc="rgb">
                                      <p:cBhvr>
                                        <p:cTn id="25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3399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3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" dur="500" fill="hold"/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" dur="500" fill="hold"/>
                                        <p:tgtEl>
                                          <p:spTgt spid="3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1113840" y="507240"/>
            <a:ext cx="7048080" cy="4883040"/>
          </a:xfrm>
          <a:prstGeom prst="rect">
            <a:avLst/>
          </a:prstGeom>
          <a:noFill/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555120" y="444240"/>
            <a:ext cx="5472360" cy="4932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39" name=""/>
          <p:cNvSpPr txBox="1"/>
          <p:nvPr/>
        </p:nvSpPr>
        <p:spPr>
          <a:xfrm>
            <a:off x="6138360" y="1735560"/>
            <a:ext cx="3767400" cy="20206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A program is just a list of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instructions that are executed sequentially.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The CPU itself can only execute intrustions this way.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434160" y="1100520"/>
            <a:ext cx="5534640" cy="426708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1" name=""/>
          <p:cNvSpPr txBox="1"/>
          <p:nvPr/>
        </p:nvSpPr>
        <p:spPr>
          <a:xfrm>
            <a:off x="288360" y="293400"/>
            <a:ext cx="2444040" cy="366120"/>
          </a:xfrm>
          <a:prstGeom prst="rect">
            <a:avLst/>
          </a:prstGeom>
          <a:noFill/>
          <a:ln w="18000">
            <a:noFill/>
          </a:ln>
        </p:spPr>
        <p:txBody>
          <a:bodyPr wrap="none"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FreeRTOS Scheduler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5968800" y="1510920"/>
            <a:ext cx="3672360" cy="41590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When a task is created the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current state is saved, holding the values of its registers in its stack. The program counter register updates its value to point to the newly created task, a new state is created that uses the CPUs registers until another task is created and the process repeats itself. 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6402600" y="1144800"/>
            <a:ext cx="2318040" cy="366120"/>
          </a:xfrm>
          <a:prstGeom prst="rect">
            <a:avLst/>
          </a:prstGeom>
          <a:noFill/>
          <a:ln w="1800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Context Switching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425520" y="680760"/>
            <a:ext cx="5183640" cy="45810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45" name=""/>
          <p:cNvSpPr txBox="1"/>
          <p:nvPr/>
        </p:nvSpPr>
        <p:spPr>
          <a:xfrm>
            <a:off x="160920" y="262440"/>
            <a:ext cx="2514240" cy="65088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Embassy Scheduler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750280" y="1682640"/>
            <a:ext cx="3753360" cy="2572200"/>
          </a:xfrm>
          <a:prstGeom prst="rect">
            <a:avLst/>
          </a:prstGeom>
          <a:noFill/>
          <a:ln w="1800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trike="noStrike" u="none">
                <a:solidFill>
                  <a:srgbClr val="000000"/>
                </a:solidFill>
                <a:uFillTx/>
                <a:latin typeface="ComicShannsMono Nerd Font"/>
              </a:rPr>
              <a:t>The Embassy Scheduler works like a Finite State Machine (FSM), performs no allocations for different states, everything lives on the same stack and every task is essentially a jump to another point of the program.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586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2025-05-17T13:13:02Z</dcterms:created>
  <dc:creator/>
  <dc:description/>
  <dc:language>en-US</dc:language>
  <cp:lastModifiedBy/>
  <cp:lastPrinted>2025-05-24T13:41:22Z</cp:lastPrinted>
  <dcterms:modified xsi:type="dcterms:W3CDTF">2025-06-15T16:06:34Z</dcterms:modified>
  <cp:revision>12</cp:revision>
  <dc:subject/>
  <dc:title>Blueprint Plans</dc:title>
</cp:coreProperties>
</file>