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4" r:id="rId3"/>
    <p:sldId id="282" r:id="rId4"/>
    <p:sldId id="283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31DD8-C98C-4B33-80DB-046FD87B221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DFC6E-3D76-4246-B003-164508E5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0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FA93-354C-42E5-ACD9-F5E3EE26697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7677F-551D-4DF9-835A-346AD81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0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7677F-551D-4DF9-835A-346AD81DF0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in/library/ff647813.aspx#scalenetchapt17_topic14" TargetMode="External"/><Relationship Id="rId2" Type="http://schemas.openxmlformats.org/officeDocument/2006/relationships/hyperlink" Target="https://msdn.microsoft.com/en-us/library/7w2sway1(vs.71)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iis/troubleshoot/performance-issues/troubleshooting-iis-performance-issues-or-application-errors-using-logpars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and tuning </a:t>
            </a:r>
            <a:r>
              <a:rPr lang="en-US" dirty="0" err="1"/>
              <a:t>.Net</a:t>
            </a:r>
            <a:r>
              <a:rPr lang="en-US" dirty="0"/>
              <a:t> Applications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3 - Chapter 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7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Monitoring and Tuning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ASP.NET Tuning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b="1" dirty="0" err="1"/>
              <a:t>processModel</a:t>
            </a:r>
            <a:endParaRPr lang="en-US" b="1" dirty="0"/>
          </a:p>
          <a:p>
            <a:pPr marL="1257300" lvl="2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https://msdn.microsoft.com/en-us/library/7w2sway1(vs.71).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pPr marL="1257300" lvl="2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b="1" dirty="0" err="1" smtClean="0"/>
              <a:t>httpRuntime</a:t>
            </a:r>
            <a:endParaRPr lang="en-US" b="1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https://msdn.microsoft.com/en-in/library/ff647813.aspx#scalenetchapt17_topic14</a:t>
            </a:r>
            <a:endParaRPr lang="en-US" dirty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b="1" dirty="0" smtClean="0"/>
              <a:t>ASP </a:t>
            </a:r>
            <a:r>
              <a:rPr lang="en-US" b="1" dirty="0" err="1" smtClean="0"/>
              <a:t>.Net</a:t>
            </a:r>
            <a:r>
              <a:rPr lang="en-US" b="1" dirty="0" smtClean="0"/>
              <a:t> monitoring</a:t>
            </a:r>
          </a:p>
          <a:p>
            <a:pPr marL="1257300" lvl="2" indent="-457200">
              <a:buFont typeface="Wingdings" pitchFamily="2" charset="2"/>
              <a:buChar char="Ø"/>
            </a:pPr>
            <a:r>
              <a:rPr lang="en-US" sz="1200" dirty="0"/>
              <a:t>Worker </a:t>
            </a:r>
            <a:r>
              <a:rPr lang="en-US" sz="1200" dirty="0" smtClean="0"/>
              <a:t>Process</a:t>
            </a:r>
          </a:p>
          <a:p>
            <a:pPr marL="1714500" lvl="3" indent="-457200">
              <a:buFont typeface="Wingdings" pitchFamily="2" charset="2"/>
              <a:buChar char="Ø"/>
            </a:pPr>
            <a:r>
              <a:rPr lang="en-US" sz="1200" dirty="0"/>
              <a:t>ASP.NET\Worker Process </a:t>
            </a:r>
            <a:r>
              <a:rPr lang="en-US" sz="1200" dirty="0" smtClean="0"/>
              <a:t>Restarts</a:t>
            </a:r>
          </a:p>
          <a:p>
            <a:pPr marL="971550" lvl="2" indent="-171450">
              <a:buFont typeface="Wingdings" pitchFamily="2" charset="2"/>
              <a:buChar char="Ø"/>
            </a:pPr>
            <a:r>
              <a:rPr lang="en-US" sz="1200" dirty="0" smtClean="0"/>
              <a:t>Throughput</a:t>
            </a:r>
          </a:p>
          <a:p>
            <a:pPr marL="1428750" lvl="3" indent="-171450">
              <a:buFont typeface="Wingdings" pitchFamily="2" charset="2"/>
              <a:buChar char="Ø"/>
            </a:pPr>
            <a:r>
              <a:rPr lang="en-US" sz="1200" dirty="0"/>
              <a:t>	ASP.NET Applications\Requests/Sec</a:t>
            </a:r>
          </a:p>
          <a:p>
            <a:pPr marL="1428750" lvl="3" indent="-171450">
              <a:buFont typeface="Wingdings" pitchFamily="2" charset="2"/>
              <a:buChar char="Ø"/>
            </a:pPr>
            <a:r>
              <a:rPr lang="en-US" sz="1200" dirty="0" smtClean="0"/>
              <a:t>	Web </a:t>
            </a:r>
            <a:r>
              <a:rPr lang="en-US" sz="1200" dirty="0"/>
              <a:t>Service\ISAPI Extension Requests/sec</a:t>
            </a:r>
          </a:p>
          <a:p>
            <a:pPr marL="1428750" lvl="3" indent="-171450">
              <a:buFont typeface="Wingdings" pitchFamily="2" charset="2"/>
              <a:buChar char="Ø"/>
            </a:pPr>
            <a:r>
              <a:rPr lang="en-US" sz="1200" dirty="0" smtClean="0"/>
              <a:t>	Requests</a:t>
            </a:r>
            <a:r>
              <a:rPr lang="en-US" sz="1200" dirty="0"/>
              <a:t>: ASP.NET\ Requests Current</a:t>
            </a:r>
          </a:p>
          <a:p>
            <a:pPr marL="1428750" lvl="3" indent="-171450">
              <a:buFont typeface="Wingdings" pitchFamily="2" charset="2"/>
              <a:buChar char="Ø"/>
            </a:pPr>
            <a:r>
              <a:rPr lang="en-US" sz="1200" dirty="0" smtClean="0"/>
              <a:t>	ASP.NET </a:t>
            </a:r>
            <a:r>
              <a:rPr lang="en-US" sz="1200" dirty="0"/>
              <a:t>Applications\Requests Executing</a:t>
            </a:r>
          </a:p>
          <a:p>
            <a:pPr marL="1428750" lvl="3" indent="-171450">
              <a:buFont typeface="Wingdings" pitchFamily="2" charset="2"/>
              <a:buChar char="Ø"/>
            </a:pPr>
            <a:r>
              <a:rPr lang="en-US" sz="1200" dirty="0" smtClean="0"/>
              <a:t>	ASP.NET </a:t>
            </a:r>
            <a:r>
              <a:rPr lang="en-US" sz="1200" dirty="0"/>
              <a:t>Applications\ Requests Timed Out</a:t>
            </a:r>
          </a:p>
          <a:p>
            <a:pPr marL="1257300" lvl="2" indent="-457200">
              <a:buFont typeface="Wingdings" pitchFamily="2" charset="2"/>
              <a:buChar char="Ø"/>
            </a:pPr>
            <a:r>
              <a:rPr lang="en-US" sz="1200" dirty="0"/>
              <a:t>Response </a:t>
            </a:r>
            <a:r>
              <a:rPr lang="en-US" sz="1200" dirty="0" smtClean="0"/>
              <a:t>time</a:t>
            </a:r>
          </a:p>
          <a:p>
            <a:pPr marL="1714500" lvl="3" indent="-457200">
              <a:buFont typeface="Wingdings" pitchFamily="2" charset="2"/>
              <a:buChar char="Ø"/>
            </a:pPr>
            <a:r>
              <a:rPr lang="en-US" sz="1200" dirty="0"/>
              <a:t>ASP.NET\ Request Execution </a:t>
            </a:r>
            <a:r>
              <a:rPr lang="en-US" sz="1200" dirty="0" smtClean="0"/>
              <a:t>Time</a:t>
            </a:r>
          </a:p>
          <a:p>
            <a:pPr marL="1257300" lvl="2" indent="-457200">
              <a:buFont typeface="Wingdings" pitchFamily="2" charset="2"/>
              <a:buChar char="Ø"/>
            </a:pPr>
            <a:r>
              <a:rPr lang="en-US" sz="1200" dirty="0" smtClean="0"/>
              <a:t>Cache</a:t>
            </a:r>
          </a:p>
          <a:p>
            <a:pPr marL="1714500" lvl="3" indent="-457200">
              <a:buFont typeface="Wingdings" pitchFamily="2" charset="2"/>
              <a:buChar char="Ø"/>
            </a:pPr>
            <a:r>
              <a:rPr lang="en-US" sz="1200" dirty="0"/>
              <a:t>ASP.NET Applications\ Cache Total Entries</a:t>
            </a:r>
          </a:p>
          <a:p>
            <a:pPr marL="1714500" lvl="3" indent="-457200">
              <a:buFont typeface="Wingdings" pitchFamily="2" charset="2"/>
              <a:buChar char="Ø"/>
            </a:pPr>
            <a:r>
              <a:rPr lang="en-US" sz="1200" dirty="0"/>
              <a:t>ASP.NET Applications\ Cache Total Hit Ratio</a:t>
            </a:r>
          </a:p>
          <a:p>
            <a:pPr marL="1714500" lvl="3" indent="-457200">
              <a:buFont typeface="Wingdings" pitchFamily="2" charset="2"/>
              <a:buChar char="Ø"/>
            </a:pPr>
            <a:r>
              <a:rPr lang="en-US" sz="1200" dirty="0"/>
              <a:t>ASP.NET Applications\Cache Total Turnover Rate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56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Monitoring and Tuning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ASP.Net</a:t>
            </a:r>
            <a:r>
              <a:rPr lang="en-US" sz="2000" b="1" dirty="0" smtClean="0"/>
              <a:t> tuning: </a:t>
            </a:r>
          </a:p>
          <a:p>
            <a:pPr lvl="1"/>
            <a:r>
              <a:rPr lang="en-US" sz="1200" b="1" dirty="0" smtClean="0"/>
              <a:t>Advanced setting to check or overwrite the values</a:t>
            </a:r>
            <a:endParaRPr lang="en-US" sz="1200" b="1" dirty="0"/>
          </a:p>
          <a:p>
            <a:pPr marL="857250" lvl="1" indent="-457200">
              <a:buFont typeface="Wingdings" pitchFamily="2" charset="2"/>
              <a:buChar char="Ø"/>
            </a:pP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4208"/>
            <a:ext cx="7315200" cy="411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8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Monitoring and Tuning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ASP.Net</a:t>
            </a:r>
            <a:r>
              <a:rPr lang="en-US" sz="2000" b="1" dirty="0" smtClean="0"/>
              <a:t> tuning: </a:t>
            </a:r>
          </a:p>
          <a:p>
            <a:pPr lvl="1"/>
            <a:r>
              <a:rPr lang="en-US" sz="1200" b="1" dirty="0" smtClean="0"/>
              <a:t>Advanced setting to check or overwrite the values</a:t>
            </a:r>
            <a:endParaRPr lang="en-US" sz="1200" b="1" dirty="0"/>
          </a:p>
          <a:p>
            <a:pPr marL="857250" lvl="1" indent="-457200">
              <a:buFont typeface="Wingdings" pitchFamily="2" charset="2"/>
              <a:buChar char="Ø"/>
            </a:pPr>
            <a:endParaRPr 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0647"/>
            <a:ext cx="7696200" cy="43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Monitoring and Tuning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References</a:t>
            </a:r>
          </a:p>
          <a:p>
            <a:pPr lvl="1"/>
            <a:r>
              <a:rPr lang="en-US" sz="1200" b="1" dirty="0"/>
              <a:t>Log parser: </a:t>
            </a:r>
            <a:r>
              <a:rPr lang="en-US" sz="1200" b="1" dirty="0">
                <a:hlinkClick r:id="rId2"/>
              </a:rPr>
              <a:t>https://</a:t>
            </a:r>
            <a:r>
              <a:rPr lang="en-US" sz="1200" b="1" dirty="0" smtClean="0">
                <a:hlinkClick r:id="rId2"/>
              </a:rPr>
              <a:t>docs.microsoft.com/en-us/iis/troubleshoot/performance-issues/troubleshooting-iis-performance-issues-or-application-errors-using-logparser</a:t>
            </a:r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r>
              <a:rPr lang="en-US" sz="1200" b="1" dirty="0" err="1" smtClean="0"/>
              <a:t>Machine.config</a:t>
            </a:r>
            <a:r>
              <a:rPr lang="en-US" sz="1200" b="1" dirty="0" smtClean="0"/>
              <a:t> </a:t>
            </a:r>
            <a:r>
              <a:rPr lang="en-US" sz="1200" b="1" dirty="0"/>
              <a:t>located at : C:\</a:t>
            </a:r>
            <a:r>
              <a:rPr lang="en-US" sz="1200" b="1" dirty="0" smtClean="0"/>
              <a:t>Windows\Microsoft.NET\Framework\v4.0.30319\Config</a:t>
            </a:r>
          </a:p>
          <a:p>
            <a:pPr lvl="1"/>
            <a:endParaRPr lang="en-US" sz="1200" b="1" dirty="0"/>
          </a:p>
          <a:p>
            <a:pPr lvl="1"/>
            <a:r>
              <a:rPr lang="en-US" sz="1200" b="1" dirty="0" err="1" smtClean="0"/>
              <a:t>Web.config</a:t>
            </a:r>
            <a:r>
              <a:rPr lang="en-US" sz="1200" b="1" dirty="0" smtClean="0"/>
              <a:t> located at your application parent directory</a:t>
            </a:r>
          </a:p>
          <a:p>
            <a:pPr lvl="1"/>
            <a:endParaRPr lang="en-US" sz="1200" b="1" dirty="0"/>
          </a:p>
          <a:p>
            <a:pPr marL="857250" lvl="1" indent="-457200">
              <a:buFont typeface="Wingdings" pitchFamily="2" charset="2"/>
              <a:buChar char="Ø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49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Monitoring and Tuning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Performance improvement is a continuous process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1028" name="Picture 4" descr="Ff647813.ch17-tuning-process(en-us,PandP.10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41176"/>
            <a:ext cx="3276600" cy="440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6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Monitoring and Tuning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Several categories to improve performance, need to find “hot spot” for top performance improvement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1026" name="Picture 2" descr="Ff647813.ch17-tuning-the-system-platform-and-application(en-us,PandP.10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5263"/>
            <a:ext cx="6019800" cy="441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Monitoring and Tuning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/>
              <a:t>System </a:t>
            </a:r>
            <a:r>
              <a:rPr lang="en-US" sz="2000" b="1" dirty="0" smtClean="0"/>
              <a:t>Tuning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b="1" dirty="0" smtClean="0"/>
              <a:t>CPU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Processor - </a:t>
            </a:r>
            <a:r>
              <a:rPr lang="en-US" dirty="0"/>
              <a:t>% Processor </a:t>
            </a:r>
            <a:r>
              <a:rPr lang="en-US" dirty="0" smtClean="0"/>
              <a:t>Time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Processor - </a:t>
            </a:r>
            <a:r>
              <a:rPr lang="en-US" dirty="0"/>
              <a:t>% Privileged </a:t>
            </a:r>
            <a:r>
              <a:rPr lang="en-US" dirty="0" smtClean="0"/>
              <a:t>Time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System - </a:t>
            </a:r>
            <a:r>
              <a:rPr lang="en-US" dirty="0"/>
              <a:t>Processor Queue </a:t>
            </a:r>
            <a:r>
              <a:rPr lang="en-US" dirty="0" smtClean="0"/>
              <a:t>Length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System - </a:t>
            </a:r>
            <a:r>
              <a:rPr lang="en-US" dirty="0"/>
              <a:t>Context </a:t>
            </a:r>
            <a:r>
              <a:rPr lang="en-US" dirty="0" smtClean="0"/>
              <a:t>Switches/sec</a:t>
            </a:r>
          </a:p>
          <a:p>
            <a:pPr marL="800100" lvl="2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Keep a watch on</a:t>
            </a:r>
          </a:p>
          <a:p>
            <a:pPr lvl="2" indent="-342900">
              <a:buFont typeface="+mj-lt"/>
              <a:buAutoNum type="arabicPeriod"/>
            </a:pPr>
            <a:r>
              <a:rPr lang="en-US" dirty="0"/>
              <a:t>Processor\ % Processor Time often exceeding the 75% threshold</a:t>
            </a:r>
            <a:r>
              <a:rPr lang="en-US" dirty="0" smtClean="0"/>
              <a:t>.</a:t>
            </a:r>
          </a:p>
          <a:p>
            <a:pPr lvl="3" indent="-342900"/>
            <a:r>
              <a:rPr lang="en-US" sz="1400" dirty="0">
                <a:solidFill>
                  <a:srgbClr val="00B050"/>
                </a:solidFill>
              </a:rPr>
              <a:t>Analyze and tune the application that is causing the high CPU utilization</a:t>
            </a:r>
          </a:p>
          <a:p>
            <a:pPr lvl="2" indent="-342900">
              <a:buFont typeface="+mj-lt"/>
              <a:buAutoNum type="arabicPeriod"/>
            </a:pPr>
            <a:r>
              <a:rPr lang="en-US" dirty="0"/>
              <a:t>A sustained queue of 2 for a prolonged period indicated by System\ Processor Queue Length</a:t>
            </a:r>
            <a:r>
              <a:rPr lang="en-US" dirty="0" smtClean="0"/>
              <a:t>.</a:t>
            </a:r>
          </a:p>
          <a:p>
            <a:pPr lvl="3" indent="-342900"/>
            <a:r>
              <a:rPr lang="en-US" sz="1400" dirty="0">
                <a:solidFill>
                  <a:srgbClr val="00B050"/>
                </a:solidFill>
              </a:rPr>
              <a:t>Add multiple processors if you have multi-threaded applications. Consider </a:t>
            </a:r>
          </a:p>
          <a:p>
            <a:pPr lvl="3" indent="-342900"/>
            <a:r>
              <a:rPr lang="en-US" sz="1400" dirty="0">
                <a:solidFill>
                  <a:srgbClr val="00B050"/>
                </a:solidFill>
              </a:rPr>
              <a:t>Upgrading to a more powerful processor if your application is single-threaded.</a:t>
            </a:r>
          </a:p>
          <a:p>
            <a:pPr lvl="2" indent="-342900">
              <a:buFont typeface="+mj-lt"/>
              <a:buAutoNum type="arabicPeriod"/>
            </a:pPr>
            <a:r>
              <a:rPr lang="en-US" dirty="0"/>
              <a:t>Unusually high values for Processor\ % Privileged Time or System\Context Switches/sec</a:t>
            </a:r>
            <a:r>
              <a:rPr lang="en-US" dirty="0" smtClean="0"/>
              <a:t>.</a:t>
            </a:r>
          </a:p>
          <a:p>
            <a:pPr lvl="3" indent="-342900"/>
            <a:r>
              <a:rPr lang="en-US" sz="1400" dirty="0">
                <a:solidFill>
                  <a:srgbClr val="00B050"/>
                </a:solidFill>
              </a:rPr>
              <a:t>consider reducing the thread count for your process before increasing the number of processors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62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Monitoring and Tuning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b="1" dirty="0"/>
              <a:t>System </a:t>
            </a:r>
            <a:r>
              <a:rPr lang="en-US" sz="2000" b="1" dirty="0" smtClean="0"/>
              <a:t>Tuning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b="1" dirty="0"/>
              <a:t>Memory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Memory - </a:t>
            </a:r>
            <a:r>
              <a:rPr lang="en-US" dirty="0"/>
              <a:t>Available </a:t>
            </a:r>
            <a:r>
              <a:rPr lang="en-US" dirty="0" smtClean="0"/>
              <a:t>Mbytes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Memory </a:t>
            </a:r>
            <a:r>
              <a:rPr lang="en-US" dirty="0" smtClean="0"/>
              <a:t>- </a:t>
            </a:r>
            <a:r>
              <a:rPr lang="en-US" dirty="0"/>
              <a:t>Page </a:t>
            </a:r>
            <a:r>
              <a:rPr lang="en-US" dirty="0" smtClean="0"/>
              <a:t>Reads/sec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Memory - </a:t>
            </a:r>
            <a:r>
              <a:rPr lang="en-US" dirty="0" smtClean="0"/>
              <a:t>Pages/sec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Memory - </a:t>
            </a:r>
            <a:r>
              <a:rPr lang="en-US" dirty="0" smtClean="0"/>
              <a:t>Cache Bytes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Memory - </a:t>
            </a:r>
            <a:r>
              <a:rPr lang="en-US" dirty="0" smtClean="0"/>
              <a:t>Cache Faults/sec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Server - </a:t>
            </a:r>
            <a:r>
              <a:rPr lang="en-US" dirty="0"/>
              <a:t>Pool </a:t>
            </a:r>
            <a:r>
              <a:rPr lang="en-US" dirty="0" err="1"/>
              <a:t>Nonpaged</a:t>
            </a:r>
            <a:r>
              <a:rPr lang="en-US" dirty="0"/>
              <a:t> </a:t>
            </a:r>
            <a:r>
              <a:rPr lang="en-US" dirty="0" smtClean="0"/>
              <a:t>Failures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Server </a:t>
            </a:r>
            <a:r>
              <a:rPr lang="en-US" dirty="0" smtClean="0"/>
              <a:t>- </a:t>
            </a:r>
            <a:r>
              <a:rPr lang="en-US" dirty="0"/>
              <a:t>Pool </a:t>
            </a:r>
            <a:r>
              <a:rPr lang="en-US" dirty="0" err="1"/>
              <a:t>Nonpaged</a:t>
            </a:r>
            <a:r>
              <a:rPr lang="en-US" dirty="0"/>
              <a:t> </a:t>
            </a:r>
            <a:r>
              <a:rPr lang="en-US" dirty="0" smtClean="0"/>
              <a:t>Peak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Cache - </a:t>
            </a:r>
            <a:r>
              <a:rPr lang="en-US" dirty="0"/>
              <a:t>MDL Read Hits %</a:t>
            </a:r>
            <a:endParaRPr lang="en-US" dirty="0" smtClean="0"/>
          </a:p>
          <a:p>
            <a:pPr marL="1257300" lvl="2" indent="-457200">
              <a:buFont typeface="+mj-lt"/>
              <a:buAutoNum type="arabicPeriod"/>
            </a:pPr>
            <a:endParaRPr lang="en-US" dirty="0" smtClean="0"/>
          </a:p>
          <a:p>
            <a:pPr marL="800100" lvl="2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Keep a watch on</a:t>
            </a:r>
          </a:p>
          <a:p>
            <a:pPr lvl="2" indent="-342900">
              <a:buFont typeface="+mj-lt"/>
              <a:buAutoNum type="arabicPeriod"/>
            </a:pPr>
            <a:r>
              <a:rPr lang="en-US" dirty="0"/>
              <a:t>Monitor each process object's working set counter. If Available </a:t>
            </a:r>
            <a:r>
              <a:rPr lang="en-US" dirty="0" err="1"/>
              <a:t>MBytes</a:t>
            </a:r>
            <a:r>
              <a:rPr lang="en-US" dirty="0"/>
              <a:t> remains high even when the process is not active, it might indicate that the object is not releasing memory</a:t>
            </a:r>
            <a:r>
              <a:rPr lang="en-US" dirty="0" smtClean="0"/>
              <a:t>.</a:t>
            </a:r>
          </a:p>
          <a:p>
            <a:pPr lvl="3" indent="-342900"/>
            <a:r>
              <a:rPr lang="en-US" sz="1400" dirty="0">
                <a:solidFill>
                  <a:srgbClr val="00B050"/>
                </a:solidFill>
              </a:rPr>
              <a:t>Use the CLR Profiler tool at this point to identify the source of any memory allocation </a:t>
            </a:r>
            <a:r>
              <a:rPr lang="en-US" sz="1400" dirty="0" smtClean="0">
                <a:solidFill>
                  <a:srgbClr val="00B050"/>
                </a:solidFill>
              </a:rPr>
              <a:t>problems</a:t>
            </a:r>
          </a:p>
          <a:p>
            <a:pPr lvl="3" indent="-342900"/>
            <a:r>
              <a:rPr lang="en-US" sz="1400" dirty="0">
                <a:solidFill>
                  <a:srgbClr val="00B050"/>
                </a:solidFill>
              </a:rPr>
              <a:t>Turn off services you do not use and Remove unnecessary protocols and drivers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</a:p>
          <a:p>
            <a:pPr lvl="3" indent="-342900"/>
            <a:r>
              <a:rPr lang="en-US" sz="1400" dirty="0">
                <a:solidFill>
                  <a:srgbClr val="00B050"/>
                </a:solidFill>
              </a:rPr>
              <a:t>Page File Optimization: Increase the page file size on the system to 1.5 times the size of physical memory available, but only to a maximum of 4,095 MB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</a:p>
          <a:p>
            <a:pPr lvl="3" indent="-342900"/>
            <a:r>
              <a:rPr lang="en-US" sz="1400" dirty="0">
                <a:solidFill>
                  <a:srgbClr val="00B050"/>
                </a:solidFill>
              </a:rPr>
              <a:t>Page File Optimization: Make sure that the page file is not fragmented on a given partition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</a:p>
          <a:p>
            <a:pPr lvl="3" indent="-342900"/>
            <a:r>
              <a:rPr lang="en-US" sz="1400" dirty="0">
                <a:solidFill>
                  <a:srgbClr val="00B050"/>
                </a:solidFill>
              </a:rPr>
              <a:t>Page File Optimization: Separate the data files and the page file to different disks only if the disk is a bottleneck</a:t>
            </a:r>
          </a:p>
          <a:p>
            <a:pPr lvl="2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high value of Pages/sec indicates that your application does not have sufficient memory.</a:t>
            </a:r>
            <a:endParaRPr lang="en-US" dirty="0" smtClean="0"/>
          </a:p>
          <a:p>
            <a:pPr lvl="3" indent="-342900"/>
            <a:r>
              <a:rPr lang="en-US" sz="1400" dirty="0">
                <a:solidFill>
                  <a:srgbClr val="00B050"/>
                </a:solidFill>
              </a:rPr>
              <a:t>The average of Pages Input/sec divided by average of Page Reads/sec gives the number of pages per disk read. This value should not generally exceed five pages per second </a:t>
            </a:r>
          </a:p>
          <a:p>
            <a:pPr lvl="3" indent="-342900"/>
            <a:r>
              <a:rPr lang="en-US" sz="1400" dirty="0">
                <a:solidFill>
                  <a:srgbClr val="00B050"/>
                </a:solidFill>
              </a:rPr>
              <a:t>To determine the impact of excessive paging on disk activity, multiply the values of the Physical Disk\ Avg. Disk sec/Transfer and Memory\ Pages/sec counters. If the product of these counters exceeds 0.1, paging is taking more than 10 percent of disk access </a:t>
            </a:r>
            <a:r>
              <a:rPr lang="en-US" sz="1400" dirty="0" smtClean="0">
                <a:solidFill>
                  <a:srgbClr val="00B050"/>
                </a:solidFill>
              </a:rPr>
              <a:t>time</a:t>
            </a:r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41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Monitoring and Tuning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System </a:t>
            </a:r>
            <a:r>
              <a:rPr lang="en-US" sz="2000" b="1" dirty="0" smtClean="0"/>
              <a:t>Tuning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b="1" dirty="0"/>
              <a:t>Disk I/O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err="1"/>
              <a:t>PhysicalDisk</a:t>
            </a:r>
            <a:r>
              <a:rPr lang="en-US" dirty="0"/>
              <a:t> </a:t>
            </a:r>
            <a:r>
              <a:rPr lang="en-US" dirty="0" smtClean="0"/>
              <a:t>– Avg</a:t>
            </a:r>
            <a:r>
              <a:rPr lang="en-US" dirty="0"/>
              <a:t>. Disk Queue </a:t>
            </a:r>
            <a:r>
              <a:rPr lang="en-US" dirty="0" smtClean="0"/>
              <a:t>Length</a:t>
            </a:r>
            <a:endParaRPr lang="en-US" dirty="0"/>
          </a:p>
          <a:p>
            <a:pPr marL="1257300" lvl="2" indent="-457200">
              <a:buFont typeface="+mj-lt"/>
              <a:buAutoNum type="arabicPeriod"/>
            </a:pPr>
            <a:r>
              <a:rPr lang="en-US" dirty="0" err="1"/>
              <a:t>PhysicalDisk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Avg. Disk Read Queue Length</a:t>
            </a:r>
            <a:endParaRPr lang="en-US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dirty="0" err="1"/>
              <a:t>PhysicalDisk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Avg. Disk Write Queue Length</a:t>
            </a:r>
            <a:endParaRPr lang="en-US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dirty="0" err="1"/>
              <a:t>PhysicalDisk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Avg. Disk sec/Read</a:t>
            </a:r>
            <a:endParaRPr lang="en-US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dirty="0" err="1"/>
              <a:t>PhysicalDisk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Avg. Disk sec/Transfer</a:t>
            </a:r>
            <a:endParaRPr lang="en-US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dirty="0" err="1"/>
              <a:t>PhysicalDisk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Disk Writes/sec</a:t>
            </a:r>
            <a:endParaRPr lang="en-US" dirty="0" smtClean="0"/>
          </a:p>
          <a:p>
            <a:pPr marL="800100" lvl="2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Keep a watch on</a:t>
            </a:r>
          </a:p>
          <a:p>
            <a:pPr lvl="2" indent="-342900">
              <a:buFont typeface="+mj-lt"/>
              <a:buAutoNum type="arabicPeriod"/>
            </a:pPr>
            <a:r>
              <a:rPr lang="en-US" dirty="0" smtClean="0"/>
              <a:t>There is no single thumb rule or threshold values but disk capacity can be checked using disk IO tools and can be improved by using following techniques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Defragment your disks.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Use Diskpar.exe on Windows 2000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Use stripe sets to process I/O requests concurrently over multiple disks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Place multiple drives on separate I/O buses,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Distribute workload among multiple drives.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Limit your use of file compression or encryption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Disable last access update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Consider using database partitions</a:t>
            </a:r>
          </a:p>
          <a:p>
            <a:pPr lvl="3" indent="-342900">
              <a:buFont typeface="+mj-lt"/>
              <a:buAutoNum type="arabicPeriod"/>
            </a:pPr>
            <a:endParaRPr lang="en-US" dirty="0" smtClean="0"/>
          </a:p>
          <a:p>
            <a:pPr lvl="3" indent="-342900"/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61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Monitoring and Tuning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/>
              <a:t>System </a:t>
            </a:r>
            <a:r>
              <a:rPr lang="en-US" sz="2000" b="1" dirty="0" smtClean="0"/>
              <a:t>Tuning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b="1" dirty="0"/>
              <a:t>Network I/O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Network Interface – Bytes Total/sec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Network Interface – Bytes Received/sec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Network Interface – Bytes Sent/sec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Server - Bytes Total/sec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Protocol - </a:t>
            </a:r>
            <a:r>
              <a:rPr lang="en-US" dirty="0" err="1"/>
              <a:t>Protocol_Object</a:t>
            </a:r>
            <a:r>
              <a:rPr lang="en-US" dirty="0"/>
              <a:t>\Segments Received/sec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Protocol - </a:t>
            </a:r>
            <a:r>
              <a:rPr lang="en-US" dirty="0" err="1"/>
              <a:t>Protocol_Object</a:t>
            </a:r>
            <a:r>
              <a:rPr lang="en-US" dirty="0"/>
              <a:t>\Segments Sent/sec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Processor - % Interrupt Time</a:t>
            </a:r>
          </a:p>
          <a:p>
            <a:pPr marL="1257300" lvl="2" indent="-457200">
              <a:buFont typeface="+mj-lt"/>
              <a:buAutoNum type="arabicPeriod"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Keep a watch on</a:t>
            </a:r>
          </a:p>
          <a:p>
            <a:pPr lvl="2" indent="-342900">
              <a:buFont typeface="+mj-lt"/>
              <a:buAutoNum type="arabicPeriod"/>
            </a:pPr>
            <a:r>
              <a:rPr lang="en-US" dirty="0"/>
              <a:t>If the rate at which bytes sent and received is greater than your connection bandwidth or the bandwidth your network adapter can handle, a network bandwidth bottleneck occurs. This rate is measured by Network Interface\Bytes Total/sec.</a:t>
            </a:r>
            <a:endParaRPr lang="en-US" dirty="0" smtClean="0"/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Distributing client connections across multiple network adapters.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Use adapters with the highest bandwidth available for best performance.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Use adapters that support task offloading capabilities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Divide your network into multiple subnets or </a:t>
            </a:r>
            <a:r>
              <a:rPr lang="en-US" sz="1200" dirty="0" smtClean="0">
                <a:solidFill>
                  <a:srgbClr val="00B050"/>
                </a:solidFill>
              </a:rPr>
              <a:t>segments</a:t>
            </a:r>
          </a:p>
          <a:p>
            <a:pPr lvl="3" indent="-342900"/>
            <a:endParaRPr lang="en-US" sz="1200" dirty="0">
              <a:solidFill>
                <a:srgbClr val="00B050"/>
              </a:solidFill>
            </a:endParaRPr>
          </a:p>
          <a:p>
            <a:pPr lvl="3" indent="-342900">
              <a:buFont typeface="+mj-lt"/>
              <a:buAutoNum type="arabicPeriod"/>
            </a:pPr>
            <a:endParaRPr lang="en-US" dirty="0" smtClean="0"/>
          </a:p>
          <a:p>
            <a:pPr lvl="3" indent="-342900"/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70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Monitoring and Tuning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CLR Tuning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b="1" dirty="0"/>
              <a:t>Memory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Process - Private </a:t>
            </a:r>
            <a:r>
              <a:rPr lang="en-US" dirty="0"/>
              <a:t>Bytes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.NET CLR </a:t>
            </a:r>
            <a:r>
              <a:rPr lang="en-US" dirty="0" smtClean="0"/>
              <a:t>Memory - % </a:t>
            </a:r>
            <a:r>
              <a:rPr lang="en-US" dirty="0"/>
              <a:t>Time in GC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.NET CLR </a:t>
            </a:r>
            <a:r>
              <a:rPr lang="en-US" dirty="0" smtClean="0"/>
              <a:t>Memory - # </a:t>
            </a:r>
            <a:r>
              <a:rPr lang="en-US" dirty="0"/>
              <a:t>Bytes in all Heaps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.NET CLR </a:t>
            </a:r>
            <a:r>
              <a:rPr lang="en-US" dirty="0" smtClean="0"/>
              <a:t>Memory - # </a:t>
            </a:r>
            <a:r>
              <a:rPr lang="en-US" dirty="0"/>
              <a:t>Gen 0 Collections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.NET CLR </a:t>
            </a:r>
            <a:r>
              <a:rPr lang="en-US" dirty="0" smtClean="0"/>
              <a:t>Memory - # </a:t>
            </a:r>
            <a:r>
              <a:rPr lang="en-US" dirty="0"/>
              <a:t>Gen 1 Collections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.NET CLR </a:t>
            </a:r>
            <a:r>
              <a:rPr lang="en-US" dirty="0" smtClean="0"/>
              <a:t>Memory - # </a:t>
            </a:r>
            <a:r>
              <a:rPr lang="en-US" dirty="0"/>
              <a:t>Gen 2 Collections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.NET CLR </a:t>
            </a:r>
            <a:r>
              <a:rPr lang="en-US" dirty="0" smtClean="0"/>
              <a:t>Memory - # </a:t>
            </a:r>
            <a:r>
              <a:rPr lang="en-US" dirty="0"/>
              <a:t>of Pinned Objects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.NET CLR </a:t>
            </a:r>
            <a:r>
              <a:rPr lang="en-US" dirty="0" smtClean="0"/>
              <a:t>Memory - Large </a:t>
            </a:r>
            <a:r>
              <a:rPr lang="en-US" dirty="0"/>
              <a:t>Object Heap </a:t>
            </a:r>
            <a:r>
              <a:rPr lang="en-US" dirty="0" smtClean="0"/>
              <a:t>size</a:t>
            </a:r>
            <a:endParaRPr lang="en-US" dirty="0"/>
          </a:p>
          <a:p>
            <a:pPr marL="1257300" lvl="2" indent="-457200">
              <a:buFont typeface="+mj-lt"/>
              <a:buAutoNum type="arabicPeriod"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Keep a watch on</a:t>
            </a:r>
          </a:p>
          <a:p>
            <a:pPr lvl="2" indent="-342900">
              <a:buFont typeface="+mj-lt"/>
              <a:buAutoNum type="arabicPeriod"/>
            </a:pPr>
            <a:r>
              <a:rPr lang="en-US" dirty="0"/>
              <a:t>Excessive memory consumption</a:t>
            </a:r>
            <a:r>
              <a:rPr lang="en-US" dirty="0" smtClean="0"/>
              <a:t>: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An increase in Private Bytes while the # of Bytes in all Heaps counter remains the same indicates unmanaged memory consumption. An increase in both counters indicates managed memory consumption.</a:t>
            </a:r>
          </a:p>
          <a:p>
            <a:pPr lvl="3" indent="-342900"/>
            <a:r>
              <a:rPr lang="en-US" sz="1200" dirty="0" smtClean="0">
                <a:solidFill>
                  <a:srgbClr val="00B050"/>
                </a:solidFill>
              </a:rPr>
              <a:t>Unlike </a:t>
            </a:r>
            <a:r>
              <a:rPr lang="en-US" sz="1200" dirty="0">
                <a:solidFill>
                  <a:srgbClr val="00B050"/>
                </a:solidFill>
              </a:rPr>
              <a:t>other counters, Process\Working Set has no specific threshold value to watch, although a high or fluctuating value can indicate a memory shortage.</a:t>
            </a:r>
          </a:p>
          <a:p>
            <a:pPr lvl="2" indent="-342900">
              <a:buFont typeface="+mj-lt"/>
              <a:buAutoNum type="arabicPeriod"/>
            </a:pPr>
            <a:r>
              <a:rPr lang="en-US" dirty="0"/>
              <a:t>High CPU utilization: </a:t>
            </a:r>
          </a:p>
          <a:p>
            <a:pPr lvl="3" indent="-342900"/>
            <a:r>
              <a:rPr lang="en-US" sz="1200" dirty="0" smtClean="0">
                <a:solidFill>
                  <a:srgbClr val="00B050"/>
                </a:solidFill>
              </a:rPr>
              <a:t>Causes </a:t>
            </a:r>
            <a:r>
              <a:rPr lang="en-US" sz="1200" dirty="0">
                <a:solidFill>
                  <a:srgbClr val="00B050"/>
                </a:solidFill>
              </a:rPr>
              <a:t>excessive garbage collection. This is measured by % Time in </a:t>
            </a:r>
            <a:r>
              <a:rPr lang="en-US" sz="1200" dirty="0" smtClean="0">
                <a:solidFill>
                  <a:srgbClr val="00B050"/>
                </a:solidFill>
              </a:rPr>
              <a:t>GC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Throws a large number of exceptions. This is measured by .NET CLR Exceptions\# of </a:t>
            </a:r>
            <a:r>
              <a:rPr lang="en-US" sz="1200" dirty="0" err="1">
                <a:solidFill>
                  <a:srgbClr val="00B050"/>
                </a:solidFill>
              </a:rPr>
              <a:t>Exceps</a:t>
            </a:r>
            <a:r>
              <a:rPr lang="en-US" sz="1200" dirty="0">
                <a:solidFill>
                  <a:srgbClr val="00B050"/>
                </a:solidFill>
              </a:rPr>
              <a:t> Thrown /sec.</a:t>
            </a:r>
          </a:p>
          <a:p>
            <a:pPr lvl="3" indent="-342900"/>
            <a:r>
              <a:rPr lang="en-US" sz="1200" dirty="0">
                <a:solidFill>
                  <a:srgbClr val="00B050"/>
                </a:solidFill>
              </a:rPr>
              <a:t>Creates a large number of threads. This causes the CPU to spend large amounts of time switching between threads instead of performing real work. This is measured by Thread\Context Switches/sec.</a:t>
            </a:r>
          </a:p>
          <a:p>
            <a:pPr lvl="2" indent="-342900">
              <a:buFont typeface="+mj-lt"/>
              <a:buAutoNum type="arabicPeriod"/>
            </a:pPr>
            <a:r>
              <a:rPr lang="en-US" sz="1500" dirty="0"/>
              <a:t>Thread contention: </a:t>
            </a:r>
          </a:p>
          <a:p>
            <a:pPr lvl="3" indent="-342900">
              <a:buFont typeface="+mj-lt"/>
              <a:buAutoNum type="arabicPeriod"/>
            </a:pPr>
            <a:r>
              <a:rPr lang="en-US" sz="1200" dirty="0">
                <a:solidFill>
                  <a:srgbClr val="00B050"/>
                </a:solidFill>
              </a:rPr>
              <a:t>An increase in the contention rate or a significant increase in the total number of contentions is a strong indication that your application is encountering thread contention. </a:t>
            </a:r>
            <a:endParaRPr lang="en-US" sz="1200" dirty="0" smtClean="0">
              <a:solidFill>
                <a:srgbClr val="00B050"/>
              </a:solidFill>
            </a:endParaRPr>
          </a:p>
          <a:p>
            <a:pPr lvl="3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NET </a:t>
            </a:r>
            <a:r>
              <a:rPr lang="en-US" sz="1200" dirty="0">
                <a:solidFill>
                  <a:srgbClr val="00B050"/>
                </a:solidFill>
              </a:rPr>
              <a:t>CLR </a:t>
            </a:r>
            <a:r>
              <a:rPr lang="en-US" sz="1200" dirty="0" err="1">
                <a:solidFill>
                  <a:srgbClr val="00B050"/>
                </a:solidFill>
              </a:rPr>
              <a:t>LocksAndThreads</a:t>
            </a:r>
            <a:r>
              <a:rPr lang="en-US" sz="1200" dirty="0">
                <a:solidFill>
                  <a:srgbClr val="00B050"/>
                </a:solidFill>
              </a:rPr>
              <a:t>\Contention Rate / sec</a:t>
            </a:r>
          </a:p>
          <a:p>
            <a:pPr lvl="3" indent="-342900">
              <a:buFont typeface="+mj-lt"/>
              <a:buAutoNum type="arabicPeriod"/>
            </a:pPr>
            <a:r>
              <a:rPr lang="en-US" sz="1200" dirty="0">
                <a:solidFill>
                  <a:srgbClr val="00B050"/>
                </a:solidFill>
              </a:rPr>
              <a:t>.NET CLR </a:t>
            </a:r>
            <a:r>
              <a:rPr lang="en-US" sz="1200" dirty="0" err="1">
                <a:solidFill>
                  <a:srgbClr val="00B050"/>
                </a:solidFill>
              </a:rPr>
              <a:t>LocksAndThreads</a:t>
            </a:r>
            <a:r>
              <a:rPr lang="en-US" sz="1200" dirty="0">
                <a:solidFill>
                  <a:srgbClr val="00B050"/>
                </a:solidFill>
              </a:rPr>
              <a:t>\Total # of </a:t>
            </a:r>
            <a:r>
              <a:rPr lang="en-US" sz="1200" dirty="0" smtClean="0">
                <a:solidFill>
                  <a:srgbClr val="00B050"/>
                </a:solidFill>
              </a:rPr>
              <a:t>Contentions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28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Monitoring and Tuning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000" b="1" dirty="0"/>
              <a:t>ASP.NET </a:t>
            </a:r>
            <a:r>
              <a:rPr lang="en-US" sz="2000" b="1" dirty="0" smtClean="0"/>
              <a:t>Tuning</a:t>
            </a:r>
          </a:p>
          <a:p>
            <a:pPr lvl="1"/>
            <a:r>
              <a:rPr lang="en-US" sz="1200" dirty="0"/>
              <a:t>Most ASP.NET tuning is performed by modifying configuration parameters in the system - wide </a:t>
            </a:r>
            <a:r>
              <a:rPr lang="en-US" sz="1200" dirty="0" err="1"/>
              <a:t>Machine.config</a:t>
            </a:r>
            <a:r>
              <a:rPr lang="en-US" sz="1200" dirty="0"/>
              <a:t> file and the application-specific </a:t>
            </a:r>
            <a:r>
              <a:rPr lang="en-US" sz="1200" dirty="0" err="1"/>
              <a:t>Web.config</a:t>
            </a:r>
            <a:r>
              <a:rPr lang="en-US" sz="1200" dirty="0"/>
              <a:t> file. </a:t>
            </a:r>
            <a:r>
              <a:rPr lang="en-US" sz="1200" dirty="0" smtClean="0"/>
              <a:t>Architectural </a:t>
            </a:r>
            <a:r>
              <a:rPr lang="en-US" sz="1200" dirty="0"/>
              <a:t>view of ASP.NET and its relationship to several key configuration elements located in </a:t>
            </a:r>
            <a:r>
              <a:rPr lang="en-US" sz="1200" dirty="0" err="1" smtClean="0"/>
              <a:t>Machine.config</a:t>
            </a:r>
            <a:r>
              <a:rPr lang="en-US" sz="1200" dirty="0" smtClean="0"/>
              <a:t>.</a:t>
            </a:r>
            <a:endParaRPr lang="en-US" sz="1200" dirty="0"/>
          </a:p>
          <a:p>
            <a:pPr lvl="3" indent="-342900">
              <a:buFont typeface="+mj-lt"/>
              <a:buAutoNum type="arabicPeriod"/>
            </a:pP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f647813.ch17-aspnet-tuning(en-us,PandP.10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36541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4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1483</TotalTime>
  <Words>1013</Words>
  <Application>Microsoft Office PowerPoint</Application>
  <PresentationFormat>On-screen Show (4:3)</PresentationFormat>
  <Paragraphs>171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Monitoring and tuning .Net Applications</vt:lpstr>
      <vt:lpstr>Monitoring and Tuning</vt:lpstr>
      <vt:lpstr>Monitoring and Tuning</vt:lpstr>
      <vt:lpstr>Monitoring and Tuning</vt:lpstr>
      <vt:lpstr>Monitoring and Tuning</vt:lpstr>
      <vt:lpstr>Monitoring and Tuning</vt:lpstr>
      <vt:lpstr>Monitoring and Tuning</vt:lpstr>
      <vt:lpstr>Monitoring and Tuning</vt:lpstr>
      <vt:lpstr>Monitoring and Tuning</vt:lpstr>
      <vt:lpstr>Monitoring and Tuning</vt:lpstr>
      <vt:lpstr>Monitoring and Tuning</vt:lpstr>
      <vt:lpstr>Monitoring and Tuning</vt:lpstr>
      <vt:lpstr>Monitoring and Tuning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Basics</dc:title>
  <dc:creator>User</dc:creator>
  <cp:lastModifiedBy>Dell</cp:lastModifiedBy>
  <cp:revision>276</cp:revision>
  <dcterms:created xsi:type="dcterms:W3CDTF">2006-08-16T00:00:00Z</dcterms:created>
  <dcterms:modified xsi:type="dcterms:W3CDTF">2017-07-11T02:51:30Z</dcterms:modified>
</cp:coreProperties>
</file>