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0B8F4-7326-4DBD-B15C-083691CEC330}">
  <a:tblStyle styleId="{1D10B8F4-7326-4DBD-B15C-083691CEC33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995956260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d995956260_2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995956260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d995956260_2_2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995956260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d995956260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995956260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995956260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995956260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d995956260_2_2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995956260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d995956260_2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995956260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d995956260_2_2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995956260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995956260_2_2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995956260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d995956260_2_2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995956260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d995956260_2_2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866216" y="1574800"/>
            <a:ext cx="6619244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 rot="5400000">
            <a:off x="7619238" y="134416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66215" y="1952625"/>
            <a:ext cx="661924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5" name="Google Shape;85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866215" y="1778000"/>
            <a:ext cx="6619245" cy="13668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866215" y="376872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2" name="Google Shape;102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2" name="Google Shape;112;p17"/>
          <p:cNvSpPr txBox="1"/>
          <p:nvPr>
            <p:ph type="title"/>
          </p:nvPr>
        </p:nvSpPr>
        <p:spPr>
          <a:xfrm>
            <a:off x="866215" y="2008234"/>
            <a:ext cx="326326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171669" y="2008233"/>
            <a:ext cx="281815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66215" y="1952625"/>
            <a:ext cx="3618868" cy="25622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56534" y="1952625"/>
            <a:ext cx="3618869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66216" y="1952625"/>
            <a:ext cx="361886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866215" y="2384822"/>
            <a:ext cx="3618868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3" type="body"/>
          </p:nvPr>
        </p:nvSpPr>
        <p:spPr>
          <a:xfrm>
            <a:off x="4656534" y="1952625"/>
            <a:ext cx="361886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30" name="Google Shape;130;p19"/>
          <p:cNvSpPr txBox="1"/>
          <p:nvPr>
            <p:ph idx="4" type="body"/>
          </p:nvPr>
        </p:nvSpPr>
        <p:spPr>
          <a:xfrm>
            <a:off x="4656534" y="2384822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6" name="Google Shape;146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5" name="Google Shape;15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6" name="Google Shape;156;p22"/>
          <p:cNvSpPr txBox="1"/>
          <p:nvPr>
            <p:ph type="title"/>
          </p:nvPr>
        </p:nvSpPr>
        <p:spPr>
          <a:xfrm>
            <a:off x="866216" y="971550"/>
            <a:ext cx="209486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335860" y="1085850"/>
            <a:ext cx="38925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866215" y="2346960"/>
            <a:ext cx="2094869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9" name="Google Shape;159;p22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5" name="Google Shape;165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4" name="Google Shape;174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5" name="Google Shape;175;p23"/>
          <p:cNvSpPr txBox="1"/>
          <p:nvPr>
            <p:ph type="title"/>
          </p:nvPr>
        </p:nvSpPr>
        <p:spPr>
          <a:xfrm>
            <a:off x="866216" y="1270000"/>
            <a:ext cx="2898850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3"/>
          <p:cNvSpPr/>
          <p:nvPr>
            <p:ph idx="2" type="pic"/>
          </p:nvPr>
        </p:nvSpPr>
        <p:spPr>
          <a:xfrm>
            <a:off x="4910902" y="857250"/>
            <a:ext cx="242039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78" name="Google Shape;178;p23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4" name="Google Shape;1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2" name="Google Shape;192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3" name="Google Shape;193;p24"/>
          <p:cNvSpPr txBox="1"/>
          <p:nvPr>
            <p:ph type="title"/>
          </p:nvPr>
        </p:nvSpPr>
        <p:spPr>
          <a:xfrm>
            <a:off x="866215" y="3727445"/>
            <a:ext cx="6619244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4"/>
          <p:cNvSpPr/>
          <p:nvPr>
            <p:ph idx="2" type="pic"/>
          </p:nvPr>
        </p:nvSpPr>
        <p:spPr>
          <a:xfrm>
            <a:off x="866215" y="514350"/>
            <a:ext cx="6619244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66215" y="4152499"/>
            <a:ext cx="6619244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0" name="Google Shape;210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1" name="Google Shape;211;p25"/>
          <p:cNvSpPr txBox="1"/>
          <p:nvPr>
            <p:ph type="title"/>
          </p:nvPr>
        </p:nvSpPr>
        <p:spPr>
          <a:xfrm>
            <a:off x="861599" y="797563"/>
            <a:ext cx="6623862" cy="102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66215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19" name="Google Shape;21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7" name="Google Shape;227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8" name="Google Shape;228;p26"/>
          <p:cNvSpPr txBox="1"/>
          <p:nvPr/>
        </p:nvSpPr>
        <p:spPr>
          <a:xfrm>
            <a:off x="661174" y="455502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2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29" name="Google Shape;229;p26"/>
          <p:cNvSpPr txBox="1"/>
          <p:nvPr/>
        </p:nvSpPr>
        <p:spPr>
          <a:xfrm>
            <a:off x="7413344" y="1960340"/>
            <a:ext cx="489572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2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1186408" y="736600"/>
            <a:ext cx="6340430" cy="202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459459" y="2759075"/>
            <a:ext cx="57984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32" name="Google Shape;232;p26"/>
          <p:cNvSpPr txBox="1"/>
          <p:nvPr>
            <p:ph idx="2" type="body"/>
          </p:nvPr>
        </p:nvSpPr>
        <p:spPr>
          <a:xfrm>
            <a:off x="866215" y="3771899"/>
            <a:ext cx="6933673" cy="748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33" name="Google Shape;233;p26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66215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66215" y="1952627"/>
            <a:ext cx="235640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866215" y="2384823"/>
            <a:ext cx="2356409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41" name="Google Shape;241;p27"/>
          <p:cNvSpPr txBox="1"/>
          <p:nvPr>
            <p:ph idx="3" type="body"/>
          </p:nvPr>
        </p:nvSpPr>
        <p:spPr>
          <a:xfrm>
            <a:off x="3384541" y="1952625"/>
            <a:ext cx="2360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2" name="Google Shape;242;p27"/>
          <p:cNvSpPr txBox="1"/>
          <p:nvPr>
            <p:ph idx="4" type="body"/>
          </p:nvPr>
        </p:nvSpPr>
        <p:spPr>
          <a:xfrm>
            <a:off x="3384541" y="2384822"/>
            <a:ext cx="2360257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43" name="Google Shape;243;p27"/>
          <p:cNvSpPr txBox="1"/>
          <p:nvPr>
            <p:ph idx="5" type="body"/>
          </p:nvPr>
        </p:nvSpPr>
        <p:spPr>
          <a:xfrm>
            <a:off x="5916101" y="1952626"/>
            <a:ext cx="23592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4" name="Google Shape;244;p27"/>
          <p:cNvSpPr txBox="1"/>
          <p:nvPr>
            <p:ph idx="6" type="body"/>
          </p:nvPr>
        </p:nvSpPr>
        <p:spPr>
          <a:xfrm>
            <a:off x="5916247" y="2384821"/>
            <a:ext cx="2359152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245" name="Google Shape;245;p27"/>
          <p:cNvCxnSpPr/>
          <p:nvPr/>
        </p:nvCxnSpPr>
        <p:spPr>
          <a:xfrm>
            <a:off x="3302978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5829301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7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866215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866215" y="3399633"/>
            <a:ext cx="228782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3" name="Google Shape;253;p28"/>
          <p:cNvSpPr/>
          <p:nvPr>
            <p:ph idx="2" type="pic"/>
          </p:nvPr>
        </p:nvSpPr>
        <p:spPr>
          <a:xfrm>
            <a:off x="1000915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54" name="Google Shape;254;p28"/>
          <p:cNvSpPr txBox="1"/>
          <p:nvPr>
            <p:ph idx="3" type="body"/>
          </p:nvPr>
        </p:nvSpPr>
        <p:spPr>
          <a:xfrm>
            <a:off x="866215" y="3831830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body"/>
          </p:nvPr>
        </p:nvSpPr>
        <p:spPr>
          <a:xfrm>
            <a:off x="3426649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6" name="Google Shape;256;p28"/>
          <p:cNvSpPr/>
          <p:nvPr>
            <p:ph idx="5" type="pic"/>
          </p:nvPr>
        </p:nvSpPr>
        <p:spPr>
          <a:xfrm>
            <a:off x="3561346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57" name="Google Shape;257;p28"/>
          <p:cNvSpPr txBox="1"/>
          <p:nvPr>
            <p:ph idx="6" type="body"/>
          </p:nvPr>
        </p:nvSpPr>
        <p:spPr>
          <a:xfrm>
            <a:off x="3427629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58" name="Google Shape;258;p28"/>
          <p:cNvSpPr txBox="1"/>
          <p:nvPr>
            <p:ph idx="7" type="body"/>
          </p:nvPr>
        </p:nvSpPr>
        <p:spPr>
          <a:xfrm>
            <a:off x="5987081" y="3399634"/>
            <a:ext cx="2288321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9" name="Google Shape;259;p28"/>
          <p:cNvSpPr/>
          <p:nvPr>
            <p:ph idx="8" type="pic"/>
          </p:nvPr>
        </p:nvSpPr>
        <p:spPr>
          <a:xfrm>
            <a:off x="6122273" y="1952625"/>
            <a:ext cx="2018432" cy="119363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60" name="Google Shape;260;p28"/>
          <p:cNvSpPr txBox="1"/>
          <p:nvPr>
            <p:ph idx="9" type="body"/>
          </p:nvPr>
        </p:nvSpPr>
        <p:spPr>
          <a:xfrm>
            <a:off x="5987081" y="3831828"/>
            <a:ext cx="2288322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261" name="Google Shape;261;p28"/>
          <p:cNvCxnSpPr/>
          <p:nvPr/>
        </p:nvCxnSpPr>
        <p:spPr>
          <a:xfrm>
            <a:off x="3304373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8"/>
          <p:cNvCxnSpPr/>
          <p:nvPr/>
        </p:nvCxnSpPr>
        <p:spPr>
          <a:xfrm>
            <a:off x="5848352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28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1" type="ftr"/>
          </p:nvPr>
        </p:nvSpPr>
        <p:spPr>
          <a:xfrm>
            <a:off x="420833" y="4793878"/>
            <a:ext cx="2733212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866215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 rot="5400000">
            <a:off x="2894725" y="-75885"/>
            <a:ext cx="2562225" cy="6619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0" type="dt"/>
          </p:nvPr>
        </p:nvSpPr>
        <p:spPr>
          <a:xfrm>
            <a:off x="8021579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74" name="Google Shape;274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3" name="Google Shape;28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4" name="Google Shape;284;p30"/>
          <p:cNvSpPr txBox="1"/>
          <p:nvPr>
            <p:ph type="title"/>
          </p:nvPr>
        </p:nvSpPr>
        <p:spPr>
          <a:xfrm rot="5400000">
            <a:off x="5186942" y="2210835"/>
            <a:ext cx="3561443" cy="10574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 rot="5400000">
            <a:off x="1431504" y="393562"/>
            <a:ext cx="3561443" cy="4692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86" name="Google Shape;286;p30"/>
          <p:cNvSpPr txBox="1"/>
          <p:nvPr>
            <p:ph idx="10" type="dt"/>
          </p:nvPr>
        </p:nvSpPr>
        <p:spPr>
          <a:xfrm>
            <a:off x="7989828" y="4793878"/>
            <a:ext cx="7441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30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3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66215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20832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ctrTitle"/>
          </p:nvPr>
        </p:nvSpPr>
        <p:spPr>
          <a:xfrm>
            <a:off x="1801050" y="1172750"/>
            <a:ext cx="5541900" cy="73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b="1" lang="en-GB" sz="5000"/>
              <a:t>Goal Setting</a:t>
            </a:r>
            <a:endParaRPr b="1" sz="5000"/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800900" y="2262900"/>
            <a:ext cx="5541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4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			  Class Roll No.		University Roll No.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Srijita Bhattacharjee		 8</a:t>
            </a: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     	     12200119062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Madhurima Ranjit		59		       	     12200119030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Rachana Sengupta		69</a:t>
            </a:r>
            <a:r>
              <a:rPr lang="en-GB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     	     12200119015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82350" y="4267025"/>
            <a:ext cx="83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 Thomas’ College Of Engineering And Technology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866215" y="1106639"/>
            <a:ext cx="6619245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359" name="Google Shape;359;p40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Definition of Goal</a:t>
            </a:r>
            <a:endParaRPr b="1"/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866225" y="1952625"/>
            <a:ext cx="68982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 goal is an objective or target that someone is trying to reach or achieve. </a:t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When we set goals, we envision, plan for, and commit to achieving these desired results.</a:t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Goal-setting is the process of taking active steps to achieve your desired outcome.</a:t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635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Each of these major goals can be broken down into smaller, more attainable goals that will propel you towards success.</a:t>
            </a:r>
            <a:endParaRPr/>
          </a:p>
        </p:txBody>
      </p:sp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866215" y="730251"/>
            <a:ext cx="6571200" cy="53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Classification of Goal</a:t>
            </a:r>
            <a:endParaRPr b="1"/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226"/>
            <a:ext cx="8839202" cy="303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Long-term Goal</a:t>
            </a:r>
            <a:endParaRPr b="1"/>
          </a:p>
        </p:txBody>
      </p:sp>
      <p:graphicFrame>
        <p:nvGraphicFramePr>
          <p:cNvPr id="317" name="Google Shape;317;p34"/>
          <p:cNvGraphicFramePr/>
          <p:nvPr/>
        </p:nvGraphicFramePr>
        <p:xfrm>
          <a:off x="866775" y="2024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08700"/>
                <a:gridCol w="2508700"/>
                <a:gridCol w="2508700"/>
              </a:tblGrid>
              <a:tr h="33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Srijita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Madhurima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Rachana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23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an organization to help poor people.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and run a Public Library.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a Cafe.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Performance Goal</a:t>
            </a:r>
            <a:endParaRPr b="1"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866775" y="1952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08700"/>
                <a:gridCol w="2508700"/>
                <a:gridCol w="2508700"/>
              </a:tblGrid>
              <a:tr h="31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Srijita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Madhurima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Rachana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338175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Volunteer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 some NGO.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Devote weekends for social work and also have a learning experience.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279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9"/>
                        </a:buClr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solidFill>
                            <a:srgbClr val="28282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Classify the poor like slum based people or homeless people.</a:t>
                      </a:r>
                      <a:endParaRPr>
                        <a:solidFill>
                          <a:srgbClr val="2828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279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82829"/>
                        </a:buClr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solidFill>
                            <a:srgbClr val="28282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and associate with like minded people.</a:t>
                      </a:r>
                      <a:endParaRPr>
                        <a:solidFill>
                          <a:srgbClr val="2828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 local libraries to gain insights and inspiration.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Browse books/ articles/ pinterest for decorative inspo.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saving money.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rough planning of building the library.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Collecting photos, designs and menu ideas.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Choosing the best location for the cafe.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good, reliable suppliers.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Calculating the estimated budget for building it and saving accordingly.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Developing a brand identity.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Process Goal</a:t>
            </a:r>
            <a:endParaRPr b="1"/>
          </a:p>
        </p:txBody>
      </p:sp>
      <p:graphicFrame>
        <p:nvGraphicFramePr>
          <p:cNvPr id="331" name="Google Shape;331;p36"/>
          <p:cNvGraphicFramePr/>
          <p:nvPr/>
        </p:nvGraphicFramePr>
        <p:xfrm>
          <a:off x="808950" y="1790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08700"/>
                <a:gridCol w="2508700"/>
                <a:gridCol w="2508700"/>
              </a:tblGrid>
              <a:tr h="32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Srijita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Madhurima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Rachana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552825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Decide the mission of the organization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the organization under proper name.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board of directors.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 volunteers.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 staff.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senior volunteers, staff and board of directors to assess the current situation.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Raise funds.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and reach out to potential donors/ investors/ suppliers.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and collect raw materials, furnitures etc.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the construction.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 both on social media and the orthodox way.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Buy/collect and a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rrange the books in shelves.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 a register.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 staffs.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Developing relationship with suppliers.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a place at the desired location and start building it in the desired way.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Buying decor items, chairs, tables and paints.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Buying cooking tools like gas stove, utensils, oven, microwave, fridge etc.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Hiring staffs.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11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alibri"/>
                        <a:buAutoNum type="arabicParenR"/>
                      </a:pPr>
                      <a:r>
                        <a:rPr lang="en-GB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Evaluating the food (Food trials)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Short-term Goal</a:t>
            </a:r>
            <a:endParaRPr b="1"/>
          </a:p>
        </p:txBody>
      </p:sp>
      <p:graphicFrame>
        <p:nvGraphicFramePr>
          <p:cNvPr id="338" name="Google Shape;338;p37"/>
          <p:cNvGraphicFramePr/>
          <p:nvPr/>
        </p:nvGraphicFramePr>
        <p:xfrm>
          <a:off x="866225" y="178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78350"/>
                <a:gridCol w="2578350"/>
                <a:gridCol w="2578350"/>
              </a:tblGrid>
              <a:tr h="269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Srijita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Madhurima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Rachana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8128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a website for the organization with a donation button.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Promote the website on social media.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corporate partnership.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Ask for people in the community to 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donate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old clothes, books.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 leftover food from people and 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properly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store it.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looking for a suitably located land.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 for potential vendors to purchase constructional raw materials.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network with potential </a:t>
                      </a: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donors.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network among readers both in real-life and social media for audience.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Planning the layout of the cafe.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Visiting other cafes in the town in order to take some inspiration.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reliable suppliers.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Familiarizing</a:t>
                      </a: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legal requirements.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Designing the logo and the name of the cafe.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Deciding the location.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Medium-term Goal</a:t>
            </a:r>
            <a:endParaRPr b="1"/>
          </a:p>
        </p:txBody>
      </p:sp>
      <p:graphicFrame>
        <p:nvGraphicFramePr>
          <p:cNvPr id="345" name="Google Shape;345;p38"/>
          <p:cNvGraphicFramePr/>
          <p:nvPr/>
        </p:nvGraphicFramePr>
        <p:xfrm>
          <a:off x="866225" y="1782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37875"/>
                <a:gridCol w="2537875"/>
                <a:gridCol w="2537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Srijita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Madhurima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Rachana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6440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Distribute the collected clothes and food among needy families.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Operate more sites in order to reach more people.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 donation channels.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businessmen who are willing to donate their products in small amount to needy people through my organisation.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preferred land along with finishing legal paperworks.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construction.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furnitures and books.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23850" lvl="0" marL="457200" marR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500"/>
                        <a:buFont typeface="Calibri"/>
                        <a:buAutoNum type="arabicParenR"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 books or money from forthcoming donors.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Buying the land to set up the cafe.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Buying all the necessary items like decors, paints, chairs, tables, utensils, oven etc.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Tying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up with Zomato, Swiggy.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Setting up an affordable menu card.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AutoNum type="arabicParenR"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Trials.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b="1" lang="en-GB"/>
              <a:t>Outcome Goal</a:t>
            </a:r>
            <a:endParaRPr b="1"/>
          </a:p>
        </p:txBody>
      </p:sp>
      <p:graphicFrame>
        <p:nvGraphicFramePr>
          <p:cNvPr id="352" name="Google Shape;352;p39"/>
          <p:cNvGraphicFramePr/>
          <p:nvPr/>
        </p:nvGraphicFramePr>
        <p:xfrm>
          <a:off x="866775" y="1952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{1D10B8F4-7326-4DBD-B15C-083691CEC330}</a:tableStyleId>
              </a:tblPr>
              <a:tblGrid>
                <a:gridCol w="2580600"/>
                <a:gridCol w="2580600"/>
                <a:gridCol w="2580600"/>
              </a:tblGrid>
              <a:tr h="29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Srijita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Madhurima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Rachana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3667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an organization and be able to help poverty stricken families with clothing or food.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</a:t>
                      </a: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fully-functional public library with varieties of books across different genres.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Opening a cafe with quality food at affordable price and nice ambience.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