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8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1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8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9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enosaires.gob.ar/" TargetMode="External"/><Relationship Id="rId2" Type="http://schemas.openxmlformats.org/officeDocument/2006/relationships/hyperlink" Target="https://datosgobar.github.io/georef-ar-api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2CF32-3625-47E7-B992-4C7EBE681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B75AC-DC2E-4C18-9C34-D1A1216BC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7299123" cy="2901694"/>
          </a:xfrm>
        </p:spPr>
        <p:txBody>
          <a:bodyPr anchor="b">
            <a:normAutofit/>
          </a:bodyPr>
          <a:lstStyle/>
          <a:p>
            <a:r>
              <a:rPr lang="en-US" sz="3100" b="1" dirty="0">
                <a:solidFill>
                  <a:schemeClr val="bg1"/>
                </a:solidFill>
              </a:rPr>
              <a:t>Housing Prices and Social Venues of Buenos Aires City</a:t>
            </a:r>
            <a:br>
              <a:rPr lang="es-MX" sz="3100" dirty="0">
                <a:solidFill>
                  <a:schemeClr val="bg1"/>
                </a:solidFill>
              </a:rPr>
            </a:br>
            <a:endParaRPr lang="es-MX" sz="31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BD480-4C52-4511-B079-6C2F53E4B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85000" lnSpcReduction="20000"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Matias Rapagna</a:t>
            </a:r>
          </a:p>
          <a:p>
            <a:r>
              <a:rPr lang="es-MX" sz="2000" dirty="0">
                <a:solidFill>
                  <a:schemeClr val="bg1"/>
                </a:solidFill>
              </a:rPr>
              <a:t>June 2020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3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3E38B-B9FE-4184-9E8C-DA846411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Conclusion</a:t>
            </a:r>
            <a:r>
              <a:rPr lang="es-MX" dirty="0"/>
              <a:t> and </a:t>
            </a:r>
            <a:r>
              <a:rPr lang="es-MX" dirty="0" err="1"/>
              <a:t>future</a:t>
            </a:r>
            <a:r>
              <a:rPr lang="es-MX" dirty="0"/>
              <a:t> </a:t>
            </a:r>
            <a:r>
              <a:rPr lang="es-MX" dirty="0" err="1"/>
              <a:t>directions</a:t>
            </a:r>
            <a:r>
              <a:rPr lang="es-MX" dirty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6637FF-2889-4A3F-AE77-22741AD0602C}"/>
              </a:ext>
            </a:extLst>
          </p:cNvPr>
          <p:cNvSpPr/>
          <p:nvPr/>
        </p:nvSpPr>
        <p:spPr>
          <a:xfrm>
            <a:off x="1097280" y="2165684"/>
            <a:ext cx="1005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Built useful map to identify best options to invest in Buenos Aires, minimizing price and maximizing social venues nearby.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Accuracy of the implementation has room for improvement.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Ideas include: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Data can be expanded up to Street Level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Exclude not important venues and generate new clusters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6907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3E28C-FC54-417B-B1A1-15F2A4AE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Identifying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best</a:t>
            </a:r>
            <a:r>
              <a:rPr lang="es-MX" dirty="0"/>
              <a:t> </a:t>
            </a:r>
            <a:r>
              <a:rPr lang="es-MX" dirty="0" err="1"/>
              <a:t>District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invest</a:t>
            </a:r>
            <a:r>
              <a:rPr lang="es-MX" dirty="0"/>
              <a:t> in Buenos Aires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F419BF-29E6-462D-8CCF-F1575974C9F2}"/>
              </a:ext>
            </a:extLst>
          </p:cNvPr>
          <p:cNvSpPr txBox="1"/>
          <p:nvPr/>
        </p:nvSpPr>
        <p:spPr>
          <a:xfrm>
            <a:off x="1097280" y="2245895"/>
            <a:ext cx="9779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making a decision to purchase a house or apartment in the city, investors would want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Choose a district with low property value,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Located in an area of hi social venues density.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Identifying best districts that have this balance saves time and money to every investor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4799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BDF96-CAC8-413D-9268-AAEC2D6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Acquisition</a:t>
            </a:r>
            <a:r>
              <a:rPr lang="es-MX" dirty="0"/>
              <a:t> and </a:t>
            </a:r>
            <a:r>
              <a:rPr lang="es-MX" dirty="0" err="1"/>
              <a:t>cleaning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449137-E670-4841-9901-B52AE5DF1CB0}"/>
              </a:ext>
            </a:extLst>
          </p:cNvPr>
          <p:cNvSpPr txBox="1"/>
          <p:nvPr/>
        </p:nvSpPr>
        <p:spPr>
          <a:xfrm>
            <a:off x="1097280" y="2181726"/>
            <a:ext cx="10485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Geo Referential Data to map districts in Buenos Aires, from a National Government site </a:t>
            </a:r>
            <a:r>
              <a:rPr lang="en-US" sz="2800" u="sng" dirty="0">
                <a:hlinkClick r:id="rId2"/>
              </a:rPr>
              <a:t>https://datosgobar.github.io/georef-ar-api/download</a:t>
            </a:r>
            <a:r>
              <a:rPr lang="en-US" sz="2800" u="sng" dirty="0"/>
              <a:t> </a:t>
            </a:r>
            <a:endParaRPr lang="es-MX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Generated an Excel data with the average price per square meter in each of the districts. This was based on information obtained by </a:t>
            </a:r>
            <a:r>
              <a:rPr lang="en-US" sz="2800" u="sng" dirty="0">
                <a:hlinkClick r:id="rId3"/>
              </a:rPr>
              <a:t>https://data.buenosaires.gob.ar/</a:t>
            </a:r>
            <a:r>
              <a:rPr lang="en-US" sz="2800" dirty="0"/>
              <a:t>, from the City of Buenos Aires government.  </a:t>
            </a:r>
            <a:endParaRPr lang="es-MX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Forsquare</a:t>
            </a:r>
            <a:r>
              <a:rPr lang="en-US" sz="2800" b="1" dirty="0"/>
              <a:t> API</a:t>
            </a:r>
            <a:r>
              <a:rPr lang="en-US" sz="2800" dirty="0"/>
              <a:t> to get the most common venues of given each of the districts in Buenos Aires. </a:t>
            </a:r>
            <a:endParaRPr lang="es-MX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07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A2DD-11DF-464E-9845-A3A4943D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Buenos Aires </a:t>
            </a:r>
            <a:r>
              <a:rPr lang="es-MX" dirty="0" err="1"/>
              <a:t>GeoData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BB19A2-F899-47E6-A155-E4C2D8CFEC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5964" b="45578"/>
          <a:stretch/>
        </p:blipFill>
        <p:spPr>
          <a:xfrm>
            <a:off x="1305528" y="2199024"/>
            <a:ext cx="2303646" cy="20467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DDB45-F85B-4B2A-A316-F58AA0005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43550" y="2070852"/>
            <a:ext cx="5612130" cy="3775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5800FC7-224B-41E2-9883-792D278A859B}"/>
              </a:ext>
            </a:extLst>
          </p:cNvPr>
          <p:cNvSpPr txBox="1"/>
          <p:nvPr/>
        </p:nvSpPr>
        <p:spPr>
          <a:xfrm>
            <a:off x="1225617" y="4658976"/>
            <a:ext cx="3105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Latitude</a:t>
            </a:r>
            <a:r>
              <a:rPr lang="es-MX" dirty="0"/>
              <a:t> and </a:t>
            </a:r>
            <a:r>
              <a:rPr lang="es-MX" dirty="0" err="1"/>
              <a:t>Longitude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districts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used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draw</a:t>
            </a:r>
            <a:r>
              <a:rPr lang="es-MX" dirty="0"/>
              <a:t> Buenos Aires City </a:t>
            </a:r>
            <a:r>
              <a:rPr lang="es-MX" dirty="0" err="1"/>
              <a:t>Map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850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A2DD-11DF-464E-9845-A3A4943D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m2 </a:t>
            </a:r>
            <a:r>
              <a:rPr lang="es-MX" dirty="0" err="1"/>
              <a:t>price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800FC7-224B-41E2-9883-792D278A859B}"/>
              </a:ext>
            </a:extLst>
          </p:cNvPr>
          <p:cNvSpPr txBox="1"/>
          <p:nvPr/>
        </p:nvSpPr>
        <p:spPr>
          <a:xfrm>
            <a:off x="1225617" y="4658976"/>
            <a:ext cx="3105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Average</a:t>
            </a:r>
            <a:r>
              <a:rPr lang="es-MX" dirty="0"/>
              <a:t> Price per M2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merged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geo data </a:t>
            </a:r>
            <a:r>
              <a:rPr lang="es-MX" dirty="0" err="1"/>
              <a:t>to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draw</a:t>
            </a:r>
            <a:r>
              <a:rPr lang="es-MX" dirty="0"/>
              <a:t> a </a:t>
            </a:r>
            <a:r>
              <a:rPr lang="es-MX" dirty="0" err="1"/>
              <a:t>Choropleth</a:t>
            </a:r>
            <a:r>
              <a:rPr lang="es-MX" dirty="0"/>
              <a:t> </a:t>
            </a:r>
            <a:r>
              <a:rPr lang="es-MX" dirty="0" err="1"/>
              <a:t>map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F7B9FF-9AD2-4183-8366-884FE2354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149456"/>
            <a:ext cx="3558540" cy="2324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59B2F2-F4ED-4DF6-9A47-7B9188345B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2903" y="2259978"/>
            <a:ext cx="5612130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A2DD-11DF-464E-9845-A3A4943D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Average</a:t>
            </a:r>
            <a:r>
              <a:rPr lang="es-MX" dirty="0"/>
              <a:t> m2 </a:t>
            </a:r>
            <a:r>
              <a:rPr lang="es-MX" dirty="0" err="1"/>
              <a:t>price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800FC7-224B-41E2-9883-792D278A859B}"/>
              </a:ext>
            </a:extLst>
          </p:cNvPr>
          <p:cNvSpPr txBox="1"/>
          <p:nvPr/>
        </p:nvSpPr>
        <p:spPr>
          <a:xfrm>
            <a:off x="1225617" y="4658976"/>
            <a:ext cx="3105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Average</a:t>
            </a:r>
            <a:r>
              <a:rPr lang="es-MX" dirty="0"/>
              <a:t> Price per M2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merged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geo data </a:t>
            </a:r>
            <a:r>
              <a:rPr lang="es-MX" dirty="0" err="1"/>
              <a:t>to</a:t>
            </a:r>
            <a:r>
              <a:rPr lang="es-MX" dirty="0"/>
              <a:t> be </a:t>
            </a:r>
            <a:r>
              <a:rPr lang="es-MX" dirty="0" err="1"/>
              <a:t>able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draw</a:t>
            </a:r>
            <a:r>
              <a:rPr lang="es-MX" dirty="0"/>
              <a:t> a </a:t>
            </a:r>
            <a:r>
              <a:rPr lang="es-MX" dirty="0" err="1"/>
              <a:t>Choropleth</a:t>
            </a:r>
            <a:r>
              <a:rPr lang="es-MX" dirty="0"/>
              <a:t> </a:t>
            </a:r>
            <a:r>
              <a:rPr lang="es-MX" dirty="0" err="1"/>
              <a:t>map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F7B9FF-9AD2-4183-8366-884FE2354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149456"/>
            <a:ext cx="3558540" cy="2324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59B2F2-F4ED-4DF6-9A47-7B9188345B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82903" y="2259978"/>
            <a:ext cx="5612130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B4DC-81F0-4D18-AFEF-B11EF4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err="1"/>
              <a:t>Imported</a:t>
            </a:r>
            <a:r>
              <a:rPr lang="es-MX" sz="4400" dirty="0"/>
              <a:t> </a:t>
            </a:r>
            <a:r>
              <a:rPr lang="es-MX" sz="4400" dirty="0" err="1"/>
              <a:t>Venues</a:t>
            </a:r>
            <a:r>
              <a:rPr lang="es-MX" sz="4400" dirty="0"/>
              <a:t> </a:t>
            </a:r>
            <a:r>
              <a:rPr lang="es-MX" sz="4400" dirty="0" err="1"/>
              <a:t>from</a:t>
            </a:r>
            <a:r>
              <a:rPr lang="es-MX" sz="4400" dirty="0"/>
              <a:t> Foursquare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897B46-9CB5-4674-A953-FD8807ED88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16563"/>
            <a:ext cx="6522720" cy="1902511"/>
          </a:xfrm>
          <a:prstGeom prst="rect">
            <a:avLst/>
          </a:prstGeom>
        </p:spPr>
      </p:pic>
      <p:pic>
        <p:nvPicPr>
          <p:cNvPr id="1028" name="Picture 4" descr="Foursquare en App Store">
            <a:extLst>
              <a:ext uri="{FF2B5EF4-FFF2-40B4-BE49-F238E27FC236}">
                <a16:creationId xmlns:a16="http://schemas.microsoft.com/office/drawing/2014/main" id="{B3181AB4-AEA5-416B-A4DE-14F820E8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96" y="2316563"/>
            <a:ext cx="3378384" cy="337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2FF21D-710F-4A43-8E4C-415E8D95AEAD}"/>
              </a:ext>
            </a:extLst>
          </p:cNvPr>
          <p:cNvSpPr txBox="1"/>
          <p:nvPr/>
        </p:nvSpPr>
        <p:spPr>
          <a:xfrm>
            <a:off x="1036320" y="4542239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Data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imported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Foursquare,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merge</a:t>
            </a:r>
            <a:r>
              <a:rPr lang="es-MX" dirty="0"/>
              <a:t> Price, geo data, and top 10 </a:t>
            </a:r>
            <a:r>
              <a:rPr lang="es-MX" dirty="0" err="1"/>
              <a:t>venues</a:t>
            </a:r>
            <a:r>
              <a:rPr lang="es-MX" dirty="0"/>
              <a:t> per </a:t>
            </a:r>
            <a:r>
              <a:rPr lang="es-MX" dirty="0" err="1"/>
              <a:t>district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016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B4DC-81F0-4D18-AFEF-B11EF4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K-</a:t>
            </a:r>
            <a:r>
              <a:rPr lang="es-MX" sz="4400" dirty="0" err="1"/>
              <a:t>means</a:t>
            </a:r>
            <a:r>
              <a:rPr lang="es-MX" sz="4400" dirty="0"/>
              <a:t> </a:t>
            </a:r>
            <a:r>
              <a:rPr lang="es-MX" sz="4400" dirty="0" err="1"/>
              <a:t>Clustering</a:t>
            </a:r>
            <a:r>
              <a:rPr lang="es-MX" sz="4400" dirty="0"/>
              <a:t> </a:t>
            </a:r>
            <a:r>
              <a:rPr lang="es-MX" sz="4400" dirty="0" err="1"/>
              <a:t>of</a:t>
            </a:r>
            <a:r>
              <a:rPr lang="es-MX" sz="4400" dirty="0"/>
              <a:t> </a:t>
            </a:r>
            <a:r>
              <a:rPr lang="es-MX" sz="4400" dirty="0" err="1"/>
              <a:t>districts</a:t>
            </a:r>
            <a:endParaRPr lang="es-MX" sz="4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2FF21D-710F-4A43-8E4C-415E8D95AEAD}"/>
              </a:ext>
            </a:extLst>
          </p:cNvPr>
          <p:cNvSpPr txBox="1"/>
          <p:nvPr/>
        </p:nvSpPr>
        <p:spPr>
          <a:xfrm>
            <a:off x="5096176" y="2119881"/>
            <a:ext cx="6522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common venue categories in the districts. In this reason I used unsupervised learning </a:t>
            </a:r>
            <a:r>
              <a:rPr lang="en-US" b="1" dirty="0"/>
              <a:t>K-means algorithm</a:t>
            </a:r>
            <a:r>
              <a:rPr lang="en-US" dirty="0"/>
              <a:t> to cluster the boroughs.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able to do so, I needed to select the best K for the K-Means algorithm, so I used the Elbow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Unfortunately, there was no significant curve in the graph, so I established 6 as my K for the K-means, as it was the point where the line started to have a less steeper curve.</a:t>
            </a:r>
            <a:endParaRPr lang="es-MX" dirty="0"/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F50D45-2291-49D6-9804-F7726FCA53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104" y="2266266"/>
            <a:ext cx="4532296" cy="3207302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5F9FD51A-E00E-47BE-A720-B5B022430C7E}"/>
              </a:ext>
            </a:extLst>
          </p:cNvPr>
          <p:cNvSpPr/>
          <p:nvPr/>
        </p:nvSpPr>
        <p:spPr>
          <a:xfrm>
            <a:off x="3144253" y="4106779"/>
            <a:ext cx="401052" cy="36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A002045-95B3-4D69-83AF-DFC2D2472745}"/>
              </a:ext>
            </a:extLst>
          </p:cNvPr>
          <p:cNvSpPr/>
          <p:nvPr/>
        </p:nvSpPr>
        <p:spPr>
          <a:xfrm flipH="1">
            <a:off x="2930862" y="3183449"/>
            <a:ext cx="8278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281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DB4DC-81F0-4D18-AFEF-B11EF427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err="1"/>
              <a:t>Clustered</a:t>
            </a:r>
            <a:r>
              <a:rPr lang="es-MX" sz="4400" dirty="0"/>
              <a:t> </a:t>
            </a:r>
            <a:r>
              <a:rPr lang="es-MX" sz="4400" dirty="0" err="1"/>
              <a:t>Districts</a:t>
            </a:r>
            <a:r>
              <a:rPr lang="es-MX" sz="4400" dirty="0"/>
              <a:t> + </a:t>
            </a:r>
            <a:r>
              <a:rPr lang="es-MX" sz="4400" dirty="0" err="1"/>
              <a:t>Choropleth</a:t>
            </a:r>
            <a:r>
              <a:rPr lang="es-MX" sz="4400" dirty="0"/>
              <a:t> Price data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2FF21D-710F-4A43-8E4C-415E8D95AEAD}"/>
              </a:ext>
            </a:extLst>
          </p:cNvPr>
          <p:cNvSpPr txBox="1"/>
          <p:nvPr/>
        </p:nvSpPr>
        <p:spPr>
          <a:xfrm>
            <a:off x="6737684" y="2232156"/>
            <a:ext cx="4881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created choropleth map which also has the below </a:t>
            </a:r>
            <a:r>
              <a:rPr lang="en-US" sz="2400" dirty="0" err="1"/>
              <a:t>informations</a:t>
            </a:r>
            <a:r>
              <a:rPr lang="en-US" sz="2400" dirty="0"/>
              <a:t> for each borough:</a:t>
            </a:r>
            <a:endParaRPr lang="es-MX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District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endParaRPr lang="es-MX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Cluster</a:t>
            </a:r>
            <a:r>
              <a:rPr lang="es-MX" sz="2400" dirty="0"/>
              <a:t> </a:t>
            </a:r>
            <a:r>
              <a:rPr lang="es-MX" sz="2400" dirty="0" err="1"/>
              <a:t>name</a:t>
            </a:r>
            <a:r>
              <a:rPr lang="es-MX" sz="24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Average Price per m2 </a:t>
            </a:r>
            <a:endParaRPr lang="es-MX" sz="2400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8E3B10-5E43-4BC3-8F82-7AE1B5049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9872" y="2119881"/>
            <a:ext cx="561213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380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241"/>
      </a:dk2>
      <a:lt2>
        <a:srgbClr val="E2E4E8"/>
      </a:lt2>
      <a:accent1>
        <a:srgbClr val="CC9924"/>
      </a:accent1>
      <a:accent2>
        <a:srgbClr val="D54C17"/>
      </a:accent2>
      <a:accent3>
        <a:srgbClr val="E72943"/>
      </a:accent3>
      <a:accent4>
        <a:srgbClr val="D51781"/>
      </a:accent4>
      <a:accent5>
        <a:srgbClr val="E729E2"/>
      </a:accent5>
      <a:accent6>
        <a:srgbClr val="8C19D5"/>
      </a:accent6>
      <a:hlink>
        <a:srgbClr val="5779C7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421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RetrospectVTI</vt:lpstr>
      <vt:lpstr>Housing Prices and Social Venues of Buenos Aires City </vt:lpstr>
      <vt:lpstr>Identifying the best District to invest in Buenos Aires</vt:lpstr>
      <vt:lpstr>Data Acquisition and cleaning</vt:lpstr>
      <vt:lpstr>Buenos Aires GeoData</vt:lpstr>
      <vt:lpstr>Average m2 price</vt:lpstr>
      <vt:lpstr>Average m2 price</vt:lpstr>
      <vt:lpstr>Imported Venues from Foursquare</vt:lpstr>
      <vt:lpstr>K-means Clustering of districts</vt:lpstr>
      <vt:lpstr>Clustered Districts + Choropleth Price data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and Social Venues of Buenos Aires City</dc:title>
  <dc:creator>Matias Rapagna</dc:creator>
  <cp:lastModifiedBy>Matias Rapagna</cp:lastModifiedBy>
  <cp:revision>4</cp:revision>
  <dcterms:created xsi:type="dcterms:W3CDTF">2020-06-23T00:01:03Z</dcterms:created>
  <dcterms:modified xsi:type="dcterms:W3CDTF">2020-06-23T00:31:20Z</dcterms:modified>
</cp:coreProperties>
</file>