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147479998" r:id="rId3"/>
    <p:sldId id="257" r:id="rId4"/>
    <p:sldId id="2147377253" r:id="rId5"/>
    <p:sldId id="1040" r:id="rId6"/>
    <p:sldId id="4388" r:id="rId7"/>
    <p:sldId id="2147480000" r:id="rId8"/>
    <p:sldId id="259" r:id="rId9"/>
    <p:sldId id="258" r:id="rId10"/>
    <p:sldId id="261" r:id="rId11"/>
    <p:sldId id="263" r:id="rId12"/>
    <p:sldId id="262" r:id="rId13"/>
    <p:sldId id="264" r:id="rId14"/>
    <p:sldId id="2147479999" r:id="rId15"/>
    <p:sldId id="21474799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/>
    <p:restoredTop sz="75652"/>
  </p:normalViewPr>
  <p:slideViewPr>
    <p:cSldViewPr snapToGrid="0">
      <p:cViewPr varScale="1">
        <p:scale>
          <a:sx n="137" d="100"/>
          <a:sy n="137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B3C2-BFE3-9940-B603-2819D79DEBA2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A2E4-D314-BC4B-8341-9119569B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Effort Estimates are Proposed based on feedback from Current Users of BTTF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168C9-BC28-D649-BBC5-8387760449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effectLst/>
              </a:rPr>
              <a:t>WebdriverIO(also known as WDIO) is the established test framework for Node.js. It has got powerful runner that supports </a:t>
            </a:r>
            <a:r>
              <a:rPr lang="en-GB" b="1" dirty="0">
                <a:effectLst/>
              </a:rPr>
              <a:t>Cucumber, Mocha and Jasmine</a:t>
            </a:r>
            <a:r>
              <a:rPr lang="en-GB" b="0" dirty="0">
                <a:effectLst/>
              </a:rPr>
              <a:t> and loaded with many features that makes easier to use.</a:t>
            </a:r>
          </a:p>
          <a:p>
            <a:r>
              <a:rPr lang="en-GB" b="0" dirty="0">
                <a:effectLst/>
              </a:rPr>
              <a:t>WDIO can be run on  </a:t>
            </a:r>
            <a:r>
              <a:rPr lang="en-GB" b="1" dirty="0">
                <a:effectLst/>
              </a:rPr>
              <a:t>WebDriver</a:t>
            </a:r>
            <a:r>
              <a:rPr lang="en-GB" b="0" dirty="0">
                <a:effectLst/>
              </a:rPr>
              <a:t> or </a:t>
            </a:r>
            <a:r>
              <a:rPr lang="en-GB" b="1" dirty="0">
                <a:effectLst/>
              </a:rPr>
              <a:t>Chrome DevTools</a:t>
            </a:r>
            <a:r>
              <a:rPr lang="en-GB" b="0" dirty="0">
                <a:effectLst/>
              </a:rPr>
              <a:t> Protocol - this means it has a full control over all browser elements to interact with. It is highly extendable that makes easier to </a:t>
            </a:r>
            <a:r>
              <a:rPr lang="en-GB" b="1" dirty="0">
                <a:effectLst/>
              </a:rPr>
              <a:t>automate E2E tests</a:t>
            </a:r>
            <a:r>
              <a:rPr lang="en-GB" b="0" dirty="0">
                <a:effectLst/>
              </a:rPr>
              <a:t>, not just web.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168C9-BC28-D649-BBC5-8387760449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tif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4A-AB4D-77D7-26EA-DAFB0E1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D40E-1EAF-566C-1016-DD86BFEB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E5F6-5475-AEC0-0D2A-2C283CD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CDB-998B-192D-27C4-0A548DD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46E9-E171-5336-47D8-BBB7651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C17-FAC4-A164-0E06-B14FC44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3AAB-420F-432B-0230-E57EDA6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7DEF-CE6D-3872-0FEB-BEDFB72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42A-CD6C-0145-1313-9EF6D3F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436D-4391-C2F5-24C1-429B6E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8789-E66F-CB8C-0E54-6D865855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9904-5FEE-B911-FC6F-824E3EE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3F8-7A55-1646-BFF7-B3CB78A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0BC-C1F9-D7B9-29CD-01276D6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308A-05D0-DF55-3D49-77CB229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8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INGLE TEXT BOX + SUBHEAD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2021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 with subhead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B8AD202-6FAC-4A4E-8599-841CF14FF1C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4503" y="1260000"/>
            <a:ext cx="936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Sub-heading 14pt, x0.9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808163"/>
            <a:ext cx="936942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="0">
                <a:solidFill>
                  <a:schemeClr val="tx2"/>
                </a:solidFill>
              </a:defRPr>
            </a:lvl1pPr>
            <a:lvl2pPr marL="361950" indent="-182563">
              <a:spcBef>
                <a:spcPts val="600"/>
              </a:spcBef>
              <a:buFont typeface="Arial" panose="020B0604020202020204" pitchFamily="34" charset="0"/>
              <a:buChar char="-"/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4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INGLE TEXT BOX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28490F-C7C4-3D4F-8882-D1DC81395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20000"/>
          </a:blip>
          <a:stretch>
            <a:fillRect/>
          </a:stretch>
        </p:blipFill>
        <p:spPr>
          <a:xfrm>
            <a:off x="4715933" y="2500365"/>
            <a:ext cx="7476067" cy="43576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box, 24pt, x0.9 line spacing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557338"/>
            <a:ext cx="9361487" cy="4535487"/>
          </a:xfrm>
        </p:spPr>
        <p:txBody>
          <a:bodyPr/>
          <a:lstStyle>
            <a:lvl1pPr>
              <a:defRPr b="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6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5BEAF-3BD7-0D44-9280-9C941E893C0F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3F16236-9598-7349-8FC4-A40DABA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2C988-3762-E74C-B606-05FFBDCE0A3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3F1-82AA-CCD7-3506-0B6D6D6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BB-2B3D-57AA-BE15-980C3994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2108-D22F-704D-E3A9-D56460F7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3227-95E4-038F-A075-DB26538C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B63E-5A9E-21B8-EA01-1E0E0A35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695-3462-553C-1699-6CA51FB7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8ADA-182A-FC5F-47FD-40E73D8E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A4A9-95D5-588B-1B43-2AB23CE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5B3-C953-CBCE-2311-2459676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1353-DABA-5557-5C6B-4A1260B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14F-345F-7E78-8DD0-3AD9C64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9AEC-484E-EF3E-2DD5-2BF4563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6ABC-EBFA-817F-FEE2-8501A5C3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0661-98CD-F067-6DAB-3AA9989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B03-7A4B-3C2A-AE7C-AFF6C65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26E0-DBC5-91C9-CADC-378ECD2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0A1-D827-4391-1DEE-BC28427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8DA-4E39-55BB-5387-BFE80B1A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A7A0-C530-766A-BC87-14FD7F3F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7BC8-10A9-BB16-FF25-E3867B57B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CAAD-15E0-3924-DFBF-F0DF6899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40E5-590A-7538-5263-BE7C5A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CBF4-D85C-7E3D-F71F-1CC79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660-0924-4342-66DD-149F0B5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B1C-AB10-2AFD-63C0-1D3FEAA5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4B75F-A935-80FB-B43E-0BAE65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6925-59FC-F7CD-BE6C-E54B7F7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A4CD0-7934-8F41-B94D-36977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4CB3-BA63-2DEC-AC3C-A766682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8F26-F659-5AE5-2C81-DCA5170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031E-ABAD-1A7C-021E-1F7F05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5B8-C5A2-334D-81F1-795D7CC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2948-38A8-B323-57B4-BEB558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4371-8686-E041-34CA-25AC3FC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F523-F0B7-CDBF-C2D6-09437C3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740B-976D-BC3C-B5C7-6AC0F40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DAA0-469D-EFCF-4B29-CB010F3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FC3-D220-6C0B-A759-C18DF1B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1666-2C18-421D-EA97-056AD63F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A150-737D-A2B0-09B5-FE6D6CF1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05F8-FB1D-DE58-21A3-FFCA5F1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DC3A-AF31-A770-22BD-F99396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76A3-766B-4A06-D776-15E5944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28C7-3618-A9E6-698E-2639D92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932-4A6D-2E63-D333-0B1CEB0E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D13B-555C-A5C4-141F-ACA58700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1FFF-B9B9-7542-AF94-6B6F146E5706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00-504F-C085-F23E-DDA0976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0A0-B380-68CE-9B6A-3334E900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wdio-chromedriver-service" TargetMode="External"/><Relationship Id="rId18" Type="http://schemas.openxmlformats.org/officeDocument/2006/relationships/hyperlink" Target="https://webdriver.io/docs/wdio-intercept-service" TargetMode="External"/><Relationship Id="rId26" Type="http://schemas.openxmlformats.org/officeDocument/2006/relationships/hyperlink" Target="https://webdriver.io/docs/wdio-slack-service" TargetMode="External"/><Relationship Id="rId39" Type="http://schemas.openxmlformats.org/officeDocument/2006/relationships/hyperlink" Target="https://webdriver.io/docs/badisi-wdio-harness" TargetMode="External"/><Relationship Id="rId21" Type="http://schemas.openxmlformats.org/officeDocument/2006/relationships/hyperlink" Target="https://webdriver.io/docs/wdio-zafira-listener-service" TargetMode="External"/><Relationship Id="rId34" Type="http://schemas.openxmlformats.org/officeDocument/2006/relationships/hyperlink" Target="https://webdriver.io/docs/wdio-performancetotal-service" TargetMode="External"/><Relationship Id="rId42" Type="http://schemas.openxmlformats.org/officeDocument/2006/relationships/hyperlink" Target="https://webdriver.io/docs/wdio-cucumber-viewport-logger-service" TargetMode="External"/><Relationship Id="rId47" Type="http://schemas.openxmlformats.org/officeDocument/2006/relationships/hyperlink" Target="https://webdriver.io/docs/wdio-vitaqai-service" TargetMode="External"/><Relationship Id="rId7" Type="http://schemas.openxmlformats.org/officeDocument/2006/relationships/hyperlink" Target="https://webdriver.io/docs/sauce-service" TargetMode="External"/><Relationship Id="rId2" Type="http://schemas.openxmlformats.org/officeDocument/2006/relationships/hyperlink" Target="https://webdriver.io/docs/appium-service" TargetMode="External"/><Relationship Id="rId16" Type="http://schemas.openxmlformats.org/officeDocument/2006/relationships/hyperlink" Target="https://webdriver.io/docs/wdio-edgedriver-service" TargetMode="External"/><Relationship Id="rId29" Type="http://schemas.openxmlformats.org/officeDocument/2006/relationships/hyperlink" Target="https://webdriver.io/docs/wdio-ng-apimock-servi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firefox-profile-service" TargetMode="External"/><Relationship Id="rId11" Type="http://schemas.openxmlformats.org/officeDocument/2006/relationships/hyperlink" Target="https://webdriver.io/docs/testingbot-service" TargetMode="External"/><Relationship Id="rId24" Type="http://schemas.openxmlformats.org/officeDocument/2006/relationships/hyperlink" Target="https://webdriver.io/docs/wdio-ui5-service" TargetMode="External"/><Relationship Id="rId32" Type="http://schemas.openxmlformats.org/officeDocument/2006/relationships/hyperlink" Target="https://webdriver.io/docs/wdio-winappdriver-service" TargetMode="External"/><Relationship Id="rId37" Type="http://schemas.openxmlformats.org/officeDocument/2006/relationships/hyperlink" Target="https://webdriver.io/docs/wdio-ocr-service" TargetMode="External"/><Relationship Id="rId40" Type="http://schemas.openxmlformats.org/officeDocument/2006/relationships/hyperlink" Target="https://webdriver.io/docs/wdio-eslinter-service" TargetMode="External"/><Relationship Id="rId45" Type="http://schemas.openxmlformats.org/officeDocument/2006/relationships/hyperlink" Target="https://webdriver.io/docs/qajonatasmartins-wdio-google-chat-service" TargetMode="External"/><Relationship Id="rId5" Type="http://schemas.openxmlformats.org/officeDocument/2006/relationships/hyperlink" Target="https://webdriver.io/docs/devtools-service" TargetMode="External"/><Relationship Id="rId15" Type="http://schemas.openxmlformats.org/officeDocument/2006/relationships/hyperlink" Target="https://webdriver.io/docs/wdio-safaridriver-service" TargetMode="External"/><Relationship Id="rId23" Type="http://schemas.openxmlformats.org/officeDocument/2006/relationships/hyperlink" Target="https://webdriver.io/docs/wdio-docker-service" TargetMode="External"/><Relationship Id="rId28" Type="http://schemas.openxmlformats.org/officeDocument/2006/relationships/hyperlink" Target="https://webdriver.io/docs/wdio-image-comparison-service" TargetMode="External"/><Relationship Id="rId36" Type="http://schemas.openxmlformats.org/officeDocument/2006/relationships/hyperlink" Target="https://webdriver.io/docs/wdio-aws-device-farm-service" TargetMode="External"/><Relationship Id="rId10" Type="http://schemas.openxmlformats.org/officeDocument/2006/relationships/hyperlink" Target="https://webdriver.io/docs/static-server-service" TargetMode="External"/><Relationship Id="rId19" Type="http://schemas.openxmlformats.org/officeDocument/2006/relationships/hyperlink" Target="https://webdriver.io/docs/wdio-electron-service" TargetMode="External"/><Relationship Id="rId31" Type="http://schemas.openxmlformats.org/officeDocument/2006/relationships/hyperlink" Target="https://webdriver.io/docs/wdio-rerun-service" TargetMode="External"/><Relationship Id="rId44" Type="http://schemas.openxmlformats.org/officeDocument/2006/relationships/hyperlink" Target="https://webdriver.io/docs/gmangiapelo-wdio-azure-devops-service" TargetMode="External"/><Relationship Id="rId4" Type="http://schemas.openxmlformats.org/officeDocument/2006/relationships/hyperlink" Target="https://webdriver.io/docs/crossbrowsertesting-service" TargetMode="External"/><Relationship Id="rId9" Type="http://schemas.openxmlformats.org/officeDocument/2006/relationships/hyperlink" Target="https://webdriver.io/docs/shared-store-service" TargetMode="External"/><Relationship Id="rId14" Type="http://schemas.openxmlformats.org/officeDocument/2006/relationships/hyperlink" Target="https://webdriver.io/docs/wdio-geckodriver-service" TargetMode="External"/><Relationship Id="rId22" Type="http://schemas.openxmlformats.org/officeDocument/2006/relationships/hyperlink" Target="https://webdriver.io/docs/wdio-reportportal-service" TargetMode="External"/><Relationship Id="rId27" Type="http://schemas.openxmlformats.org/officeDocument/2006/relationships/hyperlink" Target="https://webdriver.io/docs/wdio-lambdatest-service" TargetMode="External"/><Relationship Id="rId30" Type="http://schemas.openxmlformats.org/officeDocument/2006/relationships/hyperlink" Target="https://webdriver.io/docs/wdio-novus-visual-regression-service" TargetMode="External"/><Relationship Id="rId35" Type="http://schemas.openxmlformats.org/officeDocument/2006/relationships/hyperlink" Target="https://webdriver.io/docs/wdio-cleanuptotal-service" TargetMode="External"/><Relationship Id="rId43" Type="http://schemas.openxmlformats.org/officeDocument/2006/relationships/hyperlink" Target="https://webdriver.io/docs/wdio-tesults-service" TargetMode="External"/><Relationship Id="rId48" Type="http://schemas.openxmlformats.org/officeDocument/2006/relationships/hyperlink" Target="https://webdriver.io/docs/wdio-robonut-service" TargetMode="External"/><Relationship Id="rId8" Type="http://schemas.openxmlformats.org/officeDocument/2006/relationships/hyperlink" Target="https://webdriver.io/docs/selenium-standalone-service" TargetMode="External"/><Relationship Id="rId3" Type="http://schemas.openxmlformats.org/officeDocument/2006/relationships/hyperlink" Target="https://webdriver.io/docs/browserstack-service" TargetMode="External"/><Relationship Id="rId12" Type="http://schemas.openxmlformats.org/officeDocument/2006/relationships/hyperlink" Target="https://webdriver.io/docs/webdriver-mock-service" TargetMode="External"/><Relationship Id="rId17" Type="http://schemas.openxmlformats.org/officeDocument/2006/relationships/hyperlink" Target="https://webdriver.io/docs/wdio-vscode-service" TargetMode="External"/><Relationship Id="rId25" Type="http://schemas.openxmlformats.org/officeDocument/2006/relationships/hyperlink" Target="https://webdriver.io/docs/wdio-wiremock-service" TargetMode="External"/><Relationship Id="rId33" Type="http://schemas.openxmlformats.org/officeDocument/2006/relationships/hyperlink" Target="https://webdriver.io/docs/wdio-ywinappdriver-service" TargetMode="External"/><Relationship Id="rId38" Type="http://schemas.openxmlformats.org/officeDocument/2006/relationships/hyperlink" Target="https://webdriver.io/docs/wdio-wait-for" TargetMode="External"/><Relationship Id="rId46" Type="http://schemas.openxmlformats.org/officeDocument/2006/relationships/hyperlink" Target="https://webdriver.io/docs/sap_oss-wdio-qmate-service" TargetMode="External"/><Relationship Id="rId20" Type="http://schemas.openxmlformats.org/officeDocument/2006/relationships/hyperlink" Target="https://webdriver.io/docs/wdio-gmail-service" TargetMode="External"/><Relationship Id="rId41" Type="http://schemas.openxmlformats.org/officeDocument/2006/relationships/hyperlink" Target="https://webdriver.io/docs/wdio-ms-teams-servi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2DD-2A10-D347-F437-36805D4F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E0AF-B87C-8482-7133-6FEE0BEE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785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60DE-62E0-55EE-E4A1-07BB0E3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814D-63E4-121E-F01A-E60E991B0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"/>
              </a:rPr>
              <a:t>Appium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"/>
              </a:rPr>
              <a:t>Browserstack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"/>
              </a:rPr>
              <a:t>Crossbrowsertesting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5"/>
              </a:rPr>
              <a:t>Devtools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6"/>
              </a:rPr>
              <a:t>Firefox Profile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7"/>
              </a:rPr>
              <a:t>Sauce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8"/>
              </a:rPr>
              <a:t>Selenium Standalone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9"/>
              </a:rPr>
              <a:t>Shared Store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0"/>
              </a:rPr>
              <a:t>Static Server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1"/>
              </a:rPr>
              <a:t>Testingbot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2"/>
              </a:rPr>
              <a:t>Webdriver 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3"/>
              </a:rPr>
              <a:t>ChromeDriver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4"/>
              </a:rPr>
              <a:t>Geckodriver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5"/>
              </a:rPr>
              <a:t>SafariDriver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6"/>
              </a:rPr>
              <a:t>EdgeDriver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7"/>
              </a:rPr>
              <a:t>VSCode Extension 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8"/>
              </a:rPr>
              <a:t>Intercept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9"/>
              </a:rPr>
              <a:t>Electron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0"/>
              </a:rPr>
              <a:t>Gmail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1"/>
              </a:rPr>
              <a:t>Zafira Listener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2"/>
              </a:rPr>
              <a:t>Report Portal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3"/>
              </a:rPr>
              <a:t>Docker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4"/>
              </a:rPr>
              <a:t>UI5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CE5B-1AF4-2BC9-39F5-6BEAE7FFE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5"/>
              </a:rPr>
              <a:t>WireMock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6"/>
              </a:rPr>
              <a:t>Slack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7"/>
              </a:rPr>
              <a:t>LambdaTest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8"/>
              </a:rPr>
              <a:t>Image Comparison (Visual Regression Testing)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9"/>
              </a:rPr>
              <a:t>Ng-apimock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0"/>
              </a:rPr>
              <a:t>Novus Visual Regression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1"/>
              </a:rPr>
              <a:t>Re-run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2"/>
              </a:rPr>
              <a:t>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3"/>
              </a:rPr>
              <a:t>ywinappdriver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4"/>
              </a:rPr>
              <a:t>PerformanceTotal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5"/>
              </a:rPr>
              <a:t>CleanupTotal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6"/>
              </a:rPr>
              <a:t>AWS Device Farm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7"/>
              </a:rPr>
              <a:t>OCR service for Appium Native Apps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8"/>
              </a:rPr>
              <a:t>Library of useful expected conditions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9"/>
              </a:rPr>
              <a:t>Support for Angular component test harnesses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0"/>
              </a:rPr>
              <a:t>Auto-detect missing imports w/eslint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1"/>
              </a:rPr>
              <a:t>Microsoft Teams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2"/>
              </a:rPr>
              <a:t>Cucumber Viewport Logger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3"/>
              </a:rPr>
              <a:t>Tesults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4"/>
              </a:rPr>
              <a:t>Azure DevOps Test Plans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5"/>
              </a:rPr>
              <a:t>Google Chat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6"/>
              </a:rPr>
              <a:t>Qmate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7"/>
              </a:rPr>
              <a:t>Vitaq AI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8"/>
              </a:rPr>
              <a:t>Robonut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8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0-C883-83D7-2974-5A4E7A96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B22E-79B6-39C4-B14D-656EE742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npm init wdio -&gt; Installs the Core Packages</a:t>
            </a:r>
          </a:p>
          <a:p>
            <a:pPr marL="0" indent="0">
              <a:buNone/>
            </a:pPr>
            <a:r>
              <a:rPr lang="en-GB" dirty="0"/>
              <a:t>		      -&gt; Prompts you with a Wizard for Setup to install the </a:t>
            </a:r>
          </a:p>
          <a:p>
            <a:pPr marL="0" indent="0">
              <a:buNone/>
            </a:pPr>
            <a:r>
              <a:rPr lang="en-GB" dirty="0"/>
              <a:t>		          desired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8313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0F1-C2B6-4D9E-0FFA-BB898B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238F-9ADE-47C0-F6CE-4DB22BC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managed inside the wdio.conf.ts file</a:t>
            </a:r>
          </a:p>
          <a:p>
            <a:r>
              <a:rPr lang="en-GB" dirty="0"/>
              <a:t>To run all your tests type: npx wdio wdio.conf.ts</a:t>
            </a:r>
          </a:p>
          <a:p>
            <a:r>
              <a:rPr lang="en-GB" dirty="0"/>
              <a:t>Configure browser properties:</a:t>
            </a:r>
          </a:p>
          <a:p>
            <a:pPr lvl="1"/>
            <a:r>
              <a:rPr lang="en-GB" dirty="0"/>
              <a:t>Has property maxInstances which controls the number of browser threads. By default when the Test Runner starts it identifies the number of feature/spec files to run. The scope is set based on the tags in the tests. It then looks for the number of capabilities – and assigns a feature file to each capability. You can use the exclude option to avoid assigning a feature to </a:t>
            </a:r>
            <a:r>
              <a:rPr lang="en-GB"/>
              <a:t>a capability</a:t>
            </a:r>
            <a:endParaRPr lang="en-GB" dirty="0"/>
          </a:p>
          <a:p>
            <a:pPr lvl="1"/>
            <a:r>
              <a:rPr lang="en-GB" dirty="0"/>
              <a:t>Has property setWindowRect -&gt; Browser Real-estate dimensions </a:t>
            </a:r>
          </a:p>
        </p:txBody>
      </p:sp>
    </p:spTree>
    <p:extLst>
      <p:ext uri="{BB962C8B-B14F-4D97-AF65-F5344CB8AC3E}">
        <p14:creationId xmlns:p14="http://schemas.microsoft.com/office/powerpoint/2010/main" val="306379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584B-6035-62EE-1FC8-0DBF0A7B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US" dirty="0"/>
              <a:t>Rich documentation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0D82A-AA0D-14EE-5FA5-D200489B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0" y="1377200"/>
            <a:ext cx="9560065" cy="5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18B-BDB4-D85B-AB84-0BF8356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Numerous Reporting Options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039065-56D0-9213-BAD8-1AC3DCDB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794"/>
            <a:ext cx="3760694" cy="1500479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17ED218-1894-9791-4C37-CCC5055A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28" y="1690688"/>
            <a:ext cx="5485733" cy="3409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98F2A2-0F27-3576-A553-A4F173236E3C}"/>
              </a:ext>
            </a:extLst>
          </p:cNvPr>
          <p:cNvSpPr txBox="1"/>
          <p:nvPr/>
        </p:nvSpPr>
        <p:spPr>
          <a:xfrm>
            <a:off x="838200" y="4437529"/>
            <a:ext cx="367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You are up and running within minutes!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Install Java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npm install –g allure-</a:t>
            </a:r>
            <a:r>
              <a:rPr lang="en-US" sz="1200" dirty="0" err="1"/>
              <a:t>commandline</a:t>
            </a:r>
            <a:r>
              <a:rPr lang="en-US" sz="1200" dirty="0"/>
              <a:t> –save-dev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allure serve -&gt; Generates an interactive HTML report</a:t>
            </a:r>
          </a:p>
        </p:txBody>
      </p:sp>
    </p:spTree>
    <p:extLst>
      <p:ext uri="{BB962C8B-B14F-4D97-AF65-F5344CB8AC3E}">
        <p14:creationId xmlns:p14="http://schemas.microsoft.com/office/powerpoint/2010/main" val="5978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536AD0-97F2-0904-0A2E-FC9B9D5F4BD0}"/>
              </a:ext>
            </a:extLst>
          </p:cNvPr>
          <p:cNvSpPr/>
          <p:nvPr/>
        </p:nvSpPr>
        <p:spPr>
          <a:xfrm>
            <a:off x="224589" y="1821841"/>
            <a:ext cx="11318850" cy="1004378"/>
          </a:xfrm>
          <a:prstGeom prst="roundRect">
            <a:avLst>
              <a:gd name="adj" fmla="val 145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380D9-365C-9AF4-D294-320A23AC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27B6D-8A02-C1C2-B52D-D60E4506B2A9}"/>
              </a:ext>
            </a:extLst>
          </p:cNvPr>
          <p:cNvSpPr txBox="1"/>
          <p:nvPr/>
        </p:nvSpPr>
        <p:spPr>
          <a:xfrm>
            <a:off x="-1887" y="-1961"/>
            <a:ext cx="1347818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29E419-1342-10DB-112E-32767CED764E}"/>
              </a:ext>
            </a:extLst>
          </p:cNvPr>
          <p:cNvSpPr/>
          <p:nvPr/>
        </p:nvSpPr>
        <p:spPr>
          <a:xfrm>
            <a:off x="224589" y="786577"/>
            <a:ext cx="11318850" cy="870163"/>
          </a:xfrm>
          <a:prstGeom prst="roundRect">
            <a:avLst>
              <a:gd name="adj" fmla="val 20862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3C81-FD81-0B54-2388-7058331B0F52}"/>
              </a:ext>
            </a:extLst>
          </p:cNvPr>
          <p:cNvSpPr/>
          <p:nvPr/>
        </p:nvSpPr>
        <p:spPr>
          <a:xfrm>
            <a:off x="1266788" y="815392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 err="1">
                <a:solidFill>
                  <a:schemeClr val="bg1"/>
                </a:solidFill>
              </a:rPr>
              <a:t>Standardise</a:t>
            </a:r>
            <a:r>
              <a:rPr lang="en-US" sz="1400" dirty="0">
                <a:solidFill>
                  <a:schemeClr val="bg1"/>
                </a:solidFill>
              </a:rPr>
              <a:t> Test 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Automation across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Squads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16D80-85EC-EA4D-1CE2-46DBF4921F66}"/>
              </a:ext>
            </a:extLst>
          </p:cNvPr>
          <p:cNvSpPr/>
          <p:nvPr/>
        </p:nvSpPr>
        <p:spPr>
          <a:xfrm>
            <a:off x="3946936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Reduce time to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75AB6-F771-64A1-A780-FAC9CE89C25E}"/>
              </a:ext>
            </a:extLst>
          </p:cNvPr>
          <p:cNvSpPr/>
          <p:nvPr/>
        </p:nvSpPr>
        <p:spPr>
          <a:xfrm>
            <a:off x="6627083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Integrate quality gate in CI/CD process for all squads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D7AE3-6519-D25F-9B02-2E51664667B0}"/>
              </a:ext>
            </a:extLst>
          </p:cNvPr>
          <p:cNvSpPr/>
          <p:nvPr/>
        </p:nvSpPr>
        <p:spPr>
          <a:xfrm>
            <a:off x="9085261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Increase frequency of releases to production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FC834-46BF-B131-9C1D-2D2FF6024434}"/>
              </a:ext>
            </a:extLst>
          </p:cNvPr>
          <p:cNvSpPr/>
          <p:nvPr/>
        </p:nvSpPr>
        <p:spPr>
          <a:xfrm>
            <a:off x="1661726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Multiple test automation frameworks across squads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1C1A8-17E1-5D91-194D-42CA4D3D7F93}"/>
              </a:ext>
            </a:extLst>
          </p:cNvPr>
          <p:cNvSpPr/>
          <p:nvPr/>
        </p:nvSpPr>
        <p:spPr>
          <a:xfrm>
            <a:off x="5613992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Unable to move resources across squads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16C4F-9D87-5532-CCE8-EE95E591CB08}"/>
              </a:ext>
            </a:extLst>
          </p:cNvPr>
          <p:cNvSpPr/>
          <p:nvPr/>
        </p:nvSpPr>
        <p:spPr>
          <a:xfrm>
            <a:off x="3629500" y="2052771"/>
            <a:ext cx="1716056" cy="51378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Inconsistent approach for Test Automation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F5EEA-0913-83CA-7BF6-15CE40FE0F7E}"/>
              </a:ext>
            </a:extLst>
          </p:cNvPr>
          <p:cNvSpPr/>
          <p:nvPr/>
        </p:nvSpPr>
        <p:spPr>
          <a:xfrm>
            <a:off x="9566257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No single source of Test tools for all squads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A9F92-765A-FB71-32CF-0FBD319B2ED7}"/>
              </a:ext>
            </a:extLst>
          </p:cNvPr>
          <p:cNvSpPr/>
          <p:nvPr/>
        </p:nvSpPr>
        <p:spPr>
          <a:xfrm>
            <a:off x="7590125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Added cost to BA to maintain multiple frameworks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F3DA32D-4545-146C-A202-C7CBE1863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2347" r="12347" b="23607"/>
          <a:stretch/>
        </p:blipFill>
        <p:spPr>
          <a:xfrm>
            <a:off x="552541" y="1975801"/>
            <a:ext cx="515971" cy="523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253037-7EF8-FC81-F51C-EA085D8DC9DC}"/>
              </a:ext>
            </a:extLst>
          </p:cNvPr>
          <p:cNvSpPr/>
          <p:nvPr/>
        </p:nvSpPr>
        <p:spPr>
          <a:xfrm>
            <a:off x="330461" y="4961373"/>
            <a:ext cx="11212977" cy="1299727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408EA4-EEE9-7211-F121-3454A066AC2F}"/>
              </a:ext>
            </a:extLst>
          </p:cNvPr>
          <p:cNvSpPr/>
          <p:nvPr/>
        </p:nvSpPr>
        <p:spPr>
          <a:xfrm>
            <a:off x="224589" y="3118070"/>
            <a:ext cx="5389403" cy="1580360"/>
          </a:xfrm>
          <a:prstGeom prst="roundRect">
            <a:avLst>
              <a:gd name="adj" fmla="val 9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5DB0E-2DCB-9E0C-CB60-F759A81746C9}"/>
              </a:ext>
            </a:extLst>
          </p:cNvPr>
          <p:cNvSpPr/>
          <p:nvPr/>
        </p:nvSpPr>
        <p:spPr>
          <a:xfrm>
            <a:off x="5902337" y="3090637"/>
            <a:ext cx="5641102" cy="1620700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36CBC23-75F0-2B84-5159-1F5A5FCA5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20022"/>
          <a:stretch/>
        </p:blipFill>
        <p:spPr bwMode="auto">
          <a:xfrm flipH="1">
            <a:off x="368695" y="3370124"/>
            <a:ext cx="883662" cy="7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93BAC91-B07A-E5A0-D581-7BF73A0D2794}"/>
              </a:ext>
            </a:extLst>
          </p:cNvPr>
          <p:cNvSpPr/>
          <p:nvPr/>
        </p:nvSpPr>
        <p:spPr>
          <a:xfrm>
            <a:off x="1553364" y="3054819"/>
            <a:ext cx="4152273" cy="166901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modern web applications written in React, Hybris, Vue, Angular, Svelte, AEM or other frontend frameworks</a:t>
            </a:r>
            <a:endParaRPr lang="en-US" sz="1100" dirty="0">
              <a:ea typeface="+mn-lt"/>
              <a:cs typeface="+mn-lt"/>
            </a:endParaRP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Enables hybrid or native mobile applications running in an emulator/simulator or on a real device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native desktop applications (e.g. written with </a:t>
            </a:r>
            <a:r>
              <a:rPr lang="en-GB" sz="1100" dirty="0" err="1">
                <a:ea typeface="+mn-lt"/>
                <a:cs typeface="+mn-lt"/>
              </a:rPr>
              <a:t>Electron.js</a:t>
            </a:r>
            <a:r>
              <a:rPr lang="en-GB" sz="1100" dirty="0">
                <a:ea typeface="+mn-lt"/>
                <a:cs typeface="+mn-lt"/>
              </a:rPr>
              <a:t>)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Covers E2E testing (Unit, Component etc.) of web components in browser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True Open Source</a:t>
            </a:r>
            <a:endParaRPr lang="en-US" sz="1100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66F1B1-2552-F375-ACD8-A4C99A6F966C}"/>
              </a:ext>
            </a:extLst>
          </p:cNvPr>
          <p:cNvSpPr/>
          <p:nvPr/>
        </p:nvSpPr>
        <p:spPr>
          <a:xfrm>
            <a:off x="6743572" y="3125884"/>
            <a:ext cx="1905352" cy="125441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EE Shop Mobile - 5 e2e Acquisition journey scenarios automated which is the highest priority for BT Shop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Each Test Script can be executed on multiple platforms (Desktop web /Android web/iOS Web)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A235F-C86F-FE10-06D9-041A376403F2}"/>
              </a:ext>
            </a:extLst>
          </p:cNvPr>
          <p:cNvSpPr/>
          <p:nvPr/>
        </p:nvSpPr>
        <p:spPr>
          <a:xfrm>
            <a:off x="8781422" y="3076255"/>
            <a:ext cx="2691008" cy="16076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000" b="1" dirty="0">
                <a:ea typeface="+mn-lt"/>
                <a:cs typeface="+mn-lt"/>
              </a:rPr>
              <a:t>Capabilities added: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Execution: All Desktop Browsers, Android –Chrome, IOS - Safari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CI/CD: GitHub actions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Cloud Execution: BrowserStack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Appium: Mobile Browser Automation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Dynamic Implementation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Reporting: Cucumber Reports and Allure Reports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Xray: RoadMap</a:t>
            </a:r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26764FFD-E4FB-3320-2F17-119D59D8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130" r="5130" b="12963"/>
          <a:stretch/>
        </p:blipFill>
        <p:spPr>
          <a:xfrm>
            <a:off x="481588" y="5252583"/>
            <a:ext cx="657877" cy="638059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E13103EB-D0E8-7184-BCA8-1F88E31873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0510" r="10510" b="24226"/>
          <a:stretch/>
        </p:blipFill>
        <p:spPr>
          <a:xfrm>
            <a:off x="552541" y="847452"/>
            <a:ext cx="515971" cy="49502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51669A74-6802-1D6E-4225-818550896B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765" r="4765" b="16938"/>
          <a:stretch/>
        </p:blipFill>
        <p:spPr>
          <a:xfrm>
            <a:off x="5962023" y="3529621"/>
            <a:ext cx="633099" cy="58126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E31B53-097A-F857-EED1-C9C12F3E7FA0}"/>
              </a:ext>
            </a:extLst>
          </p:cNvPr>
          <p:cNvCxnSpPr>
            <a:cxnSpLocks/>
          </p:cNvCxnSpPr>
          <p:nvPr/>
        </p:nvCxnSpPr>
        <p:spPr>
          <a:xfrm>
            <a:off x="5765322" y="3224182"/>
            <a:ext cx="0" cy="1284709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B8C9056-D8D4-341D-7111-FB730ACBDDFD}"/>
              </a:ext>
            </a:extLst>
          </p:cNvPr>
          <p:cNvSpPr/>
          <p:nvPr/>
        </p:nvSpPr>
        <p:spPr>
          <a:xfrm>
            <a:off x="4122919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Accelerated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execution time with multi browser / device and parallel execution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62032A-BD9C-87FC-8B81-43662F3A76A6}"/>
              </a:ext>
            </a:extLst>
          </p:cNvPr>
          <p:cNvSpPr/>
          <p:nvPr/>
        </p:nvSpPr>
        <p:spPr>
          <a:xfrm>
            <a:off x="2652952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20%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reduced script development and maintenance effort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D5644-117D-FFC2-B188-4987AEAADBF2}"/>
              </a:ext>
            </a:extLst>
          </p:cNvPr>
          <p:cNvSpPr/>
          <p:nvPr/>
        </p:nvSpPr>
        <p:spPr>
          <a:xfrm>
            <a:off x="7062853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Extensive automation framework for UI (Desktop web and Mobile web ) and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37F5F-47E0-350E-DFA4-7A9E52CC3371}"/>
              </a:ext>
            </a:extLst>
          </p:cNvPr>
          <p:cNvSpPr/>
          <p:nvPr/>
        </p:nvSpPr>
        <p:spPr>
          <a:xfrm>
            <a:off x="1182985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Zero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 tool/framework licensing cost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9ED51-C898-1ADC-6EB4-AACB38464F13}"/>
              </a:ext>
            </a:extLst>
          </p:cNvPr>
          <p:cNvSpPr/>
          <p:nvPr/>
        </p:nvSpPr>
        <p:spPr>
          <a:xfrm>
            <a:off x="5592886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en-GB" sz="12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setup,</a:t>
            </a:r>
            <a:br>
              <a:rPr lang="en-GB" sz="120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Quick onboarding, Global community Support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087538-CC8F-472E-202A-99EA2E0CB9D5}"/>
              </a:ext>
            </a:extLst>
          </p:cNvPr>
          <p:cNvSpPr/>
          <p:nvPr/>
        </p:nvSpPr>
        <p:spPr>
          <a:xfrm>
            <a:off x="8532820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Common tech and tool stack across QA and Front-end Dev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A29997-E242-9EDF-8DD3-430202BED4DF}"/>
              </a:ext>
            </a:extLst>
          </p:cNvPr>
          <p:cNvSpPr/>
          <p:nvPr/>
        </p:nvSpPr>
        <p:spPr>
          <a:xfrm>
            <a:off x="10002788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Capability to automate GraphQL</a:t>
            </a:r>
          </a:p>
        </p:txBody>
      </p:sp>
      <p:sp>
        <p:nvSpPr>
          <p:cNvPr id="912" name="Ribbon: Curved and Tilted Up 911">
            <a:extLst>
              <a:ext uri="{FF2B5EF4-FFF2-40B4-BE49-F238E27FC236}">
                <a16:creationId xmlns:a16="http://schemas.microsoft.com/office/drawing/2014/main" id="{037FBFD6-B9BD-7FD5-2FE2-21D437A0553C}"/>
              </a:ext>
            </a:extLst>
          </p:cNvPr>
          <p:cNvSpPr/>
          <p:nvPr/>
        </p:nvSpPr>
        <p:spPr>
          <a:xfrm>
            <a:off x="6965788" y="4377092"/>
            <a:ext cx="1700325" cy="642623"/>
          </a:xfrm>
          <a:prstGeom prst="ellipseRibbon2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£25k</a:t>
            </a:r>
            <a:br>
              <a:rPr lang="en-US" sz="900" b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NTT DATA Investment</a:t>
            </a:r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7737F34F-7937-101D-5754-60E0298383D2}"/>
              </a:ext>
            </a:extLst>
          </p:cNvPr>
          <p:cNvSpPr/>
          <p:nvPr/>
        </p:nvSpPr>
        <p:spPr>
          <a:xfrm>
            <a:off x="189635" y="786576"/>
            <a:ext cx="1266428" cy="8701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Vision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C1BE8BA9-62A7-FDAE-8DAF-5AE6360400DB}"/>
              </a:ext>
            </a:extLst>
          </p:cNvPr>
          <p:cNvSpPr/>
          <p:nvPr/>
        </p:nvSpPr>
        <p:spPr>
          <a:xfrm>
            <a:off x="189635" y="2055373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Challenges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CA34735A-8306-4FD4-51AB-ADDB2C6F8F6E}"/>
              </a:ext>
            </a:extLst>
          </p:cNvPr>
          <p:cNvSpPr/>
          <p:nvPr/>
        </p:nvSpPr>
        <p:spPr>
          <a:xfrm>
            <a:off x="189635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Why</a:t>
            </a:r>
            <a:br>
              <a:rPr lang="en-US" sz="1400" b="1">
                <a:solidFill>
                  <a:srgbClr val="EA5906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WebDriverIO</a:t>
            </a:r>
            <a:endParaRPr lang="en-US" sz="1400" b="1">
              <a:solidFill>
                <a:srgbClr val="EA5906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F23E436F-E532-B02D-6BB2-69126C0740F9}"/>
              </a:ext>
            </a:extLst>
          </p:cNvPr>
          <p:cNvSpPr/>
          <p:nvPr/>
        </p:nvSpPr>
        <p:spPr>
          <a:xfrm>
            <a:off x="189635" y="549025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accent4"/>
                </a:solidFill>
                <a:ea typeface="+mn-lt"/>
                <a:cs typeface="+mn-lt"/>
              </a:rPr>
              <a:t>Benefits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12AC796D-9D49-2C5F-F3E1-DF326F615CF7}"/>
              </a:ext>
            </a:extLst>
          </p:cNvPr>
          <p:cNvSpPr/>
          <p:nvPr/>
        </p:nvSpPr>
        <p:spPr>
          <a:xfrm>
            <a:off x="5666106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POC</a:t>
            </a:r>
            <a:br>
              <a:rPr lang="en-US" sz="1400" b="1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Outcome</a:t>
            </a:r>
            <a:endParaRPr lang="en-US" sz="1400" b="1">
              <a:solidFill>
                <a:schemeClr val="bg2"/>
              </a:solidFill>
            </a:endParaRPr>
          </a:p>
        </p:txBody>
      </p: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ED9D78BF-3491-B432-917B-B3208ED05100}"/>
              </a:ext>
            </a:extLst>
          </p:cNvPr>
          <p:cNvCxnSpPr>
            <a:cxnSpLocks/>
          </p:cNvCxnSpPr>
          <p:nvPr/>
        </p:nvCxnSpPr>
        <p:spPr>
          <a:xfrm flipH="1">
            <a:off x="2136000" y="5090569"/>
            <a:ext cx="7920000" cy="0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80E-F268-84D4-D4D2-F0994416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C728-F222-E3E9-5C78-2598FA2D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benefits and risks of adopting WebDriverIO?</a:t>
            </a:r>
          </a:p>
          <a:p>
            <a:r>
              <a:rPr lang="en-GB" dirty="0"/>
              <a:t>In the current environment is it feasible to adopt, right now?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359-82E8-A052-4BC7-B08545F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862-DD1C-648E-57FD-CEC1180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a full test framework with numerous additional features and utilities</a:t>
            </a:r>
          </a:p>
          <a:p>
            <a:r>
              <a:rPr lang="en-GB" sz="2400" dirty="0"/>
              <a:t>It supports Browser, Mobile and Desktop App Automation, and allows integration of API testing (using 3</a:t>
            </a:r>
            <a:r>
              <a:rPr lang="en-GB" sz="2400" baseline="30000" dirty="0"/>
              <a:t>rd</a:t>
            </a:r>
            <a:r>
              <a:rPr lang="en-GB" sz="2400" dirty="0"/>
              <a:t> party libraries like </a:t>
            </a:r>
            <a:r>
              <a:rPr lang="en-GB" sz="2400" dirty="0" err="1"/>
              <a:t>SuperTest</a:t>
            </a:r>
            <a:r>
              <a:rPr lang="en-GB" sz="2400" dirty="0"/>
              <a:t>) for Node.js</a:t>
            </a:r>
          </a:p>
          <a:p>
            <a:r>
              <a:rPr lang="en-GB" sz="2400" dirty="0">
                <a:latin typeface="Google Sans"/>
              </a:rPr>
              <a:t>WebDriverIO is a better implementation of the WebDriver bindings and supports 50+ types of interactions</a:t>
            </a:r>
          </a:p>
          <a:p>
            <a:r>
              <a:rPr lang="en-GB" sz="2400" b="0" i="0" dirty="0">
                <a:effectLst/>
                <a:latin typeface="Google Sans"/>
              </a:rPr>
              <a:t>WebDriver is W3C compliant and is the official standard for browser automation</a:t>
            </a:r>
          </a:p>
          <a:p>
            <a:r>
              <a:rPr lang="en-GB" sz="2400" dirty="0">
                <a:latin typeface="Google Sans"/>
              </a:rPr>
              <a:t>WebDriver is a remote control interface that enables introspection and control of user agents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6DB08-0D05-BCA0-4020-1D3F0E74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3" y="4974860"/>
            <a:ext cx="3574715" cy="1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04EBE3-6578-4505-8DDC-917638BF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A8E53657-4FAD-4922-823A-5E6ED5356DAC}"/>
              </a:ext>
            </a:extLst>
          </p:cNvPr>
          <p:cNvSpPr txBox="1"/>
          <p:nvPr/>
        </p:nvSpPr>
        <p:spPr>
          <a:xfrm>
            <a:off x="740950" y="694800"/>
            <a:ext cx="28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Toolset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81E1F-DB0F-4A33-889A-586752467137}"/>
              </a:ext>
            </a:extLst>
          </p:cNvPr>
          <p:cNvSpPr/>
          <p:nvPr/>
        </p:nvSpPr>
        <p:spPr>
          <a:xfrm>
            <a:off x="81728" y="314540"/>
            <a:ext cx="11496890" cy="624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AEE5F1-6427-46DA-A799-51023C2AB449}"/>
              </a:ext>
            </a:extLst>
          </p:cNvPr>
          <p:cNvSpPr/>
          <p:nvPr/>
        </p:nvSpPr>
        <p:spPr>
          <a:xfrm>
            <a:off x="9045106" y="18347"/>
            <a:ext cx="1208366" cy="1177200"/>
          </a:xfrm>
          <a:prstGeom prst="ellipse">
            <a:avLst/>
          </a:prstGeom>
          <a:solidFill>
            <a:srgbClr val="FFA90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048C5B-C149-40E5-8F05-FA6350DD7097}"/>
              </a:ext>
            </a:extLst>
          </p:cNvPr>
          <p:cNvSpPr/>
          <p:nvPr/>
        </p:nvSpPr>
        <p:spPr>
          <a:xfrm>
            <a:off x="9220870" y="138492"/>
            <a:ext cx="876749" cy="878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Freeform 39">
            <a:extLst>
              <a:ext uri="{FF2B5EF4-FFF2-40B4-BE49-F238E27FC236}">
                <a16:creationId xmlns:a16="http://schemas.microsoft.com/office/drawing/2014/main" id="{7BF66E65-B200-40D9-8227-14C9479992DF}"/>
              </a:ext>
            </a:extLst>
          </p:cNvPr>
          <p:cNvSpPr>
            <a:spLocks noEditPoints="1"/>
          </p:cNvSpPr>
          <p:nvPr/>
        </p:nvSpPr>
        <p:spPr bwMode="auto">
          <a:xfrm>
            <a:off x="9341365" y="302845"/>
            <a:ext cx="527952" cy="549694"/>
          </a:xfrm>
          <a:custGeom>
            <a:avLst/>
            <a:gdLst>
              <a:gd name="T0" fmla="*/ 3679 w 5975"/>
              <a:gd name="T1" fmla="*/ 5359 h 6221"/>
              <a:gd name="T2" fmla="*/ 3626 w 5975"/>
              <a:gd name="T3" fmla="*/ 5807 h 6221"/>
              <a:gd name="T4" fmla="*/ 3365 w 5975"/>
              <a:gd name="T5" fmla="*/ 6147 h 6221"/>
              <a:gd name="T6" fmla="*/ 2676 w 5975"/>
              <a:gd name="T7" fmla="*/ 6200 h 6221"/>
              <a:gd name="T8" fmla="*/ 2424 w 5975"/>
              <a:gd name="T9" fmla="*/ 5869 h 6221"/>
              <a:gd name="T10" fmla="*/ 2277 w 5975"/>
              <a:gd name="T11" fmla="*/ 5434 h 6221"/>
              <a:gd name="T12" fmla="*/ 2451 w 5975"/>
              <a:gd name="T13" fmla="*/ 5259 h 6221"/>
              <a:gd name="T14" fmla="*/ 5123 w 5975"/>
              <a:gd name="T15" fmla="*/ 4882 h 6221"/>
              <a:gd name="T16" fmla="*/ 5072 w 5975"/>
              <a:gd name="T17" fmla="*/ 5119 h 6221"/>
              <a:gd name="T18" fmla="*/ 4854 w 5975"/>
              <a:gd name="T19" fmla="*/ 5096 h 6221"/>
              <a:gd name="T20" fmla="*/ 4400 w 5975"/>
              <a:gd name="T21" fmla="*/ 4455 h 6221"/>
              <a:gd name="T22" fmla="*/ 1482 w 5975"/>
              <a:gd name="T23" fmla="*/ 4381 h 6221"/>
              <a:gd name="T24" fmla="*/ 1588 w 5975"/>
              <a:gd name="T25" fmla="*/ 4600 h 6221"/>
              <a:gd name="T26" fmla="*/ 995 w 5975"/>
              <a:gd name="T27" fmla="*/ 5147 h 6221"/>
              <a:gd name="T28" fmla="*/ 825 w 5975"/>
              <a:gd name="T29" fmla="*/ 4994 h 6221"/>
              <a:gd name="T30" fmla="*/ 1370 w 5975"/>
              <a:gd name="T31" fmla="*/ 4381 h 6221"/>
              <a:gd name="T32" fmla="*/ 5937 w 5975"/>
              <a:gd name="T33" fmla="*/ 2876 h 6221"/>
              <a:gd name="T34" fmla="*/ 5909 w 5975"/>
              <a:gd name="T35" fmla="*/ 3120 h 6221"/>
              <a:gd name="T36" fmla="*/ 5087 w 5975"/>
              <a:gd name="T37" fmla="*/ 3118 h 6221"/>
              <a:gd name="T38" fmla="*/ 5061 w 5975"/>
              <a:gd name="T39" fmla="*/ 2876 h 6221"/>
              <a:gd name="T40" fmla="*/ 818 w 5975"/>
              <a:gd name="T41" fmla="*/ 2815 h 6221"/>
              <a:gd name="T42" fmla="*/ 946 w 5975"/>
              <a:gd name="T43" fmla="*/ 3023 h 6221"/>
              <a:gd name="T44" fmla="*/ 172 w 5975"/>
              <a:gd name="T45" fmla="*/ 3158 h 6221"/>
              <a:gd name="T46" fmla="*/ 0 w 5975"/>
              <a:gd name="T47" fmla="*/ 2984 h 6221"/>
              <a:gd name="T48" fmla="*/ 172 w 5975"/>
              <a:gd name="T49" fmla="*/ 2812 h 6221"/>
              <a:gd name="T50" fmla="*/ 2369 w 5975"/>
              <a:gd name="T51" fmla="*/ 2074 h 6221"/>
              <a:gd name="T52" fmla="*/ 1930 w 5975"/>
              <a:gd name="T53" fmla="*/ 2662 h 6221"/>
              <a:gd name="T54" fmla="*/ 1946 w 5975"/>
              <a:gd name="T55" fmla="*/ 3126 h 6221"/>
              <a:gd name="T56" fmla="*/ 2188 w 5975"/>
              <a:gd name="T57" fmla="*/ 3099 h 6221"/>
              <a:gd name="T58" fmla="*/ 2315 w 5975"/>
              <a:gd name="T59" fmla="*/ 2634 h 6221"/>
              <a:gd name="T60" fmla="*/ 2799 w 5975"/>
              <a:gd name="T61" fmla="*/ 2254 h 6221"/>
              <a:gd name="T62" fmla="*/ 3142 w 5975"/>
              <a:gd name="T63" fmla="*/ 2135 h 6221"/>
              <a:gd name="T64" fmla="*/ 3064 w 5975"/>
              <a:gd name="T65" fmla="*/ 1902 h 6221"/>
              <a:gd name="T66" fmla="*/ 3488 w 5975"/>
              <a:gd name="T67" fmla="*/ 1537 h 6221"/>
              <a:gd name="T68" fmla="*/ 4192 w 5975"/>
              <a:gd name="T69" fmla="*/ 2038 h 6221"/>
              <a:gd name="T70" fmla="*/ 4516 w 5975"/>
              <a:gd name="T71" fmla="*/ 2853 h 6221"/>
              <a:gd name="T72" fmla="*/ 4321 w 5975"/>
              <a:gd name="T73" fmla="*/ 3744 h 6221"/>
              <a:gd name="T74" fmla="*/ 3842 w 5975"/>
              <a:gd name="T75" fmla="*/ 4402 h 6221"/>
              <a:gd name="T76" fmla="*/ 3645 w 5975"/>
              <a:gd name="T77" fmla="*/ 4948 h 6221"/>
              <a:gd name="T78" fmla="*/ 2409 w 5975"/>
              <a:gd name="T79" fmla="*/ 5005 h 6221"/>
              <a:gd name="T80" fmla="*/ 2210 w 5975"/>
              <a:gd name="T81" fmla="*/ 4602 h 6221"/>
              <a:gd name="T82" fmla="*/ 1798 w 5975"/>
              <a:gd name="T83" fmla="*/ 3954 h 6221"/>
              <a:gd name="T84" fmla="*/ 1461 w 5975"/>
              <a:gd name="T85" fmla="*/ 3137 h 6221"/>
              <a:gd name="T86" fmla="*/ 1635 w 5975"/>
              <a:gd name="T87" fmla="*/ 2260 h 6221"/>
              <a:gd name="T88" fmla="*/ 2237 w 5975"/>
              <a:gd name="T89" fmla="*/ 1647 h 6221"/>
              <a:gd name="T90" fmla="*/ 4958 w 5975"/>
              <a:gd name="T91" fmla="*/ 824 h 6221"/>
              <a:gd name="T92" fmla="*/ 5150 w 5975"/>
              <a:gd name="T93" fmla="*/ 977 h 6221"/>
              <a:gd name="T94" fmla="*/ 4614 w 5975"/>
              <a:gd name="T95" fmla="*/ 1584 h 6221"/>
              <a:gd name="T96" fmla="*/ 4400 w 5975"/>
              <a:gd name="T97" fmla="*/ 1516 h 6221"/>
              <a:gd name="T98" fmla="*/ 4854 w 5975"/>
              <a:gd name="T99" fmla="*/ 873 h 6221"/>
              <a:gd name="T100" fmla="*/ 1086 w 5975"/>
              <a:gd name="T101" fmla="*/ 847 h 6221"/>
              <a:gd name="T102" fmla="*/ 1588 w 5975"/>
              <a:gd name="T103" fmla="*/ 1479 h 6221"/>
              <a:gd name="T104" fmla="*/ 1393 w 5975"/>
              <a:gd name="T105" fmla="*/ 1592 h 6221"/>
              <a:gd name="T106" fmla="*/ 823 w 5975"/>
              <a:gd name="T107" fmla="*/ 1013 h 6221"/>
              <a:gd name="T108" fmla="*/ 977 w 5975"/>
              <a:gd name="T109" fmla="*/ 822 h 6221"/>
              <a:gd name="T110" fmla="*/ 3155 w 5975"/>
              <a:gd name="T111" fmla="*/ 132 h 6221"/>
              <a:gd name="T112" fmla="*/ 3062 w 5975"/>
              <a:gd name="T113" fmla="*/ 932 h 6221"/>
              <a:gd name="T114" fmla="*/ 2831 w 5975"/>
              <a:gd name="T115" fmla="*/ 855 h 6221"/>
              <a:gd name="T116" fmla="*/ 2879 w 5975"/>
              <a:gd name="T117" fmla="*/ 38 h 6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1">
                <a:moveTo>
                  <a:pt x="2451" y="5259"/>
                </a:moveTo>
                <a:lnTo>
                  <a:pt x="3522" y="5259"/>
                </a:lnTo>
                <a:lnTo>
                  <a:pt x="3562" y="5264"/>
                </a:lnTo>
                <a:lnTo>
                  <a:pt x="3598" y="5277"/>
                </a:lnTo>
                <a:lnTo>
                  <a:pt x="3632" y="5298"/>
                </a:lnTo>
                <a:lnTo>
                  <a:pt x="3658" y="5325"/>
                </a:lnTo>
                <a:lnTo>
                  <a:pt x="3679" y="5359"/>
                </a:lnTo>
                <a:lnTo>
                  <a:pt x="3692" y="5395"/>
                </a:lnTo>
                <a:lnTo>
                  <a:pt x="3696" y="5436"/>
                </a:lnTo>
                <a:lnTo>
                  <a:pt x="3696" y="5618"/>
                </a:lnTo>
                <a:lnTo>
                  <a:pt x="3692" y="5671"/>
                </a:lnTo>
                <a:lnTo>
                  <a:pt x="3677" y="5720"/>
                </a:lnTo>
                <a:lnTo>
                  <a:pt x="3656" y="5765"/>
                </a:lnTo>
                <a:lnTo>
                  <a:pt x="3626" y="5807"/>
                </a:lnTo>
                <a:lnTo>
                  <a:pt x="3590" y="5841"/>
                </a:lnTo>
                <a:lnTo>
                  <a:pt x="3549" y="5869"/>
                </a:lnTo>
                <a:lnTo>
                  <a:pt x="3503" y="5890"/>
                </a:lnTo>
                <a:lnTo>
                  <a:pt x="3452" y="5903"/>
                </a:lnTo>
                <a:lnTo>
                  <a:pt x="3407" y="6068"/>
                </a:lnTo>
                <a:lnTo>
                  <a:pt x="3391" y="6109"/>
                </a:lnTo>
                <a:lnTo>
                  <a:pt x="3365" y="6147"/>
                </a:lnTo>
                <a:lnTo>
                  <a:pt x="3335" y="6177"/>
                </a:lnTo>
                <a:lnTo>
                  <a:pt x="3297" y="6200"/>
                </a:lnTo>
                <a:lnTo>
                  <a:pt x="3253" y="6215"/>
                </a:lnTo>
                <a:lnTo>
                  <a:pt x="3208" y="6221"/>
                </a:lnTo>
                <a:lnTo>
                  <a:pt x="2765" y="6221"/>
                </a:lnTo>
                <a:lnTo>
                  <a:pt x="2718" y="6215"/>
                </a:lnTo>
                <a:lnTo>
                  <a:pt x="2676" y="6200"/>
                </a:lnTo>
                <a:lnTo>
                  <a:pt x="2638" y="6177"/>
                </a:lnTo>
                <a:lnTo>
                  <a:pt x="2608" y="6147"/>
                </a:lnTo>
                <a:lnTo>
                  <a:pt x="2581" y="6109"/>
                </a:lnTo>
                <a:lnTo>
                  <a:pt x="2566" y="6068"/>
                </a:lnTo>
                <a:lnTo>
                  <a:pt x="2523" y="5903"/>
                </a:lnTo>
                <a:lnTo>
                  <a:pt x="2472" y="5890"/>
                </a:lnTo>
                <a:lnTo>
                  <a:pt x="2424" y="5869"/>
                </a:lnTo>
                <a:lnTo>
                  <a:pt x="2383" y="5841"/>
                </a:lnTo>
                <a:lnTo>
                  <a:pt x="2347" y="5805"/>
                </a:lnTo>
                <a:lnTo>
                  <a:pt x="2316" y="5765"/>
                </a:lnTo>
                <a:lnTo>
                  <a:pt x="2296" y="5720"/>
                </a:lnTo>
                <a:lnTo>
                  <a:pt x="2281" y="5669"/>
                </a:lnTo>
                <a:lnTo>
                  <a:pt x="2277" y="5616"/>
                </a:lnTo>
                <a:lnTo>
                  <a:pt x="2277" y="5434"/>
                </a:lnTo>
                <a:lnTo>
                  <a:pt x="2281" y="5395"/>
                </a:lnTo>
                <a:lnTo>
                  <a:pt x="2294" y="5357"/>
                </a:lnTo>
                <a:lnTo>
                  <a:pt x="2315" y="5325"/>
                </a:lnTo>
                <a:lnTo>
                  <a:pt x="2341" y="5296"/>
                </a:lnTo>
                <a:lnTo>
                  <a:pt x="2373" y="5277"/>
                </a:lnTo>
                <a:lnTo>
                  <a:pt x="2411" y="5264"/>
                </a:lnTo>
                <a:lnTo>
                  <a:pt x="2451" y="5259"/>
                </a:lnTo>
                <a:close/>
                <a:moveTo>
                  <a:pt x="4529" y="4374"/>
                </a:moveTo>
                <a:lnTo>
                  <a:pt x="4567" y="4374"/>
                </a:lnTo>
                <a:lnTo>
                  <a:pt x="4605" y="4381"/>
                </a:lnTo>
                <a:lnTo>
                  <a:pt x="4639" y="4398"/>
                </a:lnTo>
                <a:lnTo>
                  <a:pt x="4671" y="4423"/>
                </a:lnTo>
                <a:lnTo>
                  <a:pt x="5099" y="4852"/>
                </a:lnTo>
                <a:lnTo>
                  <a:pt x="5123" y="4882"/>
                </a:lnTo>
                <a:lnTo>
                  <a:pt x="5140" y="4918"/>
                </a:lnTo>
                <a:lnTo>
                  <a:pt x="5148" y="4956"/>
                </a:lnTo>
                <a:lnTo>
                  <a:pt x="5148" y="4994"/>
                </a:lnTo>
                <a:lnTo>
                  <a:pt x="5140" y="5030"/>
                </a:lnTo>
                <a:lnTo>
                  <a:pt x="5123" y="5066"/>
                </a:lnTo>
                <a:lnTo>
                  <a:pt x="5099" y="5096"/>
                </a:lnTo>
                <a:lnTo>
                  <a:pt x="5072" y="5119"/>
                </a:lnTo>
                <a:lnTo>
                  <a:pt x="5042" y="5134"/>
                </a:lnTo>
                <a:lnTo>
                  <a:pt x="5010" y="5143"/>
                </a:lnTo>
                <a:lnTo>
                  <a:pt x="4977" y="5147"/>
                </a:lnTo>
                <a:lnTo>
                  <a:pt x="4943" y="5143"/>
                </a:lnTo>
                <a:lnTo>
                  <a:pt x="4911" y="5134"/>
                </a:lnTo>
                <a:lnTo>
                  <a:pt x="4881" y="5119"/>
                </a:lnTo>
                <a:lnTo>
                  <a:pt x="4854" y="5096"/>
                </a:lnTo>
                <a:lnTo>
                  <a:pt x="4425" y="4667"/>
                </a:lnTo>
                <a:lnTo>
                  <a:pt x="4400" y="4636"/>
                </a:lnTo>
                <a:lnTo>
                  <a:pt x="4383" y="4600"/>
                </a:lnTo>
                <a:lnTo>
                  <a:pt x="4376" y="4565"/>
                </a:lnTo>
                <a:lnTo>
                  <a:pt x="4376" y="4527"/>
                </a:lnTo>
                <a:lnTo>
                  <a:pt x="4383" y="4489"/>
                </a:lnTo>
                <a:lnTo>
                  <a:pt x="4400" y="4455"/>
                </a:lnTo>
                <a:lnTo>
                  <a:pt x="4425" y="4423"/>
                </a:lnTo>
                <a:lnTo>
                  <a:pt x="4457" y="4398"/>
                </a:lnTo>
                <a:lnTo>
                  <a:pt x="4493" y="4381"/>
                </a:lnTo>
                <a:lnTo>
                  <a:pt x="4529" y="4374"/>
                </a:lnTo>
                <a:close/>
                <a:moveTo>
                  <a:pt x="1406" y="4374"/>
                </a:moveTo>
                <a:lnTo>
                  <a:pt x="1444" y="4374"/>
                </a:lnTo>
                <a:lnTo>
                  <a:pt x="1482" y="4381"/>
                </a:lnTo>
                <a:lnTo>
                  <a:pt x="1516" y="4398"/>
                </a:lnTo>
                <a:lnTo>
                  <a:pt x="1546" y="4423"/>
                </a:lnTo>
                <a:lnTo>
                  <a:pt x="1573" y="4455"/>
                </a:lnTo>
                <a:lnTo>
                  <a:pt x="1588" y="4489"/>
                </a:lnTo>
                <a:lnTo>
                  <a:pt x="1597" y="4527"/>
                </a:lnTo>
                <a:lnTo>
                  <a:pt x="1597" y="4565"/>
                </a:lnTo>
                <a:lnTo>
                  <a:pt x="1588" y="4600"/>
                </a:lnTo>
                <a:lnTo>
                  <a:pt x="1573" y="4636"/>
                </a:lnTo>
                <a:lnTo>
                  <a:pt x="1546" y="4667"/>
                </a:lnTo>
                <a:lnTo>
                  <a:pt x="1118" y="5096"/>
                </a:lnTo>
                <a:lnTo>
                  <a:pt x="1090" y="5119"/>
                </a:lnTo>
                <a:lnTo>
                  <a:pt x="1062" y="5134"/>
                </a:lnTo>
                <a:lnTo>
                  <a:pt x="1030" y="5143"/>
                </a:lnTo>
                <a:lnTo>
                  <a:pt x="995" y="5147"/>
                </a:lnTo>
                <a:lnTo>
                  <a:pt x="963" y="5143"/>
                </a:lnTo>
                <a:lnTo>
                  <a:pt x="931" y="5134"/>
                </a:lnTo>
                <a:lnTo>
                  <a:pt x="901" y="5119"/>
                </a:lnTo>
                <a:lnTo>
                  <a:pt x="874" y="5096"/>
                </a:lnTo>
                <a:lnTo>
                  <a:pt x="850" y="5066"/>
                </a:lnTo>
                <a:lnTo>
                  <a:pt x="833" y="5030"/>
                </a:lnTo>
                <a:lnTo>
                  <a:pt x="825" y="4994"/>
                </a:lnTo>
                <a:lnTo>
                  <a:pt x="825" y="4956"/>
                </a:lnTo>
                <a:lnTo>
                  <a:pt x="833" y="4918"/>
                </a:lnTo>
                <a:lnTo>
                  <a:pt x="850" y="4882"/>
                </a:lnTo>
                <a:lnTo>
                  <a:pt x="874" y="4852"/>
                </a:lnTo>
                <a:lnTo>
                  <a:pt x="1304" y="4423"/>
                </a:lnTo>
                <a:lnTo>
                  <a:pt x="1334" y="4398"/>
                </a:lnTo>
                <a:lnTo>
                  <a:pt x="1370" y="4381"/>
                </a:lnTo>
                <a:lnTo>
                  <a:pt x="1406" y="4374"/>
                </a:lnTo>
                <a:close/>
                <a:moveTo>
                  <a:pt x="5195" y="2812"/>
                </a:moveTo>
                <a:lnTo>
                  <a:pt x="5801" y="2812"/>
                </a:lnTo>
                <a:lnTo>
                  <a:pt x="5842" y="2815"/>
                </a:lnTo>
                <a:lnTo>
                  <a:pt x="5878" y="2829"/>
                </a:lnTo>
                <a:lnTo>
                  <a:pt x="5910" y="2849"/>
                </a:lnTo>
                <a:lnTo>
                  <a:pt x="5937" y="2876"/>
                </a:lnTo>
                <a:lnTo>
                  <a:pt x="5958" y="2908"/>
                </a:lnTo>
                <a:lnTo>
                  <a:pt x="5969" y="2944"/>
                </a:lnTo>
                <a:lnTo>
                  <a:pt x="5975" y="2984"/>
                </a:lnTo>
                <a:lnTo>
                  <a:pt x="5969" y="3023"/>
                </a:lnTo>
                <a:lnTo>
                  <a:pt x="5958" y="3061"/>
                </a:lnTo>
                <a:lnTo>
                  <a:pt x="5937" y="3093"/>
                </a:lnTo>
                <a:lnTo>
                  <a:pt x="5909" y="3120"/>
                </a:lnTo>
                <a:lnTo>
                  <a:pt x="5876" y="3139"/>
                </a:lnTo>
                <a:lnTo>
                  <a:pt x="5840" y="3152"/>
                </a:lnTo>
                <a:lnTo>
                  <a:pt x="5801" y="3158"/>
                </a:lnTo>
                <a:lnTo>
                  <a:pt x="5195" y="3158"/>
                </a:lnTo>
                <a:lnTo>
                  <a:pt x="5155" y="3152"/>
                </a:lnTo>
                <a:lnTo>
                  <a:pt x="5119" y="3139"/>
                </a:lnTo>
                <a:lnTo>
                  <a:pt x="5087" y="3118"/>
                </a:lnTo>
                <a:lnTo>
                  <a:pt x="5061" y="3092"/>
                </a:lnTo>
                <a:lnTo>
                  <a:pt x="5040" y="3059"/>
                </a:lnTo>
                <a:lnTo>
                  <a:pt x="5027" y="3023"/>
                </a:lnTo>
                <a:lnTo>
                  <a:pt x="5023" y="2984"/>
                </a:lnTo>
                <a:lnTo>
                  <a:pt x="5027" y="2944"/>
                </a:lnTo>
                <a:lnTo>
                  <a:pt x="5040" y="2908"/>
                </a:lnTo>
                <a:lnTo>
                  <a:pt x="5061" y="2876"/>
                </a:lnTo>
                <a:lnTo>
                  <a:pt x="5087" y="2849"/>
                </a:lnTo>
                <a:lnTo>
                  <a:pt x="5119" y="2829"/>
                </a:lnTo>
                <a:lnTo>
                  <a:pt x="5155" y="2815"/>
                </a:lnTo>
                <a:lnTo>
                  <a:pt x="5195" y="2812"/>
                </a:lnTo>
                <a:close/>
                <a:moveTo>
                  <a:pt x="172" y="2812"/>
                </a:moveTo>
                <a:lnTo>
                  <a:pt x="778" y="2812"/>
                </a:lnTo>
                <a:lnTo>
                  <a:pt x="818" y="2815"/>
                </a:lnTo>
                <a:lnTo>
                  <a:pt x="855" y="2829"/>
                </a:lnTo>
                <a:lnTo>
                  <a:pt x="888" y="2849"/>
                </a:lnTo>
                <a:lnTo>
                  <a:pt x="914" y="2876"/>
                </a:lnTo>
                <a:lnTo>
                  <a:pt x="933" y="2908"/>
                </a:lnTo>
                <a:lnTo>
                  <a:pt x="946" y="2944"/>
                </a:lnTo>
                <a:lnTo>
                  <a:pt x="952" y="2984"/>
                </a:lnTo>
                <a:lnTo>
                  <a:pt x="946" y="3023"/>
                </a:lnTo>
                <a:lnTo>
                  <a:pt x="933" y="3061"/>
                </a:lnTo>
                <a:lnTo>
                  <a:pt x="914" y="3093"/>
                </a:lnTo>
                <a:lnTo>
                  <a:pt x="888" y="3120"/>
                </a:lnTo>
                <a:lnTo>
                  <a:pt x="855" y="3139"/>
                </a:lnTo>
                <a:lnTo>
                  <a:pt x="818" y="3152"/>
                </a:lnTo>
                <a:lnTo>
                  <a:pt x="778" y="3158"/>
                </a:lnTo>
                <a:lnTo>
                  <a:pt x="172" y="3158"/>
                </a:lnTo>
                <a:lnTo>
                  <a:pt x="132" y="3152"/>
                </a:lnTo>
                <a:lnTo>
                  <a:pt x="97" y="3139"/>
                </a:lnTo>
                <a:lnTo>
                  <a:pt x="64" y="3118"/>
                </a:lnTo>
                <a:lnTo>
                  <a:pt x="38" y="3092"/>
                </a:lnTo>
                <a:lnTo>
                  <a:pt x="17" y="3059"/>
                </a:lnTo>
                <a:lnTo>
                  <a:pt x="4" y="3023"/>
                </a:lnTo>
                <a:lnTo>
                  <a:pt x="0" y="2984"/>
                </a:lnTo>
                <a:lnTo>
                  <a:pt x="4" y="2944"/>
                </a:lnTo>
                <a:lnTo>
                  <a:pt x="17" y="2908"/>
                </a:lnTo>
                <a:lnTo>
                  <a:pt x="38" y="2876"/>
                </a:lnTo>
                <a:lnTo>
                  <a:pt x="64" y="2849"/>
                </a:lnTo>
                <a:lnTo>
                  <a:pt x="97" y="2829"/>
                </a:lnTo>
                <a:lnTo>
                  <a:pt x="132" y="2815"/>
                </a:lnTo>
                <a:lnTo>
                  <a:pt x="172" y="2812"/>
                </a:lnTo>
                <a:close/>
                <a:moveTo>
                  <a:pt x="2986" y="1885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4"/>
                </a:lnTo>
                <a:lnTo>
                  <a:pt x="2557" y="1972"/>
                </a:lnTo>
                <a:lnTo>
                  <a:pt x="2460" y="2017"/>
                </a:lnTo>
                <a:lnTo>
                  <a:pt x="2369" y="2074"/>
                </a:lnTo>
                <a:lnTo>
                  <a:pt x="2284" y="2137"/>
                </a:lnTo>
                <a:lnTo>
                  <a:pt x="2205" y="2208"/>
                </a:lnTo>
                <a:lnTo>
                  <a:pt x="2133" y="2288"/>
                </a:lnTo>
                <a:lnTo>
                  <a:pt x="2070" y="2373"/>
                </a:lnTo>
                <a:lnTo>
                  <a:pt x="2014" y="2464"/>
                </a:lnTo>
                <a:lnTo>
                  <a:pt x="1966" y="2560"/>
                </a:lnTo>
                <a:lnTo>
                  <a:pt x="1930" y="2662"/>
                </a:lnTo>
                <a:lnTo>
                  <a:pt x="1902" y="2768"/>
                </a:lnTo>
                <a:lnTo>
                  <a:pt x="1885" y="2878"/>
                </a:lnTo>
                <a:lnTo>
                  <a:pt x="1879" y="2991"/>
                </a:lnTo>
                <a:lnTo>
                  <a:pt x="1885" y="3029"/>
                </a:lnTo>
                <a:lnTo>
                  <a:pt x="1898" y="3067"/>
                </a:lnTo>
                <a:lnTo>
                  <a:pt x="1917" y="3099"/>
                </a:lnTo>
                <a:lnTo>
                  <a:pt x="1946" y="3126"/>
                </a:lnTo>
                <a:lnTo>
                  <a:pt x="1976" y="3146"/>
                </a:lnTo>
                <a:lnTo>
                  <a:pt x="2014" y="3160"/>
                </a:lnTo>
                <a:lnTo>
                  <a:pt x="2053" y="3163"/>
                </a:lnTo>
                <a:lnTo>
                  <a:pt x="2093" y="3160"/>
                </a:lnTo>
                <a:lnTo>
                  <a:pt x="2129" y="3146"/>
                </a:lnTo>
                <a:lnTo>
                  <a:pt x="2161" y="3126"/>
                </a:lnTo>
                <a:lnTo>
                  <a:pt x="2188" y="3099"/>
                </a:lnTo>
                <a:lnTo>
                  <a:pt x="2209" y="3067"/>
                </a:lnTo>
                <a:lnTo>
                  <a:pt x="2222" y="3031"/>
                </a:lnTo>
                <a:lnTo>
                  <a:pt x="2226" y="2991"/>
                </a:lnTo>
                <a:lnTo>
                  <a:pt x="2231" y="2895"/>
                </a:lnTo>
                <a:lnTo>
                  <a:pt x="2248" y="2804"/>
                </a:lnTo>
                <a:lnTo>
                  <a:pt x="2277" y="2715"/>
                </a:lnTo>
                <a:lnTo>
                  <a:pt x="2315" y="2634"/>
                </a:lnTo>
                <a:lnTo>
                  <a:pt x="2362" y="2556"/>
                </a:lnTo>
                <a:lnTo>
                  <a:pt x="2419" y="2486"/>
                </a:lnTo>
                <a:lnTo>
                  <a:pt x="2483" y="2422"/>
                </a:lnTo>
                <a:lnTo>
                  <a:pt x="2553" y="2367"/>
                </a:lnTo>
                <a:lnTo>
                  <a:pt x="2631" y="2320"/>
                </a:lnTo>
                <a:lnTo>
                  <a:pt x="2712" y="2282"/>
                </a:lnTo>
                <a:lnTo>
                  <a:pt x="2799" y="2254"/>
                </a:lnTo>
                <a:lnTo>
                  <a:pt x="2892" y="2237"/>
                </a:lnTo>
                <a:lnTo>
                  <a:pt x="2986" y="2231"/>
                </a:lnTo>
                <a:lnTo>
                  <a:pt x="3026" y="2225"/>
                </a:lnTo>
                <a:lnTo>
                  <a:pt x="3064" y="2212"/>
                </a:lnTo>
                <a:lnTo>
                  <a:pt x="3096" y="2193"/>
                </a:lnTo>
                <a:lnTo>
                  <a:pt x="3123" y="2165"/>
                </a:lnTo>
                <a:lnTo>
                  <a:pt x="3142" y="2135"/>
                </a:lnTo>
                <a:lnTo>
                  <a:pt x="3155" y="2097"/>
                </a:lnTo>
                <a:lnTo>
                  <a:pt x="3161" y="2057"/>
                </a:lnTo>
                <a:lnTo>
                  <a:pt x="3155" y="2017"/>
                </a:lnTo>
                <a:lnTo>
                  <a:pt x="3142" y="1982"/>
                </a:lnTo>
                <a:lnTo>
                  <a:pt x="3123" y="1949"/>
                </a:lnTo>
                <a:lnTo>
                  <a:pt x="3096" y="1923"/>
                </a:lnTo>
                <a:lnTo>
                  <a:pt x="3064" y="1902"/>
                </a:lnTo>
                <a:lnTo>
                  <a:pt x="3026" y="1889"/>
                </a:lnTo>
                <a:lnTo>
                  <a:pt x="2986" y="1885"/>
                </a:lnTo>
                <a:close/>
                <a:moveTo>
                  <a:pt x="2977" y="1454"/>
                </a:moveTo>
                <a:lnTo>
                  <a:pt x="3109" y="1458"/>
                </a:lnTo>
                <a:lnTo>
                  <a:pt x="3240" y="1473"/>
                </a:lnTo>
                <a:lnTo>
                  <a:pt x="3367" y="1499"/>
                </a:lnTo>
                <a:lnTo>
                  <a:pt x="3488" y="1537"/>
                </a:lnTo>
                <a:lnTo>
                  <a:pt x="3607" y="1583"/>
                </a:lnTo>
                <a:lnTo>
                  <a:pt x="3719" y="1639"/>
                </a:lnTo>
                <a:lnTo>
                  <a:pt x="3827" y="1702"/>
                </a:lnTo>
                <a:lnTo>
                  <a:pt x="3929" y="1775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8"/>
                </a:lnTo>
                <a:lnTo>
                  <a:pt x="4266" y="2139"/>
                </a:lnTo>
                <a:lnTo>
                  <a:pt x="4330" y="2246"/>
                </a:lnTo>
                <a:lnTo>
                  <a:pt x="4387" y="2358"/>
                </a:lnTo>
                <a:lnTo>
                  <a:pt x="4434" y="2475"/>
                </a:lnTo>
                <a:lnTo>
                  <a:pt x="4470" y="2598"/>
                </a:lnTo>
                <a:lnTo>
                  <a:pt x="4499" y="2723"/>
                </a:lnTo>
                <a:lnTo>
                  <a:pt x="4516" y="2853"/>
                </a:lnTo>
                <a:lnTo>
                  <a:pt x="4521" y="2986"/>
                </a:lnTo>
                <a:lnTo>
                  <a:pt x="4514" y="3122"/>
                </a:lnTo>
                <a:lnTo>
                  <a:pt x="4497" y="3254"/>
                </a:lnTo>
                <a:lnTo>
                  <a:pt x="4468" y="3385"/>
                </a:lnTo>
                <a:lnTo>
                  <a:pt x="4429" y="3509"/>
                </a:lnTo>
                <a:lnTo>
                  <a:pt x="4379" y="3629"/>
                </a:lnTo>
                <a:lnTo>
                  <a:pt x="4321" y="3744"/>
                </a:lnTo>
                <a:lnTo>
                  <a:pt x="4253" y="3852"/>
                </a:lnTo>
                <a:lnTo>
                  <a:pt x="4175" y="3954"/>
                </a:lnTo>
                <a:lnTo>
                  <a:pt x="4090" y="4048"/>
                </a:lnTo>
                <a:lnTo>
                  <a:pt x="4018" y="4130"/>
                </a:lnTo>
                <a:lnTo>
                  <a:pt x="3952" y="4217"/>
                </a:lnTo>
                <a:lnTo>
                  <a:pt x="3893" y="4307"/>
                </a:lnTo>
                <a:lnTo>
                  <a:pt x="3842" y="4402"/>
                </a:lnTo>
                <a:lnTo>
                  <a:pt x="3798" y="4500"/>
                </a:lnTo>
                <a:lnTo>
                  <a:pt x="3762" y="4602"/>
                </a:lnTo>
                <a:lnTo>
                  <a:pt x="3734" y="4706"/>
                </a:lnTo>
                <a:lnTo>
                  <a:pt x="3713" y="4812"/>
                </a:lnTo>
                <a:lnTo>
                  <a:pt x="3700" y="4863"/>
                </a:lnTo>
                <a:lnTo>
                  <a:pt x="3677" y="4909"/>
                </a:lnTo>
                <a:lnTo>
                  <a:pt x="3645" y="4948"/>
                </a:lnTo>
                <a:lnTo>
                  <a:pt x="3607" y="4981"/>
                </a:lnTo>
                <a:lnTo>
                  <a:pt x="3564" y="5005"/>
                </a:lnTo>
                <a:lnTo>
                  <a:pt x="3514" y="5020"/>
                </a:lnTo>
                <a:lnTo>
                  <a:pt x="3461" y="5026"/>
                </a:lnTo>
                <a:lnTo>
                  <a:pt x="2510" y="5026"/>
                </a:lnTo>
                <a:lnTo>
                  <a:pt x="2458" y="5020"/>
                </a:lnTo>
                <a:lnTo>
                  <a:pt x="2409" y="5005"/>
                </a:lnTo>
                <a:lnTo>
                  <a:pt x="2366" y="4981"/>
                </a:lnTo>
                <a:lnTo>
                  <a:pt x="2328" y="4948"/>
                </a:lnTo>
                <a:lnTo>
                  <a:pt x="2296" y="4909"/>
                </a:lnTo>
                <a:lnTo>
                  <a:pt x="2273" y="4863"/>
                </a:lnTo>
                <a:lnTo>
                  <a:pt x="2260" y="4814"/>
                </a:lnTo>
                <a:lnTo>
                  <a:pt x="2239" y="4706"/>
                </a:lnTo>
                <a:lnTo>
                  <a:pt x="2210" y="4602"/>
                </a:lnTo>
                <a:lnTo>
                  <a:pt x="2175" y="4500"/>
                </a:lnTo>
                <a:lnTo>
                  <a:pt x="2129" y="4402"/>
                </a:lnTo>
                <a:lnTo>
                  <a:pt x="2078" y="4307"/>
                </a:lnTo>
                <a:lnTo>
                  <a:pt x="2019" y="4215"/>
                </a:lnTo>
                <a:lnTo>
                  <a:pt x="1953" y="4130"/>
                </a:lnTo>
                <a:lnTo>
                  <a:pt x="1881" y="4048"/>
                </a:lnTo>
                <a:lnTo>
                  <a:pt x="1798" y="3954"/>
                </a:lnTo>
                <a:lnTo>
                  <a:pt x="1722" y="3854"/>
                </a:lnTo>
                <a:lnTo>
                  <a:pt x="1656" y="3746"/>
                </a:lnTo>
                <a:lnTo>
                  <a:pt x="1597" y="3634"/>
                </a:lnTo>
                <a:lnTo>
                  <a:pt x="1548" y="3515"/>
                </a:lnTo>
                <a:lnTo>
                  <a:pt x="1508" y="3394"/>
                </a:lnTo>
                <a:lnTo>
                  <a:pt x="1478" y="3267"/>
                </a:lnTo>
                <a:lnTo>
                  <a:pt x="1461" y="3137"/>
                </a:lnTo>
                <a:lnTo>
                  <a:pt x="1453" y="3003"/>
                </a:lnTo>
                <a:lnTo>
                  <a:pt x="1457" y="2868"/>
                </a:lnTo>
                <a:lnTo>
                  <a:pt x="1472" y="2740"/>
                </a:lnTo>
                <a:lnTo>
                  <a:pt x="1499" y="2613"/>
                </a:lnTo>
                <a:lnTo>
                  <a:pt x="1535" y="2490"/>
                </a:lnTo>
                <a:lnTo>
                  <a:pt x="1580" y="2373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5"/>
                </a:lnTo>
                <a:lnTo>
                  <a:pt x="1936" y="1868"/>
                </a:lnTo>
                <a:lnTo>
                  <a:pt x="2031" y="1787"/>
                </a:lnTo>
                <a:lnTo>
                  <a:pt x="2131" y="1713"/>
                </a:lnTo>
                <a:lnTo>
                  <a:pt x="2237" y="1647"/>
                </a:lnTo>
                <a:lnTo>
                  <a:pt x="2349" y="1590"/>
                </a:lnTo>
                <a:lnTo>
                  <a:pt x="2466" y="1543"/>
                </a:lnTo>
                <a:lnTo>
                  <a:pt x="2587" y="1505"/>
                </a:lnTo>
                <a:lnTo>
                  <a:pt x="2714" y="1477"/>
                </a:lnTo>
                <a:lnTo>
                  <a:pt x="2843" y="1460"/>
                </a:lnTo>
                <a:lnTo>
                  <a:pt x="2977" y="1454"/>
                </a:lnTo>
                <a:close/>
                <a:moveTo>
                  <a:pt x="4958" y="824"/>
                </a:moveTo>
                <a:lnTo>
                  <a:pt x="4996" y="824"/>
                </a:lnTo>
                <a:lnTo>
                  <a:pt x="5032" y="832"/>
                </a:lnTo>
                <a:lnTo>
                  <a:pt x="5068" y="849"/>
                </a:lnTo>
                <a:lnTo>
                  <a:pt x="5100" y="873"/>
                </a:lnTo>
                <a:lnTo>
                  <a:pt x="5125" y="906"/>
                </a:lnTo>
                <a:lnTo>
                  <a:pt x="5140" y="940"/>
                </a:lnTo>
                <a:lnTo>
                  <a:pt x="5150" y="977"/>
                </a:lnTo>
                <a:lnTo>
                  <a:pt x="5150" y="1015"/>
                </a:lnTo>
                <a:lnTo>
                  <a:pt x="5140" y="1051"/>
                </a:lnTo>
                <a:lnTo>
                  <a:pt x="5125" y="1087"/>
                </a:lnTo>
                <a:lnTo>
                  <a:pt x="5100" y="1117"/>
                </a:lnTo>
                <a:lnTo>
                  <a:pt x="4671" y="1547"/>
                </a:lnTo>
                <a:lnTo>
                  <a:pt x="4644" y="1569"/>
                </a:lnTo>
                <a:lnTo>
                  <a:pt x="4614" y="1584"/>
                </a:lnTo>
                <a:lnTo>
                  <a:pt x="4582" y="1594"/>
                </a:lnTo>
                <a:lnTo>
                  <a:pt x="4548" y="1596"/>
                </a:lnTo>
                <a:lnTo>
                  <a:pt x="4516" y="1594"/>
                </a:lnTo>
                <a:lnTo>
                  <a:pt x="4483" y="1584"/>
                </a:lnTo>
                <a:lnTo>
                  <a:pt x="4453" y="1569"/>
                </a:lnTo>
                <a:lnTo>
                  <a:pt x="4425" y="1547"/>
                </a:lnTo>
                <a:lnTo>
                  <a:pt x="4400" y="1516"/>
                </a:lnTo>
                <a:lnTo>
                  <a:pt x="4383" y="1480"/>
                </a:lnTo>
                <a:lnTo>
                  <a:pt x="4376" y="1443"/>
                </a:lnTo>
                <a:lnTo>
                  <a:pt x="4376" y="1405"/>
                </a:lnTo>
                <a:lnTo>
                  <a:pt x="4383" y="1369"/>
                </a:lnTo>
                <a:lnTo>
                  <a:pt x="4400" y="1333"/>
                </a:lnTo>
                <a:lnTo>
                  <a:pt x="4425" y="1303"/>
                </a:lnTo>
                <a:lnTo>
                  <a:pt x="4854" y="873"/>
                </a:lnTo>
                <a:lnTo>
                  <a:pt x="4887" y="849"/>
                </a:lnTo>
                <a:lnTo>
                  <a:pt x="4921" y="832"/>
                </a:lnTo>
                <a:lnTo>
                  <a:pt x="4958" y="824"/>
                </a:lnTo>
                <a:close/>
                <a:moveTo>
                  <a:pt x="977" y="822"/>
                </a:moveTo>
                <a:lnTo>
                  <a:pt x="1014" y="822"/>
                </a:lnTo>
                <a:lnTo>
                  <a:pt x="1052" y="830"/>
                </a:lnTo>
                <a:lnTo>
                  <a:pt x="1086" y="847"/>
                </a:lnTo>
                <a:lnTo>
                  <a:pt x="1118" y="872"/>
                </a:lnTo>
                <a:lnTo>
                  <a:pt x="1546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7" y="1405"/>
                </a:lnTo>
                <a:lnTo>
                  <a:pt x="1597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6" y="1545"/>
                </a:lnTo>
                <a:lnTo>
                  <a:pt x="1520" y="1567"/>
                </a:lnTo>
                <a:lnTo>
                  <a:pt x="1489" y="1583"/>
                </a:lnTo>
                <a:lnTo>
                  <a:pt x="1457" y="1592"/>
                </a:lnTo>
                <a:lnTo>
                  <a:pt x="1425" y="1596"/>
                </a:lnTo>
                <a:lnTo>
                  <a:pt x="1393" y="1592"/>
                </a:lnTo>
                <a:lnTo>
                  <a:pt x="1361" y="1583"/>
                </a:lnTo>
                <a:lnTo>
                  <a:pt x="1330" y="1567"/>
                </a:lnTo>
                <a:lnTo>
                  <a:pt x="1304" y="1545"/>
                </a:lnTo>
                <a:lnTo>
                  <a:pt x="872" y="1117"/>
                </a:lnTo>
                <a:lnTo>
                  <a:pt x="848" y="1085"/>
                </a:lnTo>
                <a:lnTo>
                  <a:pt x="831" y="1051"/>
                </a:lnTo>
                <a:lnTo>
                  <a:pt x="823" y="1013"/>
                </a:lnTo>
                <a:lnTo>
                  <a:pt x="823" y="976"/>
                </a:lnTo>
                <a:lnTo>
                  <a:pt x="831" y="938"/>
                </a:lnTo>
                <a:lnTo>
                  <a:pt x="848" y="904"/>
                </a:lnTo>
                <a:lnTo>
                  <a:pt x="872" y="872"/>
                </a:lnTo>
                <a:lnTo>
                  <a:pt x="905" y="847"/>
                </a:lnTo>
                <a:lnTo>
                  <a:pt x="939" y="830"/>
                </a:lnTo>
                <a:lnTo>
                  <a:pt x="977" y="822"/>
                </a:lnTo>
                <a:close/>
                <a:moveTo>
                  <a:pt x="2986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2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1" y="887"/>
                </a:lnTo>
                <a:lnTo>
                  <a:pt x="3094" y="913"/>
                </a:lnTo>
                <a:lnTo>
                  <a:pt x="3062" y="932"/>
                </a:lnTo>
                <a:lnTo>
                  <a:pt x="3026" y="945"/>
                </a:lnTo>
                <a:lnTo>
                  <a:pt x="2986" y="951"/>
                </a:lnTo>
                <a:lnTo>
                  <a:pt x="2947" y="945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7AAA6E-980F-44D0-A74F-E5733192DEE7}"/>
              </a:ext>
            </a:extLst>
          </p:cNvPr>
          <p:cNvSpPr/>
          <p:nvPr/>
        </p:nvSpPr>
        <p:spPr>
          <a:xfrm>
            <a:off x="7780445" y="2058006"/>
            <a:ext cx="3629988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execution time with multi browser / device and parallel execution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Extensive automation framework for UI (Desktop web and Mobile web ) and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script development and maintenance efforts (~20% each)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Easy setup, Quick onboarding, Community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Zero tool/framework licensing cost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Common tech and tool stack across QA and </a:t>
            </a:r>
            <a:r>
              <a:rPr lang="en-GB" sz="1200" dirty="0">
                <a:solidFill>
                  <a:srgbClr val="000000">
                    <a:lumMod val="50000"/>
                  </a:srgbClr>
                </a:solidFill>
                <a:latin typeface="Arial" panose="020B0604020202020204"/>
              </a:rPr>
              <a:t>Fr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-end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8" name="Graphic 182" descr="Clock">
            <a:extLst>
              <a:ext uri="{FF2B5EF4-FFF2-40B4-BE49-F238E27FC236}">
                <a16:creationId xmlns:a16="http://schemas.microsoft.com/office/drawing/2014/main" id="{467C2DC7-04BA-421B-8AD3-B47006273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947" y="2058883"/>
            <a:ext cx="360000" cy="328480"/>
          </a:xfrm>
          <a:prstGeom prst="rect">
            <a:avLst/>
          </a:prstGeom>
        </p:spPr>
      </p:pic>
      <p:pic>
        <p:nvPicPr>
          <p:cNvPr id="70" name="Graphic 6" descr="Bar graph with downward trend">
            <a:extLst>
              <a:ext uri="{FF2B5EF4-FFF2-40B4-BE49-F238E27FC236}">
                <a16:creationId xmlns:a16="http://schemas.microsoft.com/office/drawing/2014/main" id="{06F5D43C-C3D2-46E3-ABA0-912BEB6A6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3942" y="3110704"/>
            <a:ext cx="360000" cy="271851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D245A96-842D-4E44-89B8-5F878D56B95E}"/>
              </a:ext>
            </a:extLst>
          </p:cNvPr>
          <p:cNvSpPr/>
          <p:nvPr/>
        </p:nvSpPr>
        <p:spPr>
          <a:xfrm>
            <a:off x="7477673" y="4072732"/>
            <a:ext cx="252000" cy="2520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AAE23-5DFC-4625-AA32-7CA79D8CB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570" y="1542891"/>
            <a:ext cx="817359" cy="8209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5DE04-FC5F-4903-8204-C8B875B12B5C}"/>
              </a:ext>
            </a:extLst>
          </p:cNvPr>
          <p:cNvSpPr txBox="1"/>
          <p:nvPr/>
        </p:nvSpPr>
        <p:spPr>
          <a:xfrm>
            <a:off x="845211" y="2390646"/>
            <a:ext cx="6292845" cy="340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have done comparison with multiple automation tools and proposing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WebdriverIO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 unified solution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has below silent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GB" sz="1400" b="1" i="0" dirty="0">
              <a:solidFill>
                <a:srgbClr val="000000"/>
              </a:solidFill>
              <a:effectLst/>
              <a:latin typeface="IBM Plex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🌐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</a:t>
            </a:r>
            <a:r>
              <a:rPr lang="en-GB" sz="1400" b="1" dirty="0">
                <a:solidFill>
                  <a:srgbClr val="1C1E21"/>
                </a:solidFill>
              </a:rPr>
              <a:t>M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odern web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written in React, Vue, Angular, Svelte or other frontend frameworks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📱 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</a:t>
            </a:r>
            <a:r>
              <a:rPr lang="en-GB" sz="1400" b="1" dirty="0">
                <a:solidFill>
                  <a:srgbClr val="1C1E21"/>
                </a:solidFill>
              </a:rPr>
              <a:t>H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ybrid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or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native mobile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running in an emulator/simulator or on a real device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</a:rPr>
              <a:t>💻   </a:t>
            </a:r>
            <a:r>
              <a:rPr lang="en-GB" sz="1400" b="1" dirty="0">
                <a:solidFill>
                  <a:srgbClr val="1C1E21"/>
                </a:solidFill>
              </a:rPr>
              <a:t>N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ative desktop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(e.g. written with </a:t>
            </a:r>
            <a:r>
              <a:rPr lang="en-GB" sz="1400" b="0" i="0" dirty="0" err="1">
                <a:solidFill>
                  <a:srgbClr val="1C1E21"/>
                </a:solidFill>
                <a:effectLst/>
              </a:rPr>
              <a:t>Electron.js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📦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E2E testing (Unit, Component…) 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of web components in the browser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        </a:t>
            </a:r>
            <a:r>
              <a:rPr lang="en-GB" sz="1400" b="1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True Open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0BFA73-C79B-4DBD-AD6B-43263D473BE0}"/>
              </a:ext>
            </a:extLst>
          </p:cNvPr>
          <p:cNvSpPr/>
          <p:nvPr/>
        </p:nvSpPr>
        <p:spPr>
          <a:xfrm>
            <a:off x="663714" y="1407700"/>
            <a:ext cx="6608461" cy="44351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4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4" name="Graphic 168" descr="Handshake">
            <a:extLst>
              <a:ext uri="{FF2B5EF4-FFF2-40B4-BE49-F238E27FC236}">
                <a16:creationId xmlns:a16="http://schemas.microsoft.com/office/drawing/2014/main" id="{7CBCF8E9-ACF9-4973-A0C3-B2EB43BBF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8678" y="2578855"/>
            <a:ext cx="360000" cy="360000"/>
          </a:xfrm>
          <a:prstGeom prst="rect">
            <a:avLst/>
          </a:prstGeom>
        </p:spPr>
      </p:pic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B2C11F20-F7A2-4A5B-98B8-D4E845B7C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6464" y="3522627"/>
            <a:ext cx="360000" cy="360000"/>
          </a:xfrm>
          <a:prstGeom prst="rect">
            <a:avLst/>
          </a:prstGeom>
        </p:spPr>
      </p:pic>
      <p:pic>
        <p:nvPicPr>
          <p:cNvPr id="6" name="Graphic 5" descr="Stacked Rocks with solid fill">
            <a:extLst>
              <a:ext uri="{FF2B5EF4-FFF2-40B4-BE49-F238E27FC236}">
                <a16:creationId xmlns:a16="http://schemas.microsoft.com/office/drawing/2014/main" id="{FA9797C4-E7A1-4DAB-9A71-36E4ADF079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947" y="4428480"/>
            <a:ext cx="360000" cy="3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1359E-026B-7F7D-E5A6-DE835D21A88B}"/>
              </a:ext>
            </a:extLst>
          </p:cNvPr>
          <p:cNvSpPr txBox="1"/>
          <p:nvPr/>
        </p:nvSpPr>
        <p:spPr>
          <a:xfrm>
            <a:off x="81728" y="466475"/>
            <a:ext cx="8591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Potential to achieve better efficiency, cost savings and reusability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ABF20CF6-B1B2-4F76-0F51-BBC483800427}"/>
              </a:ext>
            </a:extLst>
          </p:cNvPr>
          <p:cNvSpPr/>
          <p:nvPr/>
        </p:nvSpPr>
        <p:spPr>
          <a:xfrm>
            <a:off x="8128119" y="1303838"/>
            <a:ext cx="2544167" cy="408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rgbClr val="DDE2F7"/>
                </a:gs>
                <a:gs pos="74000">
                  <a:srgbClr val="556DD6"/>
                </a:gs>
                <a:gs pos="83000">
                  <a:srgbClr val="192868"/>
                </a:gs>
                <a:gs pos="100000">
                  <a:srgbClr val="111B46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200"/>
              </a:spcBef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Benefits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7FD643-FC6F-4F3A-CCBF-D6BF49EA638F}"/>
              </a:ext>
            </a:extLst>
          </p:cNvPr>
          <p:cNvSpPr/>
          <p:nvPr/>
        </p:nvSpPr>
        <p:spPr>
          <a:xfrm>
            <a:off x="1020351" y="5465437"/>
            <a:ext cx="176751" cy="278193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3BAC6-5F78-956E-0295-8B88128961F1}"/>
              </a:ext>
            </a:extLst>
          </p:cNvPr>
          <p:cNvSpPr txBox="1"/>
          <p:nvPr/>
        </p:nvSpPr>
        <p:spPr>
          <a:xfrm>
            <a:off x="113631" y="42925"/>
            <a:ext cx="3446445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Proposed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4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427A-DBF5-4751-A8E9-04E468D148EB}"/>
              </a:ext>
            </a:extLst>
          </p:cNvPr>
          <p:cNvSpPr txBox="1"/>
          <p:nvPr/>
        </p:nvSpPr>
        <p:spPr>
          <a:xfrm>
            <a:off x="1605835" y="1099315"/>
            <a:ext cx="4934602" cy="298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500"/>
              </a:spcBef>
            </a:pP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F9228ED-8146-43A0-B7B6-2F7D529F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0" y="489999"/>
            <a:ext cx="11235055" cy="5181336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94BA7-5ABA-4CC0-8B3F-DD50B244E50F}"/>
              </a:ext>
            </a:extLst>
          </p:cNvPr>
          <p:cNvSpPr txBox="1"/>
          <p:nvPr/>
        </p:nvSpPr>
        <p:spPr>
          <a:xfrm>
            <a:off x="-146304" y="0"/>
            <a:ext cx="3473164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WebdriverIO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 features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250D1F7-F280-4BEF-BB5B-5A1E9644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53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B2EEF-CDB1-4193-8913-1DAAFFA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83367"/>
              </p:ext>
            </p:extLst>
          </p:nvPr>
        </p:nvGraphicFramePr>
        <p:xfrm>
          <a:off x="474595" y="862705"/>
          <a:ext cx="8338861" cy="7010167"/>
        </p:xfrm>
        <a:graphic>
          <a:graphicData uri="http://schemas.openxmlformats.org/drawingml/2006/table">
            <a:tbl>
              <a:tblPr/>
              <a:tblGrid>
                <a:gridCol w="1665677">
                  <a:extLst>
                    <a:ext uri="{9D8B030D-6E8A-4147-A177-3AD203B41FA5}">
                      <a16:colId xmlns:a16="http://schemas.microsoft.com/office/drawing/2014/main" val="3022657934"/>
                    </a:ext>
                  </a:extLst>
                </a:gridCol>
                <a:gridCol w="1740325">
                  <a:extLst>
                    <a:ext uri="{9D8B030D-6E8A-4147-A177-3AD203B41FA5}">
                      <a16:colId xmlns:a16="http://schemas.microsoft.com/office/drawing/2014/main" val="2167000224"/>
                    </a:ext>
                  </a:extLst>
                </a:gridCol>
                <a:gridCol w="1740325">
                  <a:extLst>
                    <a:ext uri="{9D8B030D-6E8A-4147-A177-3AD203B41FA5}">
                      <a16:colId xmlns:a16="http://schemas.microsoft.com/office/drawing/2014/main" val="1743196130"/>
                    </a:ext>
                  </a:extLst>
                </a:gridCol>
                <a:gridCol w="1596267">
                  <a:extLst>
                    <a:ext uri="{9D8B030D-6E8A-4147-A177-3AD203B41FA5}">
                      <a16:colId xmlns:a16="http://schemas.microsoft.com/office/drawing/2014/main" val="2048539193"/>
                    </a:ext>
                  </a:extLst>
                </a:gridCol>
                <a:gridCol w="1596267">
                  <a:extLst>
                    <a:ext uri="{9D8B030D-6E8A-4147-A177-3AD203B41FA5}">
                      <a16:colId xmlns:a16="http://schemas.microsoft.com/office/drawing/2014/main" val="2623668167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Playwright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WebDriver IO​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Selenium, RestAssured, Appium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748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Complexity​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8850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Configurable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5523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Source​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273"/>
                  </a:ext>
                </a:extLst>
              </a:tr>
              <a:tr h="322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Multi-Language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034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Stack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011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49617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Videos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01229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Support 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42502"/>
                  </a:ext>
                </a:extLst>
              </a:tr>
              <a:tr h="341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Assertion Libraries/Test Framework​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Mocha, Chai, Cucumber (Using Plugins)​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Inbuilt, Jasmine, Mocha, and Cucumber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95251"/>
                  </a:ext>
                </a:extLst>
              </a:tr>
              <a:tr h="319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Tab/Window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26486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Test Execution​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thread at the time​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44771"/>
                  </a:ext>
                </a:extLst>
              </a:tr>
              <a:tr h="638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Reporter Spec. Extendable Junit, Mocha supported reporter and Custom Reporters​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Allure Reporter, Cucumber Reporter , JSON, Spec, Dot Reporter and etc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45435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&amp; Community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Well-written documentation, Growing community​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 Available and Good Community Support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8689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Rich Helper Libraries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683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Debugging​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support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and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support available (A++) 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68207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BDD Driven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46991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CI/CD Accelerators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Preconfigured for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Actions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74072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a Proxy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3475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986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E0F916-F21B-4065-A1A9-89C70B43AE67}"/>
              </a:ext>
            </a:extLst>
          </p:cNvPr>
          <p:cNvSpPr txBox="1"/>
          <p:nvPr/>
        </p:nvSpPr>
        <p:spPr>
          <a:xfrm>
            <a:off x="0" y="145356"/>
            <a:ext cx="8427323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 com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parison – Playwright / Cypress / Webdriver IO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A0365D-B2AF-40C9-87CB-9852529E117C}"/>
              </a:ext>
            </a:extLst>
          </p:cNvPr>
          <p:cNvGrpSpPr/>
          <p:nvPr/>
        </p:nvGrpSpPr>
        <p:grpSpPr>
          <a:xfrm>
            <a:off x="2203980" y="3518236"/>
            <a:ext cx="1333972" cy="228597"/>
            <a:chOff x="2971800" y="2729812"/>
            <a:chExt cx="1333972" cy="228597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08F38DB-2A11-41F5-BDAB-1299A5D3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A8C634-A0E5-4215-8E6C-E21B20A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5122" name="Picture 2" descr="Firefox - Wikipedia">
              <a:extLst>
                <a:ext uri="{FF2B5EF4-FFF2-40B4-BE49-F238E27FC236}">
                  <a16:creationId xmlns:a16="http://schemas.microsoft.com/office/drawing/2014/main" id="{2DC97CF1-54F9-4074-A047-869BB779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ED1A561-C390-4F68-A472-D4B754BE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00020-371A-4866-A016-BE9FFD0D854C}"/>
              </a:ext>
            </a:extLst>
          </p:cNvPr>
          <p:cNvGrpSpPr/>
          <p:nvPr/>
        </p:nvGrpSpPr>
        <p:grpSpPr>
          <a:xfrm>
            <a:off x="4043954" y="3513476"/>
            <a:ext cx="1333972" cy="228597"/>
            <a:chOff x="2971800" y="2729812"/>
            <a:chExt cx="1333972" cy="228597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46FB012-D97B-4B54-A24F-F3123E6D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07F1E8-C17C-4E97-BAC1-3090D2F4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17" name="Picture 2" descr="Firefox - Wikipedia">
              <a:extLst>
                <a:ext uri="{FF2B5EF4-FFF2-40B4-BE49-F238E27FC236}">
                  <a16:creationId xmlns:a16="http://schemas.microsoft.com/office/drawing/2014/main" id="{38ACEBB2-9A85-4416-A887-8070677C7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BB37B22-472A-4002-AF32-607296CE2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F4631-968A-4444-8756-5DAB43D36871}"/>
              </a:ext>
            </a:extLst>
          </p:cNvPr>
          <p:cNvGrpSpPr/>
          <p:nvPr/>
        </p:nvGrpSpPr>
        <p:grpSpPr>
          <a:xfrm>
            <a:off x="5749980" y="3513476"/>
            <a:ext cx="1333972" cy="228597"/>
            <a:chOff x="2971800" y="2729812"/>
            <a:chExt cx="1333972" cy="228597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58A8FBD0-A249-4DC2-818D-CFE71F85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752ECD-C210-4A08-ABFF-76C41376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32" name="Picture 2" descr="Firefox - Wikipedia">
              <a:extLst>
                <a:ext uri="{FF2B5EF4-FFF2-40B4-BE49-F238E27FC236}">
                  <a16:creationId xmlns:a16="http://schemas.microsoft.com/office/drawing/2014/main" id="{38BA3F6A-9E12-4E81-8DC3-3CCC3B25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ED4FD1B0-9B08-4089-A53D-11A8B5EF9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49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D6A2C7-6BAC-7FDA-5E0E-A33E8D81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079500"/>
            <a:ext cx="7772400" cy="42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22D-BA1B-4D42-B989-1DD5F37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go-to tool for E2E test automation (Web, Mobile + Extendable to API and other libs)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21D51-B32E-57D6-5BE2-E50D1336D2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84570"/>
            <a:ext cx="5181600" cy="22334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D5F272-634D-303B-20B5-6008084AC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4570"/>
            <a:ext cx="5181600" cy="93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C38E0-916F-F5E3-158B-3A10A404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4" y="4069443"/>
            <a:ext cx="4349884" cy="1048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FF20E-430F-6F43-3D12-8747D7ADB2B6}"/>
              </a:ext>
            </a:extLst>
          </p:cNvPr>
          <p:cNvSpPr txBox="1"/>
          <p:nvPr/>
        </p:nvSpPr>
        <p:spPr>
          <a:xfrm>
            <a:off x="6400799" y="5293895"/>
            <a:ext cx="49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WDIO, you can collect the Performance Data </a:t>
            </a:r>
          </a:p>
          <a:p>
            <a:r>
              <a:rPr lang="en-GB" dirty="0"/>
              <a:t>of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9269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742-D3A0-6267-0FF0-5D17C3A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WDIO Main Benefits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AB9-F0AC-4663-23BB-5F5DB195F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Quick and easy setup using a Wizard that can be tailored for your requirements</a:t>
            </a:r>
          </a:p>
          <a:p>
            <a:r>
              <a:rPr lang="en-GB" dirty="0"/>
              <a:t>Has an extensive list of services and reports e.g. Selenoid, </a:t>
            </a:r>
          </a:p>
          <a:p>
            <a:r>
              <a:rPr lang="en-GB" dirty="0"/>
              <a:t>Strong Community Support</a:t>
            </a:r>
          </a:p>
          <a:p>
            <a:r>
              <a:rPr lang="en-GB" dirty="0"/>
              <a:t>Powerful Test Runner.</a:t>
            </a:r>
          </a:p>
          <a:p>
            <a:r>
              <a:rPr lang="en-GB" dirty="0"/>
              <a:t>Highly customisable and supports Mocha, Cucumber, Jasmine, and Jest</a:t>
            </a:r>
          </a:p>
          <a:p>
            <a:r>
              <a:rPr lang="en-GB" dirty="0"/>
              <a:t>Supports Web, Mobile and Desktop. Allows integration for API, Cloud, Performance, amongst others</a:t>
            </a:r>
          </a:p>
          <a:p>
            <a:r>
              <a:rPr lang="en-GB" dirty="0"/>
              <a:t>Supports BDD via Cucumber JS</a:t>
            </a:r>
          </a:p>
          <a:p>
            <a:r>
              <a:rPr lang="en-GB" dirty="0"/>
              <a:t>Yearly release is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DF4-5E3C-431A-4C0E-DFA06E2E5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Only available in JS or TS</a:t>
            </a:r>
          </a:p>
          <a:p>
            <a:r>
              <a:rPr lang="en-GB" dirty="0"/>
              <a:t>Synchronous/parallel command mode was deprecated in April 23 due to incompatibilities of a specific package in V8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8865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1303</Words>
  <Application>Microsoft Macintosh PowerPoint</Application>
  <PresentationFormat>Widescreen</PresentationFormat>
  <Paragraphs>223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Google Sans</vt:lpstr>
      <vt:lpstr>IBM Plex Sans</vt:lpstr>
      <vt:lpstr>Times New Roman</vt:lpstr>
      <vt:lpstr>Office Theme</vt:lpstr>
      <vt:lpstr>WDIO</vt:lpstr>
      <vt:lpstr>Agenda</vt:lpstr>
      <vt:lpstr>What is WDIO?</vt:lpstr>
      <vt:lpstr>PowerPoint Presentation</vt:lpstr>
      <vt:lpstr>PowerPoint Presentation</vt:lpstr>
      <vt:lpstr>PowerPoint Presentation</vt:lpstr>
      <vt:lpstr>PowerPoint Presentation</vt:lpstr>
      <vt:lpstr>A go-to tool for E2E test automation (Web, Mobile + Extendable to API and other libs)</vt:lpstr>
      <vt:lpstr>WDIO Main Benefits &amp; Disadvantages</vt:lpstr>
      <vt:lpstr>Services</vt:lpstr>
      <vt:lpstr>Customisation</vt:lpstr>
      <vt:lpstr>Test Runner config</vt:lpstr>
      <vt:lpstr>Rich documentation available</vt:lpstr>
      <vt:lpstr>Numerous Reporting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WDIO</dc:title>
  <dc:creator>Mark Raphael</dc:creator>
  <cp:lastModifiedBy>Mark Raphael</cp:lastModifiedBy>
  <cp:revision>27</cp:revision>
  <dcterms:created xsi:type="dcterms:W3CDTF">2023-07-09T07:31:20Z</dcterms:created>
  <dcterms:modified xsi:type="dcterms:W3CDTF">2023-07-24T07:30:06Z</dcterms:modified>
</cp:coreProperties>
</file>