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49A"/>
    <a:srgbClr val="EA6312"/>
    <a:srgbClr val="D49362"/>
    <a:srgbClr val="B01513"/>
    <a:srgbClr val="CA655A"/>
    <a:srgbClr val="8AA5B0"/>
    <a:srgbClr val="8CAA9B"/>
    <a:srgbClr val="6AAC90"/>
    <a:srgbClr val="E6B729"/>
    <a:srgbClr val="D4B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3MTT\Project\anonymized_patien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[anonymized_patient_data.xlsx]2nd!PivotTable1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gender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8803149606299217E-2"/>
          <c:y val="0.18560185185185185"/>
          <c:w val="0.76801181102362204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'2nd'!$B$3:$B$4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CA655A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2B-4C71-B748-3BE5B1C1F4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'2nd'!$A$5:$A$9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'2nd'!$B$5:$B$9</c:f>
              <c:numCache>
                <c:formatCode>General</c:formatCode>
                <c:ptCount val="4"/>
                <c:pt idx="0">
                  <c:v>33</c:v>
                </c:pt>
                <c:pt idx="1">
                  <c:v>30</c:v>
                </c:pt>
                <c:pt idx="2">
                  <c:v>32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B-4C71-B748-3BE5B1C1F4C8}"/>
            </c:ext>
          </c:extLst>
        </c:ser>
        <c:ser>
          <c:idx val="1"/>
          <c:order val="1"/>
          <c:tx>
            <c:strRef>
              <c:f>'2nd'!$C$3:$C$4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D4936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2B-4C71-B748-3BE5B1C1F4C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2B-4C71-B748-3BE5B1C1F4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'2nd'!$A$5:$A$9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'2nd'!$C$5:$C$9</c:f>
              <c:numCache>
                <c:formatCode>General</c:formatCode>
                <c:ptCount val="4"/>
                <c:pt idx="0">
                  <c:v>37</c:v>
                </c:pt>
                <c:pt idx="1">
                  <c:v>45</c:v>
                </c:pt>
                <c:pt idx="2">
                  <c:v>27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2B-4C71-B748-3BE5B1C1F4C8}"/>
            </c:ext>
          </c:extLst>
        </c:ser>
        <c:ser>
          <c:idx val="2"/>
          <c:order val="2"/>
          <c:tx>
            <c:strRef>
              <c:f>'2nd'!$D$3:$D$4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'2nd'!$A$5:$A$9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'2nd'!$D$5:$D$9</c:f>
              <c:numCache>
                <c:formatCode>General</c:formatCode>
                <c:ptCount val="4"/>
                <c:pt idx="0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B-4C71-B748-3BE5B1C1F4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0008079"/>
        <c:axId val="1280008559"/>
      </c:barChart>
      <c:catAx>
        <c:axId val="128000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008559"/>
        <c:crosses val="autoZero"/>
        <c:auto val="1"/>
        <c:lblAlgn val="ctr"/>
        <c:lblOffset val="100"/>
        <c:noMultiLvlLbl val="0"/>
      </c:catAx>
      <c:valAx>
        <c:axId val="1280008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0008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[anonymized_patient_data.xlsx]3rd!PivotTable2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health outcomes by symptoms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'3rd'!$B$3:$B$4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CA655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2D-48F1-972A-191A01843F73}"/>
              </c:ext>
            </c:extLst>
          </c:dPt>
          <c:dPt>
            <c:idx val="3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32D-48F1-972A-191A01843F73}"/>
              </c:ext>
            </c:extLst>
          </c:dPt>
          <c:cat>
            <c:strRef>
              <c:f>'3rd'!$A$5:$A$10</c:f>
              <c:strCache>
                <c:ptCount val="5"/>
                <c:pt idx="0">
                  <c:v>Body Pain</c:v>
                </c:pt>
                <c:pt idx="1">
                  <c:v>Cough</c:v>
                </c:pt>
                <c:pt idx="2">
                  <c:v>Fatigue</c:v>
                </c:pt>
                <c:pt idx="3">
                  <c:v>Fever</c:v>
                </c:pt>
                <c:pt idx="4">
                  <c:v>Headache</c:v>
                </c:pt>
              </c:strCache>
            </c:strRef>
          </c:cat>
          <c:val>
            <c:numRef>
              <c:f>'3rd'!$B$5:$B$10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4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D-48F1-972A-191A01843F73}"/>
            </c:ext>
          </c:extLst>
        </c:ser>
        <c:ser>
          <c:idx val="1"/>
          <c:order val="1"/>
          <c:tx>
            <c:strRef>
              <c:f>'3rd'!$C$3:$C$4</c:f>
              <c:strCache>
                <c:ptCount val="1"/>
                <c:pt idx="0">
                  <c:v>Deceased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'3rd'!$A$5:$A$10</c:f>
              <c:strCache>
                <c:ptCount val="5"/>
                <c:pt idx="0">
                  <c:v>Body Pain</c:v>
                </c:pt>
                <c:pt idx="1">
                  <c:v>Cough</c:v>
                </c:pt>
                <c:pt idx="2">
                  <c:v>Fatigue</c:v>
                </c:pt>
                <c:pt idx="3">
                  <c:v>Fever</c:v>
                </c:pt>
                <c:pt idx="4">
                  <c:v>Headache</c:v>
                </c:pt>
              </c:strCache>
            </c:strRef>
          </c:cat>
          <c:val>
            <c:numRef>
              <c:f>'3rd'!$C$5:$C$10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D-48F1-972A-191A01843F73}"/>
            </c:ext>
          </c:extLst>
        </c:ser>
        <c:ser>
          <c:idx val="2"/>
          <c:order val="2"/>
          <c:tx>
            <c:strRef>
              <c:f>'3rd'!$D$3:$D$4</c:f>
              <c:strCache>
                <c:ptCount val="1"/>
                <c:pt idx="0">
                  <c:v>Improving</c:v>
                </c:pt>
              </c:strCache>
            </c:strRef>
          </c:tx>
          <c:spPr>
            <a:solidFill>
              <a:srgbClr val="D4BF7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E6B7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32D-48F1-972A-191A01843F73}"/>
              </c:ext>
            </c:extLst>
          </c:dPt>
          <c:dPt>
            <c:idx val="4"/>
            <c:invertIfNegative val="0"/>
            <c:bubble3D val="0"/>
            <c:spPr>
              <a:solidFill>
                <a:srgbClr val="E6B7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2D-48F1-972A-191A01843F73}"/>
              </c:ext>
            </c:extLst>
          </c:dPt>
          <c:cat>
            <c:strRef>
              <c:f>'3rd'!$A$5:$A$10</c:f>
              <c:strCache>
                <c:ptCount val="5"/>
                <c:pt idx="0">
                  <c:v>Body Pain</c:v>
                </c:pt>
                <c:pt idx="1">
                  <c:v>Cough</c:v>
                </c:pt>
                <c:pt idx="2">
                  <c:v>Fatigue</c:v>
                </c:pt>
                <c:pt idx="3">
                  <c:v>Fever</c:v>
                </c:pt>
                <c:pt idx="4">
                  <c:v>Headache</c:v>
                </c:pt>
              </c:strCache>
            </c:strRef>
          </c:cat>
          <c:val>
            <c:numRef>
              <c:f>'3rd'!$D$5:$D$10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2D-48F1-972A-191A01843F73}"/>
            </c:ext>
          </c:extLst>
        </c:ser>
        <c:ser>
          <c:idx val="3"/>
          <c:order val="3"/>
          <c:tx>
            <c:strRef>
              <c:f>'3rd'!$E$3:$E$4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rgbClr val="8CAA9B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32D-48F1-972A-191A01843F73}"/>
              </c:ext>
            </c:extLst>
          </c:dPt>
          <c:dPt>
            <c:idx val="4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2D-48F1-972A-191A01843F73}"/>
              </c:ext>
            </c:extLst>
          </c:dPt>
          <c:cat>
            <c:strRef>
              <c:f>'3rd'!$A$5:$A$10</c:f>
              <c:strCache>
                <c:ptCount val="5"/>
                <c:pt idx="0">
                  <c:v>Body Pain</c:v>
                </c:pt>
                <c:pt idx="1">
                  <c:v>Cough</c:v>
                </c:pt>
                <c:pt idx="2">
                  <c:v>Fatigue</c:v>
                </c:pt>
                <c:pt idx="3">
                  <c:v>Fever</c:v>
                </c:pt>
                <c:pt idx="4">
                  <c:v>Headache</c:v>
                </c:pt>
              </c:strCache>
            </c:strRef>
          </c:cat>
          <c:val>
            <c:numRef>
              <c:f>'3rd'!$E$5:$E$10</c:f>
              <c:numCache>
                <c:formatCode>General</c:formatCode>
                <c:ptCount val="5"/>
                <c:pt idx="0">
                  <c:v>29</c:v>
                </c:pt>
                <c:pt idx="1">
                  <c:v>28</c:v>
                </c:pt>
                <c:pt idx="2">
                  <c:v>27</c:v>
                </c:pt>
                <c:pt idx="3">
                  <c:v>33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2D-48F1-972A-191A01843F73}"/>
            </c:ext>
          </c:extLst>
        </c:ser>
        <c:ser>
          <c:idx val="4"/>
          <c:order val="4"/>
          <c:tx>
            <c:strRef>
              <c:f>'3rd'!$F$3:$F$4</c:f>
              <c:strCache>
                <c:ptCount val="1"/>
                <c:pt idx="0">
                  <c:v>Stable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'3rd'!$A$5:$A$10</c:f>
              <c:strCache>
                <c:ptCount val="5"/>
                <c:pt idx="0">
                  <c:v>Body Pain</c:v>
                </c:pt>
                <c:pt idx="1">
                  <c:v>Cough</c:v>
                </c:pt>
                <c:pt idx="2">
                  <c:v>Fatigue</c:v>
                </c:pt>
                <c:pt idx="3">
                  <c:v>Fever</c:v>
                </c:pt>
                <c:pt idx="4">
                  <c:v>Headache</c:v>
                </c:pt>
              </c:strCache>
            </c:strRef>
          </c:cat>
          <c:val>
            <c:numRef>
              <c:f>'3rd'!$F$5:$F$10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5</c:v>
                </c:pt>
                <c:pt idx="3">
                  <c:v>6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2D-48F1-972A-191A01843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8266655"/>
        <c:axId val="1278267615"/>
      </c:barChart>
      <c:catAx>
        <c:axId val="1278266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Symptoms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267615"/>
        <c:crosses val="autoZero"/>
        <c:auto val="1"/>
        <c:lblAlgn val="ctr"/>
        <c:lblOffset val="100"/>
        <c:noMultiLvlLbl val="0"/>
      </c:catAx>
      <c:valAx>
        <c:axId val="1278267615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26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[anonymized_patient_data.xlsx]Q1!PivotTable3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Health conditions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'Q1'!$B$3:$B$4</c:f>
              <c:strCache>
                <c:ptCount val="1"/>
                <c:pt idx="0">
                  <c:v>Common Cold</c:v>
                </c:pt>
              </c:strCache>
            </c:strRef>
          </c:tx>
          <c:spPr>
            <a:solidFill>
              <a:srgbClr val="CA655A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F6-4EBC-BC3D-BA10081A96D7}"/>
              </c:ext>
            </c:extLst>
          </c:dPt>
          <c:cat>
            <c:strRef>
              <c:f>'Q1'!$A$5:$A$9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'Q1'!$B$5:$B$9</c:f>
              <c:numCache>
                <c:formatCode>General</c:formatCode>
                <c:ptCount val="4"/>
                <c:pt idx="0">
                  <c:v>11</c:v>
                </c:pt>
                <c:pt idx="1">
                  <c:v>15</c:v>
                </c:pt>
                <c:pt idx="2">
                  <c:v>17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6-4EBC-BC3D-BA10081A96D7}"/>
            </c:ext>
          </c:extLst>
        </c:ser>
        <c:ser>
          <c:idx val="1"/>
          <c:order val="1"/>
          <c:tx>
            <c:strRef>
              <c:f>'Q1'!$C$3:$C$4</c:f>
              <c:strCache>
                <c:ptCount val="1"/>
                <c:pt idx="0">
                  <c:v>COVID-19</c:v>
                </c:pt>
              </c:strCache>
            </c:strRef>
          </c:tx>
          <c:spPr>
            <a:solidFill>
              <a:srgbClr val="D4936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6F6-4EBC-BC3D-BA10081A96D7}"/>
              </c:ext>
            </c:extLst>
          </c:dPt>
          <c:dPt>
            <c:idx val="3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6-4EBC-BC3D-BA10081A96D7}"/>
              </c:ext>
            </c:extLst>
          </c:dPt>
          <c:cat>
            <c:strRef>
              <c:f>'Q1'!$A$5:$A$9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'Q1'!$C$5:$C$9</c:f>
              <c:numCache>
                <c:formatCode>General</c:formatCode>
                <c:ptCount val="4"/>
                <c:pt idx="0">
                  <c:v>18</c:v>
                </c:pt>
                <c:pt idx="1">
                  <c:v>13</c:v>
                </c:pt>
                <c:pt idx="2">
                  <c:v>18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F6-4EBC-BC3D-BA10081A96D7}"/>
            </c:ext>
          </c:extLst>
        </c:ser>
        <c:ser>
          <c:idx val="2"/>
          <c:order val="2"/>
          <c:tx>
            <c:strRef>
              <c:f>'Q1'!$D$3:$D$4</c:f>
              <c:strCache>
                <c:ptCount val="1"/>
                <c:pt idx="0">
                  <c:v>Flu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'Q1'!$D$5:$D$9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F6-4EBC-BC3D-BA10081A96D7}"/>
            </c:ext>
          </c:extLst>
        </c:ser>
        <c:ser>
          <c:idx val="3"/>
          <c:order val="3"/>
          <c:tx>
            <c:strRef>
              <c:f>'Q1'!$E$3:$E$4</c:f>
              <c:strCache>
                <c:ptCount val="1"/>
                <c:pt idx="0">
                  <c:v>Malaria</c:v>
                </c:pt>
              </c:strCache>
            </c:strRef>
          </c:tx>
          <c:spPr>
            <a:solidFill>
              <a:srgbClr val="8CAA9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F6-4EBC-BC3D-BA10081A96D7}"/>
              </c:ext>
            </c:extLst>
          </c:dPt>
          <c:dPt>
            <c:idx val="1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6F6-4EBC-BC3D-BA10081A96D7}"/>
              </c:ext>
            </c:extLst>
          </c:dPt>
          <c:dPt>
            <c:idx val="3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6-4EBC-BC3D-BA10081A96D7}"/>
              </c:ext>
            </c:extLst>
          </c:dPt>
          <c:cat>
            <c:strRef>
              <c:f>'Q1'!$A$5:$A$9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'Q1'!$E$5:$E$9</c:f>
              <c:numCache>
                <c:formatCode>General</c:formatCode>
                <c:ptCount val="4"/>
                <c:pt idx="0">
                  <c:v>23</c:v>
                </c:pt>
                <c:pt idx="1">
                  <c:v>22</c:v>
                </c:pt>
                <c:pt idx="2">
                  <c:v>11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F6-4EBC-BC3D-BA10081A96D7}"/>
            </c:ext>
          </c:extLst>
        </c:ser>
        <c:ser>
          <c:idx val="4"/>
          <c:order val="4"/>
          <c:tx>
            <c:strRef>
              <c:f>'Q1'!$F$3:$F$4</c:f>
              <c:strCache>
                <c:ptCount val="1"/>
                <c:pt idx="0">
                  <c:v>Typhoid</c:v>
                </c:pt>
              </c:strCache>
            </c:strRef>
          </c:tx>
          <c:spPr>
            <a:solidFill>
              <a:srgbClr val="8AA5B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849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F6-4EBC-BC3D-BA10081A96D7}"/>
              </c:ext>
            </c:extLst>
          </c:dPt>
          <c:dPt>
            <c:idx val="1"/>
            <c:invertIfNegative val="0"/>
            <c:bubble3D val="0"/>
            <c:spPr>
              <a:solidFill>
                <a:srgbClr val="54849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F6-4EBC-BC3D-BA10081A96D7}"/>
              </c:ext>
            </c:extLst>
          </c:dPt>
          <c:cat>
            <c:strRef>
              <c:f>'Q1'!$A$5:$A$9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'Q1'!$F$5:$F$9</c:f>
              <c:numCache>
                <c:formatCode>General</c:formatCode>
                <c:ptCount val="4"/>
                <c:pt idx="0">
                  <c:v>17</c:v>
                </c:pt>
                <c:pt idx="1">
                  <c:v>19</c:v>
                </c:pt>
                <c:pt idx="2">
                  <c:v>12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F6-4EBC-BC3D-BA10081A9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578560"/>
        <c:axId val="522587200"/>
      </c:barChart>
      <c:catAx>
        <c:axId val="52257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87200"/>
        <c:crosses val="autoZero"/>
        <c:auto val="1"/>
        <c:lblAlgn val="ctr"/>
        <c:lblOffset val="100"/>
        <c:noMultiLvlLbl val="0"/>
      </c:catAx>
      <c:valAx>
        <c:axId val="52258720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7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[anonymized_patient_data.xlsx]Q3a&amp;b!PivotTable8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Health</a:t>
            </a:r>
            <a:r>
              <a:rPr lang="en-US" baseline="0"/>
              <a:t> condition by age group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'Q3a&amp;b'!$B$3:$B$4</c:f>
              <c:strCache>
                <c:ptCount val="1"/>
                <c:pt idx="0">
                  <c:v>1-20</c:v>
                </c:pt>
              </c:strCache>
            </c:strRef>
          </c:tx>
          <c:spPr>
            <a:solidFill>
              <a:srgbClr val="CA65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C02-415E-A2F4-98786F3DDAB5}"/>
              </c:ext>
            </c:extLst>
          </c:dPt>
          <c:dPt>
            <c:idx val="3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02-415E-A2F4-98786F3DDAB5}"/>
              </c:ext>
            </c:extLst>
          </c:dPt>
          <c:cat>
            <c:strRef>
              <c:f>'Q3a&amp;b'!$A$5:$A$10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'Q3a&amp;b'!$B$5:$B$10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4</c:v>
                </c:pt>
                <c:pt idx="3">
                  <c:v>22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2-415E-A2F4-98786F3DDAB5}"/>
            </c:ext>
          </c:extLst>
        </c:ser>
        <c:ser>
          <c:idx val="1"/>
          <c:order val="1"/>
          <c:tx>
            <c:strRef>
              <c:f>'Q3a&amp;b'!$C$3:$C$4</c:f>
              <c:strCache>
                <c:ptCount val="1"/>
                <c:pt idx="0">
                  <c:v>21-40</c:v>
                </c:pt>
              </c:strCache>
            </c:strRef>
          </c:tx>
          <c:spPr>
            <a:solidFill>
              <a:srgbClr val="D49362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C02-415E-A2F4-98786F3DDAB5}"/>
              </c:ext>
            </c:extLst>
          </c:dPt>
          <c:dPt>
            <c:idx val="4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C02-415E-A2F4-98786F3DDAB5}"/>
              </c:ext>
            </c:extLst>
          </c:dPt>
          <c:cat>
            <c:strRef>
              <c:f>'Q3a&amp;b'!$A$5:$A$10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'Q3a&amp;b'!$C$5:$C$10</c:f>
              <c:numCache>
                <c:formatCode>General</c:formatCode>
                <c:ptCount val="5"/>
                <c:pt idx="0">
                  <c:v>11</c:v>
                </c:pt>
                <c:pt idx="1">
                  <c:v>15</c:v>
                </c:pt>
                <c:pt idx="2">
                  <c:v>4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2-415E-A2F4-98786F3DDAB5}"/>
            </c:ext>
          </c:extLst>
        </c:ser>
        <c:ser>
          <c:idx val="2"/>
          <c:order val="2"/>
          <c:tx>
            <c:strRef>
              <c:f>'Q3a&amp;b'!$D$3:$D$4</c:f>
              <c:strCache>
                <c:ptCount val="1"/>
                <c:pt idx="0">
                  <c:v>41-60</c:v>
                </c:pt>
              </c:strCache>
            </c:strRef>
          </c:tx>
          <c:spPr>
            <a:solidFill>
              <a:srgbClr val="D4BF7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B7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C02-415E-A2F4-98786F3DDAB5}"/>
              </c:ext>
            </c:extLst>
          </c:dPt>
          <c:dPt>
            <c:idx val="3"/>
            <c:invertIfNegative val="0"/>
            <c:bubble3D val="0"/>
            <c:spPr>
              <a:solidFill>
                <a:srgbClr val="E6B7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C02-415E-A2F4-98786F3DDAB5}"/>
              </c:ext>
            </c:extLst>
          </c:dPt>
          <c:cat>
            <c:strRef>
              <c:f>'Q3a&amp;b'!$A$5:$A$10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'Q3a&amp;b'!$D$5:$D$10</c:f>
              <c:numCache>
                <c:formatCode>General</c:formatCode>
                <c:ptCount val="5"/>
                <c:pt idx="0">
                  <c:v>17</c:v>
                </c:pt>
                <c:pt idx="1">
                  <c:v>15</c:v>
                </c:pt>
                <c:pt idx="2">
                  <c:v>5</c:v>
                </c:pt>
                <c:pt idx="3">
                  <c:v>16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2-415E-A2F4-98786F3DDAB5}"/>
            </c:ext>
          </c:extLst>
        </c:ser>
        <c:ser>
          <c:idx val="3"/>
          <c:order val="3"/>
          <c:tx>
            <c:strRef>
              <c:f>'Q3a&amp;b'!$E$3:$E$4</c:f>
              <c:strCache>
                <c:ptCount val="1"/>
                <c:pt idx="0">
                  <c:v>61-80</c:v>
                </c:pt>
              </c:strCache>
            </c:strRef>
          </c:tx>
          <c:spPr>
            <a:solidFill>
              <a:srgbClr val="8CAA9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C02-415E-A2F4-98786F3DDAB5}"/>
              </c:ext>
            </c:extLst>
          </c:dPt>
          <c:dPt>
            <c:idx val="3"/>
            <c:invertIfNegative val="0"/>
            <c:bubble3D val="0"/>
            <c:spPr>
              <a:solidFill>
                <a:srgbClr val="6AAC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C02-415E-A2F4-98786F3DDAB5}"/>
              </c:ext>
            </c:extLst>
          </c:dPt>
          <c:cat>
            <c:strRef>
              <c:f>'Q3a&amp;b'!$A$5:$A$10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'Q3a&amp;b'!$E$5:$E$10</c:f>
              <c:numCache>
                <c:formatCode>General</c:formatCode>
                <c:ptCount val="5"/>
                <c:pt idx="0">
                  <c:v>4</c:v>
                </c:pt>
                <c:pt idx="1">
                  <c:v>15</c:v>
                </c:pt>
                <c:pt idx="2">
                  <c:v>1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02-415E-A2F4-98786F3DDAB5}"/>
            </c:ext>
          </c:extLst>
        </c:ser>
        <c:ser>
          <c:idx val="4"/>
          <c:order val="4"/>
          <c:tx>
            <c:strRef>
              <c:f>'Q3a&amp;b'!$F$3:$F$4</c:f>
              <c:strCache>
                <c:ptCount val="1"/>
                <c:pt idx="0">
                  <c:v>81-100</c:v>
                </c:pt>
              </c:strCache>
            </c:strRef>
          </c:tx>
          <c:spPr>
            <a:solidFill>
              <a:srgbClr val="8AA5B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849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C02-415E-A2F4-98786F3DDAB5}"/>
              </c:ext>
            </c:extLst>
          </c:dPt>
          <c:dPt>
            <c:idx val="1"/>
            <c:invertIfNegative val="0"/>
            <c:bubble3D val="0"/>
            <c:spPr>
              <a:solidFill>
                <a:srgbClr val="54849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C02-415E-A2F4-98786F3DDAB5}"/>
              </c:ext>
            </c:extLst>
          </c:dPt>
          <c:cat>
            <c:strRef>
              <c:f>'Q3a&amp;b'!$A$5:$A$10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'Q3a&amp;b'!$F$5:$F$10</c:f>
              <c:numCache>
                <c:formatCode>General</c:formatCode>
                <c:ptCount val="5"/>
                <c:pt idx="0">
                  <c:v>11</c:v>
                </c:pt>
                <c:pt idx="1">
                  <c:v>14</c:v>
                </c:pt>
                <c:pt idx="2">
                  <c:v>3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02-415E-A2F4-98786F3DD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586720"/>
        <c:axId val="522588160"/>
      </c:barChart>
      <c:catAx>
        <c:axId val="52258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Health</a:t>
                </a:r>
                <a:r>
                  <a:rPr lang="en-US" baseline="0"/>
                  <a:t> condition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88160"/>
        <c:crosses val="autoZero"/>
        <c:auto val="1"/>
        <c:lblAlgn val="ctr"/>
        <c:lblOffset val="100"/>
        <c:noMultiLvlLbl val="0"/>
      </c:catAx>
      <c:valAx>
        <c:axId val="52258816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Recovery rate of the various treatment plans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711373888240938E-2"/>
          <c:y val="0.11624075206795112"/>
          <c:w val="0.95642331829724658"/>
          <c:h val="0.73226904473314036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4936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65-4C92-B7C6-152582E96E1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CA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65-4C92-B7C6-152582E96E1B}"/>
              </c:ext>
            </c:extLst>
          </c:dPt>
          <c:dPt>
            <c:idx val="4"/>
            <c:invertIfNegative val="0"/>
            <c:bubble3D val="0"/>
            <c:spPr>
              <a:solidFill>
                <a:srgbClr val="8AA5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65-4C92-B7C6-152582E96E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'Q2'!$A$15:$A$19</c:f>
              <c:strCache>
                <c:ptCount val="5"/>
                <c:pt idx="0">
                  <c:v>Hydration</c:v>
                </c:pt>
                <c:pt idx="1">
                  <c:v>Medication</c:v>
                </c:pt>
                <c:pt idx="2">
                  <c:v>Rest</c:v>
                </c:pt>
                <c:pt idx="3">
                  <c:v>Surgery</c:v>
                </c:pt>
                <c:pt idx="4">
                  <c:v>Therapy</c:v>
                </c:pt>
              </c:strCache>
            </c:strRef>
          </c:cat>
          <c:val>
            <c:numRef>
              <c:f>'Q2'!$H$15:$H$19</c:f>
              <c:numCache>
                <c:formatCode>0%</c:formatCode>
                <c:ptCount val="5"/>
                <c:pt idx="0">
                  <c:v>0.58064516129032262</c:v>
                </c:pt>
                <c:pt idx="1">
                  <c:v>0.51515151515151514</c:v>
                </c:pt>
                <c:pt idx="2">
                  <c:v>0.5714285714285714</c:v>
                </c:pt>
                <c:pt idx="3">
                  <c:v>0.3125</c:v>
                </c:pt>
                <c:pt idx="4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65-4C92-B7C6-152582E96E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8000272"/>
        <c:axId val="528003152"/>
      </c:barChart>
      <c:catAx>
        <c:axId val="528000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</a:t>
                </a:r>
                <a:r>
                  <a:rPr lang="en-US" baseline="0"/>
                  <a:t> plan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422115805421539"/>
              <c:y val="0.92274665228592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003152"/>
        <c:crosses val="autoZero"/>
        <c:auto val="1"/>
        <c:lblAlgn val="ctr"/>
        <c:lblOffset val="100"/>
        <c:noMultiLvlLbl val="0"/>
      </c:catAx>
      <c:valAx>
        <c:axId val="5280031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280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[anonymized_patient_data.xlsx]Q3a&amp;b!PivotTable10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Health</a:t>
            </a:r>
            <a:r>
              <a:rPr lang="en-US" baseline="0"/>
              <a:t> condition by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'Q3a&amp;b'!$B$16:$B$17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CA655A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B0151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C-4D48-81AB-C1F9DABCA7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'Q3a&amp;b'!$A$18:$A$23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'Q3a&amp;b'!$B$18:$B$23</c:f>
              <c:numCache>
                <c:formatCode>General</c:formatCode>
                <c:ptCount val="5"/>
                <c:pt idx="0">
                  <c:v>27</c:v>
                </c:pt>
                <c:pt idx="1">
                  <c:v>29</c:v>
                </c:pt>
                <c:pt idx="2">
                  <c:v>9</c:v>
                </c:pt>
                <c:pt idx="3">
                  <c:v>36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C-4D48-81AB-C1F9DABCA7E5}"/>
            </c:ext>
          </c:extLst>
        </c:ser>
        <c:ser>
          <c:idx val="1"/>
          <c:order val="1"/>
          <c:tx>
            <c:strRef>
              <c:f>'Q3a&amp;b'!$C$16:$C$17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D4936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5C-4D48-81AB-C1F9DABCA7E5}"/>
              </c:ext>
            </c:extLst>
          </c:dPt>
          <c:dPt>
            <c:idx val="3"/>
            <c:invertIfNegative val="0"/>
            <c:bubble3D val="0"/>
            <c:spPr>
              <a:solidFill>
                <a:srgbClr val="EA6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5C-4D48-81AB-C1F9DABCA7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'Q3a&amp;b'!$A$18:$A$23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'Q3a&amp;b'!$C$18:$C$23</c:f>
              <c:numCache>
                <c:formatCode>General</c:formatCode>
                <c:ptCount val="5"/>
                <c:pt idx="0">
                  <c:v>29</c:v>
                </c:pt>
                <c:pt idx="1">
                  <c:v>38</c:v>
                </c:pt>
                <c:pt idx="2">
                  <c:v>8</c:v>
                </c:pt>
                <c:pt idx="3">
                  <c:v>45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C-4D48-81AB-C1F9DABCA7E5}"/>
            </c:ext>
          </c:extLst>
        </c:ser>
        <c:ser>
          <c:idx val="2"/>
          <c:order val="2"/>
          <c:tx>
            <c:strRef>
              <c:f>'Q3a&amp;b'!$D$16:$D$17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'Q3a&amp;b'!$A$18:$A$23</c:f>
              <c:strCache>
                <c:ptCount val="5"/>
                <c:pt idx="0">
                  <c:v>Common Cold</c:v>
                </c:pt>
                <c:pt idx="1">
                  <c:v>COVID-19</c:v>
                </c:pt>
                <c:pt idx="2">
                  <c:v>Flu</c:v>
                </c:pt>
                <c:pt idx="3">
                  <c:v>Malaria</c:v>
                </c:pt>
                <c:pt idx="4">
                  <c:v>Typhoid</c:v>
                </c:pt>
              </c:strCache>
            </c:strRef>
          </c:cat>
          <c:val>
            <c:numRef>
              <c:f>'Q3a&amp;b'!$D$18:$D$23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5C-4D48-81AB-C1F9DABCA7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2829631"/>
        <c:axId val="1182830111"/>
      </c:barChart>
      <c:catAx>
        <c:axId val="1182829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Health</a:t>
                </a:r>
                <a:r>
                  <a:rPr lang="en-US" baseline="0"/>
                  <a:t> Condition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830111"/>
        <c:crosses val="autoZero"/>
        <c:auto val="1"/>
        <c:lblAlgn val="ctr"/>
        <c:lblOffset val="100"/>
        <c:noMultiLvlLbl val="0"/>
      </c:catAx>
      <c:valAx>
        <c:axId val="1182830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282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86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2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2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8357-F6D4-CAA3-CF00-68BB06CC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BF048-3F00-354A-CDE7-80015A3A1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A314-F18B-544E-1440-14B99C1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BDEA-F228-436F-7274-8FF168D6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948D-20B4-C0CF-4D59-D35D5343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208C5-7AA8-4065-BD9D-585506983E4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3B54-93D2-4FA0-8063-4EDD01EB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B2BE-0C23-2FA3-C959-1C54AF121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Health Conditions and Recovery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7A71E-295D-7895-C5F5-632AF24B3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Statistical Overview of Regional and Gender-based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CA49-3224-83B6-3E91-78940DF7B8A8}"/>
              </a:ext>
            </a:extLst>
          </p:cNvPr>
          <p:cNvSpPr txBox="1"/>
          <p:nvPr/>
        </p:nvSpPr>
        <p:spPr>
          <a:xfrm>
            <a:off x="8948057" y="6400799"/>
            <a:ext cx="3156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Presented by Uloh C. Armstrong</a:t>
            </a:r>
          </a:p>
        </p:txBody>
      </p:sp>
    </p:spTree>
    <p:extLst>
      <p:ext uri="{BB962C8B-B14F-4D97-AF65-F5344CB8AC3E}">
        <p14:creationId xmlns:p14="http://schemas.microsoft.com/office/powerpoint/2010/main" val="6961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7ED-F41F-23DC-9376-3C26404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Regional Distribution of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4C40-4C02-DAC1-C60D-73A405FE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853248"/>
            <a:ext cx="4687888" cy="4395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cases: 290 distributed across four regions.</a:t>
            </a:r>
          </a:p>
          <a:p>
            <a:r>
              <a:rPr lang="en-US" dirty="0"/>
              <a:t>The West region reported the highest cases (80), while the South recorded the lowest (62).</a:t>
            </a:r>
          </a:p>
          <a:p>
            <a:r>
              <a:rPr lang="en-US" dirty="0"/>
              <a:t>East and North regions had comparable totals of 73 and 75, respectively.</a:t>
            </a:r>
          </a:p>
          <a:p>
            <a:r>
              <a:rPr lang="en-US" dirty="0"/>
              <a:t>The gender distribution revealed more male cases (151) compared to females (130).</a:t>
            </a:r>
          </a:p>
          <a:p>
            <a:r>
              <a:rPr lang="en-US" dirty="0"/>
              <a:t>9 cases were classified as 'Other' gender.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3242EB-0815-4D2A-E6F7-C185F5372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689564"/>
              </p:ext>
            </p:extLst>
          </p:nvPr>
        </p:nvGraphicFramePr>
        <p:xfrm>
          <a:off x="5791201" y="1624649"/>
          <a:ext cx="5910942" cy="462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76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1CB3-58A2-CA4D-253C-31D1DFC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9124"/>
            <a:ext cx="9404723" cy="1400530"/>
          </a:xfrm>
        </p:spPr>
        <p:txBody>
          <a:bodyPr/>
          <a:lstStyle/>
          <a:p>
            <a:r>
              <a:rPr lang="en-US" dirty="0"/>
              <a:t>Symptoms and Recovery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EAD-1A02-4860-1821-536FBEB3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59852"/>
            <a:ext cx="3555775" cy="4190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Headache (68 cases) and cough (64 cases) were the most reported symptoms.</a:t>
            </a:r>
          </a:p>
          <a:p>
            <a:r>
              <a:rPr lang="en-US" dirty="0"/>
              <a:t>Recovery rates were highest among patients with headache and fever.</a:t>
            </a:r>
          </a:p>
          <a:p>
            <a:r>
              <a:rPr lang="en-US" dirty="0"/>
              <a:t>Critical and deceased outcomes were significantly lower compared to improving and recovered statuses.</a:t>
            </a:r>
          </a:p>
          <a:p>
            <a:r>
              <a:rPr lang="en-US" dirty="0"/>
              <a:t>Total critical cases: 32; total fatalities: 12.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613AC6-D820-690B-CCD1-058ADEC56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92599"/>
              </p:ext>
            </p:extLst>
          </p:nvPr>
        </p:nvGraphicFramePr>
        <p:xfrm>
          <a:off x="4343400" y="2057399"/>
          <a:ext cx="7761514" cy="419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52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B23-CAA4-7930-6AD0-E3F9A32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Disease Prevalence by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C329-33D5-61CC-8755-1CF0B51E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55" y="2052919"/>
            <a:ext cx="3468687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Malaria had the highest prevalence with 84 cases, followed by COVID-19 with 69 cases.</a:t>
            </a:r>
          </a:p>
          <a:p>
            <a:r>
              <a:rPr lang="en-US" dirty="0"/>
              <a:t>The East and West regions showed significant cases of malaria and COVID-19.</a:t>
            </a:r>
          </a:p>
          <a:p>
            <a:r>
              <a:rPr lang="en-US" dirty="0"/>
              <a:t>Typhoid was more prominent in the North, with 19 cases reported.</a:t>
            </a:r>
          </a:p>
          <a:p>
            <a:r>
              <a:rPr lang="en-US" dirty="0"/>
              <a:t>Flu was the least reported disease, with 17 cases.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7D958D-A702-695A-9C59-998C4D4A5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905367"/>
              </p:ext>
            </p:extLst>
          </p:nvPr>
        </p:nvGraphicFramePr>
        <p:xfrm>
          <a:off x="4746172" y="2176240"/>
          <a:ext cx="7271657" cy="394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49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F9B0-EC2F-DF8A-BF02-73EDE0C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 Group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C076-CA43-5C74-8FA0-CE2333CF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7371" y="2031147"/>
            <a:ext cx="3468688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Age 21-40 reported the highest number of cases (71), followed by 1-20 (63).</a:t>
            </a:r>
          </a:p>
          <a:p>
            <a:r>
              <a:rPr lang="en-US" dirty="0"/>
              <a:t>Malaria had the most balanced age distribution, with high cases across all age groups.</a:t>
            </a:r>
          </a:p>
          <a:p>
            <a:r>
              <a:rPr lang="en-US" dirty="0"/>
              <a:t>Older age groups (61-100) showed higher rates of COVID-19 and typhoid.</a:t>
            </a:r>
          </a:p>
          <a:p>
            <a:r>
              <a:rPr lang="en-US" dirty="0"/>
              <a:t>Common cold was more prominent in younger age groups (1-40).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97B47-536C-57A8-EF69-71DA48565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2757"/>
              </p:ext>
            </p:extLst>
          </p:nvPr>
        </p:nvGraphicFramePr>
        <p:xfrm>
          <a:off x="4735287" y="1853248"/>
          <a:ext cx="7021284" cy="428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04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40C9-9D13-25D8-6D0C-C05D811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and Recovery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016E-4D67-6C45-1AB1-A079502F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052918"/>
            <a:ext cx="418714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Medication was the most utilized treatment method, with 99 cases and a 52% success rate.</a:t>
            </a:r>
          </a:p>
          <a:p>
            <a:r>
              <a:rPr lang="en-US" dirty="0"/>
              <a:t>Rest and hydration showed recovery rates of 57% and 58%, respectively.</a:t>
            </a:r>
          </a:p>
          <a:p>
            <a:r>
              <a:rPr lang="en-US" dirty="0"/>
              <a:t>Surgery, though least utilized, had a lower success rate (31%).</a:t>
            </a:r>
          </a:p>
          <a:p>
            <a:r>
              <a:rPr lang="en-US" dirty="0"/>
              <a:t>Therapy demonstrated moderate outcomes, with 46% success and significant critical cases.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743233-B597-1226-5916-28CE2844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99618"/>
              </p:ext>
            </p:extLst>
          </p:nvPr>
        </p:nvGraphicFramePr>
        <p:xfrm>
          <a:off x="5348472" y="2218443"/>
          <a:ext cx="6411686" cy="402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0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5CF4-BC49-0568-DDE9-6F06C7D8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 and Disease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8012-5C4A-C9BA-7F91-1801594C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13" y="1944061"/>
            <a:ext cx="374083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Malaria was the most reported disease across all genders, with 45 male cases and 36 female cases.</a:t>
            </a:r>
          </a:p>
          <a:p>
            <a:r>
              <a:rPr lang="en-US" dirty="0"/>
              <a:t>COVID-19 had a similar pattern, affecting 38 males and 29 females.</a:t>
            </a:r>
          </a:p>
          <a:p>
            <a:r>
              <a:rPr lang="en-US" dirty="0"/>
              <a:t>Flu cases were minimal, with no reports for the 'Other' gender category.</a:t>
            </a:r>
          </a:p>
          <a:p>
            <a:r>
              <a:rPr lang="en-US" dirty="0"/>
              <a:t>Typhoid showed a slight male dominance (31 cases) over females (29).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E557BD-0187-E685-54DB-06BF3EECB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73735"/>
              </p:ext>
            </p:extLst>
          </p:nvPr>
        </p:nvGraphicFramePr>
        <p:xfrm>
          <a:off x="4953000" y="1944060"/>
          <a:ext cx="6705600" cy="408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66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A52C-7DD6-E4A3-A5F8-82E7FBC3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C48A-71F8-798E-9519-9B5BA1E9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40" y="0"/>
            <a:ext cx="9404723" cy="1400530"/>
          </a:xfrm>
        </p:spPr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7C36-09EB-BDEB-9E41-9C73E5F8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4415745" cy="4195481"/>
          </a:xfrm>
        </p:spPr>
        <p:txBody>
          <a:bodyPr/>
          <a:lstStyle/>
          <a:p>
            <a:r>
              <a:rPr lang="en-US" dirty="0"/>
              <a:t>The analysis highlights malaria and COVID-19 as the most prevalent diseases in Nigeria.</a:t>
            </a:r>
          </a:p>
          <a:p>
            <a:r>
              <a:rPr lang="en-US" dirty="0"/>
              <a:t>Recovery outcomes are highest with medication, rest, and hydration.</a:t>
            </a:r>
          </a:p>
          <a:p>
            <a:r>
              <a:rPr lang="en-US" dirty="0"/>
              <a:t>Age, region, and gender are significant factors influencing disease prevalence and outcomes.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03F7C-B5D0-C172-2922-96E48B62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49326"/>
          </a:xfrm>
          <a:prstGeom prst="rect">
            <a:avLst/>
          </a:prstGeom>
          <a:ln w="57150">
            <a:solidFill>
              <a:srgbClr val="54849A"/>
            </a:solidFill>
          </a:ln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73956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F749-6CE4-6970-2A93-F6192421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DFCA-013D-2070-13A7-9CD2126C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699" y="2191230"/>
            <a:ext cx="9858602" cy="2475539"/>
          </a:xfrm>
        </p:spPr>
        <p:txBody>
          <a:bodyPr>
            <a:normAutofit/>
          </a:bodyPr>
          <a:lstStyle/>
          <a:p>
            <a:r>
              <a:rPr lang="en-US" sz="2200" dirty="0"/>
              <a:t>This analysis highlights malaria and COVID-19 as the most prevalent diseases in Nigeria.</a:t>
            </a:r>
          </a:p>
          <a:p>
            <a:r>
              <a:rPr lang="en-US" sz="2200" dirty="0"/>
              <a:t>Recovery outcomes are highest with medication, rest, and hydration.</a:t>
            </a:r>
          </a:p>
          <a:p>
            <a:r>
              <a:rPr lang="en-US" sz="2200" dirty="0"/>
              <a:t>Age, region, and gender are significant factors influencing disease prevalence and outcomes.</a:t>
            </a:r>
          </a:p>
        </p:txBody>
      </p:sp>
    </p:spTree>
    <p:extLst>
      <p:ext uri="{BB962C8B-B14F-4D97-AF65-F5344CB8AC3E}">
        <p14:creationId xmlns:p14="http://schemas.microsoft.com/office/powerpoint/2010/main" val="2432921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520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Health Conditions and Recovery Analysis</vt:lpstr>
      <vt:lpstr>Regional Distribution of Cases</vt:lpstr>
      <vt:lpstr>Symptoms and Recovery Outcomes</vt:lpstr>
      <vt:lpstr>Disease Prevalence by Region</vt:lpstr>
      <vt:lpstr>Age Group Analysis</vt:lpstr>
      <vt:lpstr>Treatment and Recovery Rates</vt:lpstr>
      <vt:lpstr>Gender and Disease Trends</vt:lpstr>
      <vt:lpstr>Tableau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Armstrong Uloh</dc:creator>
  <cp:lastModifiedBy>Armstrong Uloh</cp:lastModifiedBy>
  <cp:revision>14</cp:revision>
  <dcterms:created xsi:type="dcterms:W3CDTF">2024-11-21T10:12:17Z</dcterms:created>
  <dcterms:modified xsi:type="dcterms:W3CDTF">2024-11-21T12:20:56Z</dcterms:modified>
</cp:coreProperties>
</file>