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498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076F9BA3-3354-40EA-9500-27E0384AF8EE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8CF2609A-1C5A-4794-AF3A-9B74D798B42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8972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F9BA3-3354-40EA-9500-27E0384AF8EE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2609A-1C5A-4794-AF3A-9B74D798B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241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F9BA3-3354-40EA-9500-27E0384AF8EE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2609A-1C5A-4794-AF3A-9B74D798B42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99819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F9BA3-3354-40EA-9500-27E0384AF8EE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2609A-1C5A-4794-AF3A-9B74D798B42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0333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F9BA3-3354-40EA-9500-27E0384AF8EE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2609A-1C5A-4794-AF3A-9B74D798B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951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F9BA3-3354-40EA-9500-27E0384AF8EE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2609A-1C5A-4794-AF3A-9B74D798B42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50820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F9BA3-3354-40EA-9500-27E0384AF8EE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2609A-1C5A-4794-AF3A-9B74D798B42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61124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F9BA3-3354-40EA-9500-27E0384AF8EE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2609A-1C5A-4794-AF3A-9B74D798B423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83452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F9BA3-3354-40EA-9500-27E0384AF8EE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2609A-1C5A-4794-AF3A-9B74D798B423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0352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F9BA3-3354-40EA-9500-27E0384AF8EE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2609A-1C5A-4794-AF3A-9B74D798B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405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F9BA3-3354-40EA-9500-27E0384AF8EE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2609A-1C5A-4794-AF3A-9B74D798B423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1105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F9BA3-3354-40EA-9500-27E0384AF8EE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2609A-1C5A-4794-AF3A-9B74D798B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844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F9BA3-3354-40EA-9500-27E0384AF8EE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2609A-1C5A-4794-AF3A-9B74D798B423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5377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F9BA3-3354-40EA-9500-27E0384AF8EE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2609A-1C5A-4794-AF3A-9B74D798B423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6142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F9BA3-3354-40EA-9500-27E0384AF8EE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2609A-1C5A-4794-AF3A-9B74D798B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422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F9BA3-3354-40EA-9500-27E0384AF8EE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2609A-1C5A-4794-AF3A-9B74D798B423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5752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F9BA3-3354-40EA-9500-27E0384AF8EE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2609A-1C5A-4794-AF3A-9B74D798B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975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76F9BA3-3354-40EA-9500-27E0384AF8EE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CF2609A-1C5A-4794-AF3A-9B74D798B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485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3B903E7-7A41-44F6-A9D1-AF30FD919E2E}"/>
              </a:ext>
            </a:extLst>
          </p:cNvPr>
          <p:cNvSpPr txBox="1"/>
          <p:nvPr/>
        </p:nvSpPr>
        <p:spPr>
          <a:xfrm>
            <a:off x="1027895" y="888642"/>
            <a:ext cx="101362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Regression Analysis for Engineering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16BBB1-CDBA-41DE-9B10-15FCFF39449B}"/>
              </a:ext>
            </a:extLst>
          </p:cNvPr>
          <p:cNvSpPr txBox="1"/>
          <p:nvPr/>
        </p:nvSpPr>
        <p:spPr>
          <a:xfrm>
            <a:off x="5255064" y="1828799"/>
            <a:ext cx="16818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Presented to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0C402F-0621-4682-82F8-1D87158F7E44}"/>
              </a:ext>
            </a:extLst>
          </p:cNvPr>
          <p:cNvSpPr/>
          <p:nvPr/>
        </p:nvSpPr>
        <p:spPr>
          <a:xfrm>
            <a:off x="4490816" y="2168792"/>
            <a:ext cx="321036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err="1"/>
              <a:t>Afsana</a:t>
            </a:r>
            <a:r>
              <a:rPr lang="en-US" sz="3200" dirty="0"/>
              <a:t> Al </a:t>
            </a:r>
            <a:r>
              <a:rPr lang="en-US" sz="3200" dirty="0" err="1"/>
              <a:t>Sharmin</a:t>
            </a:r>
            <a:endParaRPr lang="en-US" sz="3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DAF710-3A29-4685-8B5A-F71227643066}"/>
              </a:ext>
            </a:extLst>
          </p:cNvPr>
          <p:cNvSpPr/>
          <p:nvPr/>
        </p:nvSpPr>
        <p:spPr>
          <a:xfrm>
            <a:off x="3047999" y="271032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/>
              <a:t>Senior Lecturer</a:t>
            </a:r>
            <a:br>
              <a:rPr lang="en-US" dirty="0"/>
            </a:br>
            <a:r>
              <a:rPr lang="en-US" dirty="0"/>
              <a:t>Department of Mathematical and Physical Sciences</a:t>
            </a:r>
            <a:br>
              <a:rPr lang="en-US" dirty="0"/>
            </a:br>
            <a:r>
              <a:rPr lang="en-US" dirty="0"/>
              <a:t>East West University, Bangladesh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A8961D-A847-4856-BC7F-66EC568C17CD}"/>
              </a:ext>
            </a:extLst>
          </p:cNvPr>
          <p:cNvSpPr txBox="1"/>
          <p:nvPr/>
        </p:nvSpPr>
        <p:spPr>
          <a:xfrm>
            <a:off x="5255063" y="3805806"/>
            <a:ext cx="1716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Presented by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6365B7-F392-4C1F-A658-D914B94EA911}"/>
              </a:ext>
            </a:extLst>
          </p:cNvPr>
          <p:cNvSpPr txBox="1"/>
          <p:nvPr/>
        </p:nvSpPr>
        <p:spPr>
          <a:xfrm>
            <a:off x="1027895" y="5132230"/>
            <a:ext cx="23839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Md. Shihab Uddin</a:t>
            </a:r>
            <a:br>
              <a:rPr lang="en-US" sz="2400" dirty="0"/>
            </a:br>
            <a:r>
              <a:rPr lang="en-US" sz="2400" dirty="0"/>
              <a:t>2023-1-80-031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4731E4-6BC1-4251-939B-FDF9E8E3892F}"/>
              </a:ext>
            </a:extLst>
          </p:cNvPr>
          <p:cNvSpPr txBox="1"/>
          <p:nvPr/>
        </p:nvSpPr>
        <p:spPr>
          <a:xfrm>
            <a:off x="4359465" y="5138361"/>
            <a:ext cx="34730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MD </a:t>
            </a:r>
            <a:r>
              <a:rPr lang="en-US" sz="2400" dirty="0" err="1"/>
              <a:t>Fakrul</a:t>
            </a:r>
            <a:r>
              <a:rPr lang="en-US" sz="2400" dirty="0"/>
              <a:t> Islam </a:t>
            </a:r>
            <a:r>
              <a:rPr lang="en-US" sz="2400" dirty="0" err="1"/>
              <a:t>Shimanto</a:t>
            </a:r>
            <a:br>
              <a:rPr lang="en-US" sz="2400" dirty="0"/>
            </a:br>
            <a:r>
              <a:rPr lang="en-US" sz="2400" dirty="0"/>
              <a:t>2022-2-60-056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BD5F20-DCD3-4F54-B3D2-8863D0E2AA65}"/>
              </a:ext>
            </a:extLst>
          </p:cNvPr>
          <p:cNvSpPr txBox="1"/>
          <p:nvPr/>
        </p:nvSpPr>
        <p:spPr>
          <a:xfrm>
            <a:off x="8177390" y="5132229"/>
            <a:ext cx="29867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Md. Asaduzzaman Atik</a:t>
            </a:r>
            <a:br>
              <a:rPr lang="en-US" sz="2400" dirty="0"/>
            </a:br>
            <a:r>
              <a:rPr lang="en-US" sz="2400" dirty="0"/>
              <a:t>2023-1-60-130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A237EBA-41C7-4166-849D-4B731D77270D}"/>
              </a:ext>
            </a:extLst>
          </p:cNvPr>
          <p:cNvCxnSpPr/>
          <p:nvPr/>
        </p:nvCxnSpPr>
        <p:spPr>
          <a:xfrm>
            <a:off x="3953814" y="4518608"/>
            <a:ext cx="0" cy="23393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9BC69EB-455D-4AD9-80BE-D4A63ED8A46C}"/>
              </a:ext>
            </a:extLst>
          </p:cNvPr>
          <p:cNvCxnSpPr/>
          <p:nvPr/>
        </p:nvCxnSpPr>
        <p:spPr>
          <a:xfrm>
            <a:off x="8008513" y="4518609"/>
            <a:ext cx="0" cy="23393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9967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63984A6-137A-46B1-A128-3B7D8C7B5E93}"/>
              </a:ext>
            </a:extLst>
          </p:cNvPr>
          <p:cNvSpPr txBox="1"/>
          <p:nvPr/>
        </p:nvSpPr>
        <p:spPr>
          <a:xfrm>
            <a:off x="811369" y="708338"/>
            <a:ext cx="105606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Introduction to Regression Analysis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8A8DCAE-4190-4E09-8AF0-10CB7A580DE4}"/>
              </a:ext>
            </a:extLst>
          </p:cNvPr>
          <p:cNvSpPr/>
          <p:nvPr/>
        </p:nvSpPr>
        <p:spPr>
          <a:xfrm>
            <a:off x="811369" y="2459504"/>
            <a:ext cx="1056067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Definition: </a:t>
            </a:r>
            <a:r>
              <a:rPr lang="en-US" sz="2400" dirty="0"/>
              <a:t>A method for modeling relationships between variables.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Purpose: </a:t>
            </a:r>
            <a:r>
              <a:rPr lang="en-US" sz="2400" dirty="0"/>
              <a:t>Helps predict outcomes and understand how one variable affects another.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Importance in Engineering: </a:t>
            </a:r>
            <a:r>
              <a:rPr lang="en-US" sz="2400" dirty="0"/>
              <a:t>Essential for data-driven decisions and system optimization.</a:t>
            </a:r>
          </a:p>
        </p:txBody>
      </p:sp>
    </p:spTree>
    <p:extLst>
      <p:ext uri="{BB962C8B-B14F-4D97-AF65-F5344CB8AC3E}">
        <p14:creationId xmlns:p14="http://schemas.microsoft.com/office/powerpoint/2010/main" val="1370057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63984A6-137A-46B1-A128-3B7D8C7B5E93}"/>
              </a:ext>
            </a:extLst>
          </p:cNvPr>
          <p:cNvSpPr txBox="1"/>
          <p:nvPr/>
        </p:nvSpPr>
        <p:spPr>
          <a:xfrm>
            <a:off x="811369" y="708338"/>
            <a:ext cx="10547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Predictive Modeling &amp; Relationships Between Variables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B44F3FB-CC42-4BD5-82DE-659ECFE48C5C}"/>
              </a:ext>
            </a:extLst>
          </p:cNvPr>
          <p:cNvSpPr/>
          <p:nvPr/>
        </p:nvSpPr>
        <p:spPr>
          <a:xfrm>
            <a:off x="811369" y="1905506"/>
            <a:ext cx="1054779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Predictive Modeling: </a:t>
            </a:r>
            <a:r>
              <a:rPr lang="en-US" sz="2400" dirty="0"/>
              <a:t>Uses historical data to predict future outcomes.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/>
              <a:t>Example:</a:t>
            </a:r>
            <a:r>
              <a:rPr lang="en-US" sz="2400" dirty="0"/>
              <a:t> Predicting stress on a bridge under different loads.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Relationship Between Variables: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/>
              <a:t>Independent Variables:</a:t>
            </a:r>
            <a:r>
              <a:rPr lang="en-US" sz="2400" dirty="0"/>
              <a:t> Factors affecting the outcome (e.g., temperature, pressure).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/>
              <a:t>Dependent Variable:</a:t>
            </a:r>
            <a:r>
              <a:rPr lang="en-US" sz="2400" dirty="0"/>
              <a:t> The outcome being predicted (e.g., material strength).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Regression helps identify and model how these variables are related.</a:t>
            </a:r>
          </a:p>
        </p:txBody>
      </p:sp>
    </p:spTree>
    <p:extLst>
      <p:ext uri="{BB962C8B-B14F-4D97-AF65-F5344CB8AC3E}">
        <p14:creationId xmlns:p14="http://schemas.microsoft.com/office/powerpoint/2010/main" val="3715164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63984A6-137A-46B1-A128-3B7D8C7B5E93}"/>
              </a:ext>
            </a:extLst>
          </p:cNvPr>
          <p:cNvSpPr txBox="1"/>
          <p:nvPr/>
        </p:nvSpPr>
        <p:spPr>
          <a:xfrm>
            <a:off x="811369" y="708338"/>
            <a:ext cx="10547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Linear &amp; Multiple Regression Analysis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350D2F8-73D1-4821-B97B-87FCC4549B52}"/>
              </a:ext>
            </a:extLst>
          </p:cNvPr>
          <p:cNvSpPr/>
          <p:nvPr/>
        </p:nvSpPr>
        <p:spPr>
          <a:xfrm>
            <a:off x="811368" y="1720840"/>
            <a:ext cx="1054779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Linear Regression: </a:t>
            </a:r>
            <a:r>
              <a:rPr lang="en-US" sz="2400" dirty="0"/>
              <a:t>Models the relationship between one independent and one dependent variable.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Example:</a:t>
            </a:r>
            <a:r>
              <a:rPr lang="en-US" sz="2400" dirty="0"/>
              <a:t> Predicting material strength based on temperature.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Multiple Regression:</a:t>
            </a:r>
            <a:r>
              <a:rPr lang="en-US" sz="2400" dirty="0"/>
              <a:t> Used when multiple independent variables influence the dependent variable.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Example:</a:t>
            </a:r>
            <a:r>
              <a:rPr lang="en-US" sz="2400" dirty="0"/>
              <a:t> Predicting engine performance based on temperature, pressure, and fuel type.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Benefit:</a:t>
            </a:r>
            <a:r>
              <a:rPr lang="en-US" sz="2400" dirty="0"/>
              <a:t> Captures complex relationships between multiple factors.</a:t>
            </a:r>
          </a:p>
        </p:txBody>
      </p:sp>
    </p:spTree>
    <p:extLst>
      <p:ext uri="{BB962C8B-B14F-4D97-AF65-F5344CB8AC3E}">
        <p14:creationId xmlns:p14="http://schemas.microsoft.com/office/powerpoint/2010/main" val="1134860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63984A6-137A-46B1-A128-3B7D8C7B5E93}"/>
              </a:ext>
            </a:extLst>
          </p:cNvPr>
          <p:cNvSpPr txBox="1"/>
          <p:nvPr/>
        </p:nvSpPr>
        <p:spPr>
          <a:xfrm>
            <a:off x="811369" y="708338"/>
            <a:ext cx="10547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Evaluating Model Fit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2949E8-E113-4514-9666-7FBB6269AC47}"/>
              </a:ext>
            </a:extLst>
          </p:cNvPr>
          <p:cNvSpPr/>
          <p:nvPr/>
        </p:nvSpPr>
        <p:spPr>
          <a:xfrm>
            <a:off x="822102" y="1522095"/>
            <a:ext cx="1054779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Key Metrics: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/>
              <a:t>R-squared (R²):</a:t>
            </a:r>
            <a:r>
              <a:rPr lang="en-US" sz="2400" dirty="0"/>
              <a:t> Measures how much of the variation in the dependent variable is explained by the independent variables.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b="1" dirty="0"/>
              <a:t>Example:</a:t>
            </a:r>
            <a:r>
              <a:rPr lang="en-US" sz="2400" dirty="0"/>
              <a:t> R² = 0.95 means 95% of variation is explained.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/>
              <a:t>Residual Analysis: </a:t>
            </a:r>
            <a:r>
              <a:rPr lang="en-US" sz="2400" dirty="0"/>
              <a:t>The difference between observed and predicted values. A good model has small, random residuals.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Assumptions to Check: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/>
              <a:t>Linearity:</a:t>
            </a:r>
            <a:r>
              <a:rPr lang="en-US" sz="2400" dirty="0"/>
              <a:t> The relationship between variables is linear.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/>
              <a:t>Independence:</a:t>
            </a:r>
            <a:r>
              <a:rPr lang="en-US" sz="2400" dirty="0"/>
              <a:t> Residuals are independent.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/>
              <a:t>Homoscedasticity:</a:t>
            </a:r>
            <a:r>
              <a:rPr lang="en-US" sz="2400" dirty="0"/>
              <a:t> Constant variance of residuals.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/>
              <a:t>Normality:</a:t>
            </a:r>
            <a:r>
              <a:rPr lang="en-US" sz="2400" dirty="0"/>
              <a:t> Residuals are normally distributed.</a:t>
            </a:r>
          </a:p>
        </p:txBody>
      </p:sp>
    </p:spTree>
    <p:extLst>
      <p:ext uri="{BB962C8B-B14F-4D97-AF65-F5344CB8AC3E}">
        <p14:creationId xmlns:p14="http://schemas.microsoft.com/office/powerpoint/2010/main" val="3626902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63984A6-137A-46B1-A128-3B7D8C7B5E93}"/>
              </a:ext>
            </a:extLst>
          </p:cNvPr>
          <p:cNvSpPr txBox="1"/>
          <p:nvPr/>
        </p:nvSpPr>
        <p:spPr>
          <a:xfrm>
            <a:off x="811369" y="708338"/>
            <a:ext cx="10547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Engineering Applications of Regression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ED18BE5-A2B8-4C7C-A78B-B40DF7F8C1F4}"/>
              </a:ext>
            </a:extLst>
          </p:cNvPr>
          <p:cNvSpPr/>
          <p:nvPr/>
        </p:nvSpPr>
        <p:spPr>
          <a:xfrm>
            <a:off x="811368" y="1562919"/>
            <a:ext cx="10547797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Structural Engineering: </a:t>
            </a:r>
            <a:r>
              <a:rPr lang="en-US" sz="2400" dirty="0"/>
              <a:t>Predict material failure based on pressure, temperature, and load.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/>
              <a:t>Example:</a:t>
            </a:r>
            <a:r>
              <a:rPr lang="en-US" sz="2400" dirty="0"/>
              <a:t> Ensuring building safety.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Manufacturing: </a:t>
            </a:r>
            <a:r>
              <a:rPr lang="en-US" sz="2400" dirty="0"/>
              <a:t>Optimize machine efficiency based on temperature, machine speed, and material type.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/>
              <a:t>Example: </a:t>
            </a:r>
            <a:r>
              <a:rPr lang="en-US" sz="2400" dirty="0"/>
              <a:t>Improving factory performance and reducing waste.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Environmental Engineering: </a:t>
            </a:r>
            <a:r>
              <a:rPr lang="en-US" sz="2400" dirty="0"/>
              <a:t>Predict air quality based on traffic, weather, and industrial activity.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/>
              <a:t>Example: </a:t>
            </a:r>
            <a:r>
              <a:rPr lang="en-US" sz="2400" dirty="0"/>
              <a:t>Forecasting pollution levels to design better control systems.</a:t>
            </a:r>
          </a:p>
        </p:txBody>
      </p:sp>
    </p:spTree>
    <p:extLst>
      <p:ext uri="{BB962C8B-B14F-4D97-AF65-F5344CB8AC3E}">
        <p14:creationId xmlns:p14="http://schemas.microsoft.com/office/powerpoint/2010/main" val="339184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63984A6-137A-46B1-A128-3B7D8C7B5E93}"/>
              </a:ext>
            </a:extLst>
          </p:cNvPr>
          <p:cNvSpPr txBox="1"/>
          <p:nvPr/>
        </p:nvSpPr>
        <p:spPr>
          <a:xfrm>
            <a:off x="811369" y="708338"/>
            <a:ext cx="10547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Conclusion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14FFE62-06E0-4518-A1B1-67F1ACB66AD8}"/>
              </a:ext>
            </a:extLst>
          </p:cNvPr>
          <p:cNvSpPr/>
          <p:nvPr/>
        </p:nvSpPr>
        <p:spPr>
          <a:xfrm>
            <a:off x="811368" y="1905506"/>
            <a:ext cx="10547797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Recap: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Regression models predict outcomes and optimize designs.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Linear and multiple regression allow modeling simple and complex relationships.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Model fit evaluation ensures reliable predictions.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Importance in Engineering: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Regression supports data-driven decisions, enhances system performance, and improves safety and efficiency in engineering.</a:t>
            </a:r>
          </a:p>
        </p:txBody>
      </p:sp>
    </p:spTree>
    <p:extLst>
      <p:ext uri="{BB962C8B-B14F-4D97-AF65-F5344CB8AC3E}">
        <p14:creationId xmlns:p14="http://schemas.microsoft.com/office/powerpoint/2010/main" val="23153143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TM02900743[[fn=Organic]]</Template>
  <TotalTime>74</TotalTime>
  <Words>443</Words>
  <Application>Microsoft Office PowerPoint</Application>
  <PresentationFormat>Widescreen</PresentationFormat>
  <Paragraphs>55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Garamond</vt:lpstr>
      <vt:lpstr>Organic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 Asaduzzaman Atik</dc:creator>
  <cp:lastModifiedBy>Md Asaduzzaman Atik</cp:lastModifiedBy>
  <cp:revision>5</cp:revision>
  <dcterms:created xsi:type="dcterms:W3CDTF">2024-12-31T13:32:40Z</dcterms:created>
  <dcterms:modified xsi:type="dcterms:W3CDTF">2024-12-31T14:47:12Z</dcterms:modified>
</cp:coreProperties>
</file>