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aa5cc190d_3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2aa5cc190d_3_9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aa5cc190d_3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2aa5cc190d_3_1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2aa5cc190d_3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22aa5cc190d_3_1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aa5cc190d_3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2aa5cc190d_3_10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aa5cc190d_3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2aa5cc190d_3_1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aa5cc190d_3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2aa5cc190d_3_1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aa5cc190d_3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2aa5cc190d_3_1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3d947ed8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53d947ed8e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53d947ed8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253d947ed8e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3e4c40a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53e4c40ab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aa5cc190d_3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2aa5cc190d_3_1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2415863" y="935355"/>
            <a:ext cx="5918820" cy="25881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2415863" y="3613595"/>
            <a:ext cx="5918820" cy="95173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/>
          <p:nvPr/>
        </p:nvSpPr>
        <p:spPr>
          <a:xfrm>
            <a:off x="1" y="1031619"/>
            <a:ext cx="2078024" cy="4111879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0" y="-2"/>
            <a:ext cx="1030175" cy="5143499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6013974" y="4719638"/>
            <a:ext cx="23207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2415863" y="4719638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362181" y="4719638"/>
            <a:ext cx="6103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1190782" y="341522"/>
            <a:ext cx="7115017" cy="11628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1190782" y="1620012"/>
            <a:ext cx="7115017" cy="29446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6013974" y="4719638"/>
            <a:ext cx="23207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1190783" y="4719638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362181" y="4719638"/>
            <a:ext cx="6103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0" y="423865"/>
            <a:ext cx="850392" cy="4719635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0" y="-2"/>
            <a:ext cx="423863" cy="5143499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49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2415863" y="938756"/>
            <a:ext cx="5918820" cy="21860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2415863" y="3613595"/>
            <a:ext cx="5918820" cy="95364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6013974" y="4719638"/>
            <a:ext cx="23207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2415863" y="4719638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362181" y="4719638"/>
            <a:ext cx="6103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1" y="1031619"/>
            <a:ext cx="2078024" cy="4111879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0" y="-2"/>
            <a:ext cx="1030175" cy="5143499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1190782" y="341522"/>
            <a:ext cx="7115017" cy="11628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1190782" y="1620012"/>
            <a:ext cx="3319078" cy="2945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86722" y="1620012"/>
            <a:ext cx="3319078" cy="2945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6013974" y="4719638"/>
            <a:ext cx="23207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>
            <a:off x="1190783" y="4719638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362181" y="4719638"/>
            <a:ext cx="6103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0" y="423865"/>
            <a:ext cx="850392" cy="4719635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0" y="-2"/>
            <a:ext cx="423863" cy="5143499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49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1193292" y="342900"/>
            <a:ext cx="7141391" cy="11658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1193293" y="1623815"/>
            <a:ext cx="3319272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  <a:defRPr b="1" sz="17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1193292" y="2241748"/>
            <a:ext cx="3319273" cy="232358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175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048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3175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3" type="body"/>
          </p:nvPr>
        </p:nvSpPr>
        <p:spPr>
          <a:xfrm>
            <a:off x="5015411" y="1623815"/>
            <a:ext cx="3319272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  <a:defRPr b="1" sz="17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4" name="Google Shape;94;p18"/>
          <p:cNvSpPr txBox="1"/>
          <p:nvPr>
            <p:ph idx="4" type="body"/>
          </p:nvPr>
        </p:nvSpPr>
        <p:spPr>
          <a:xfrm>
            <a:off x="5015411" y="2241748"/>
            <a:ext cx="3319272" cy="232358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175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048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3175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0" type="dt"/>
          </p:nvPr>
        </p:nvSpPr>
        <p:spPr>
          <a:xfrm>
            <a:off x="6013974" y="4719638"/>
            <a:ext cx="23207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1" type="ftr"/>
          </p:nvPr>
        </p:nvSpPr>
        <p:spPr>
          <a:xfrm>
            <a:off x="1190783" y="4719638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362181" y="4719638"/>
            <a:ext cx="6103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0" y="423865"/>
            <a:ext cx="850392" cy="4719635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0" y="-2"/>
            <a:ext cx="423863" cy="5143499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49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190782" y="341522"/>
            <a:ext cx="7115017" cy="11628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0" type="dt"/>
          </p:nvPr>
        </p:nvSpPr>
        <p:spPr>
          <a:xfrm>
            <a:off x="6013974" y="4719638"/>
            <a:ext cx="23207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1" type="ftr"/>
          </p:nvPr>
        </p:nvSpPr>
        <p:spPr>
          <a:xfrm>
            <a:off x="1190783" y="4719638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362181" y="4719638"/>
            <a:ext cx="6103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0" y="423865"/>
            <a:ext cx="850392" cy="4719635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0" y="-2"/>
            <a:ext cx="423863" cy="5143499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49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0" type="dt"/>
          </p:nvPr>
        </p:nvSpPr>
        <p:spPr>
          <a:xfrm>
            <a:off x="6013974" y="4719638"/>
            <a:ext cx="23207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1" type="ftr"/>
          </p:nvPr>
        </p:nvSpPr>
        <p:spPr>
          <a:xfrm>
            <a:off x="1190783" y="4719638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362181" y="4719638"/>
            <a:ext cx="6103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0" y="423865"/>
            <a:ext cx="850392" cy="4719635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0" y="-2"/>
            <a:ext cx="423863" cy="5143499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49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1190784" y="341522"/>
            <a:ext cx="3032580" cy="118838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703424" y="423863"/>
            <a:ext cx="4018788" cy="414147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700"/>
              <a:buChar char="•"/>
              <a:defRPr sz="1700"/>
            </a:lvl1pPr>
            <a:lvl2pPr indent="-3175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1115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1300"/>
            </a:lvl3pPr>
            <a:lvl4pPr indent="-29845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16" name="Google Shape;116;p21"/>
          <p:cNvSpPr txBox="1"/>
          <p:nvPr>
            <p:ph idx="2" type="body"/>
          </p:nvPr>
        </p:nvSpPr>
        <p:spPr>
          <a:xfrm>
            <a:off x="1190784" y="1529906"/>
            <a:ext cx="3032580" cy="28718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7" name="Google Shape;117;p21"/>
          <p:cNvSpPr txBox="1"/>
          <p:nvPr>
            <p:ph idx="10" type="dt"/>
          </p:nvPr>
        </p:nvSpPr>
        <p:spPr>
          <a:xfrm>
            <a:off x="6013974" y="4719638"/>
            <a:ext cx="23207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1" type="ftr"/>
          </p:nvPr>
        </p:nvSpPr>
        <p:spPr>
          <a:xfrm>
            <a:off x="1190783" y="4719638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362181" y="4719638"/>
            <a:ext cx="6103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0" y="423865"/>
            <a:ext cx="850392" cy="4719635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0" y="-2"/>
            <a:ext cx="423863" cy="5143499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49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1190783" y="341522"/>
            <a:ext cx="3032577" cy="118838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2"/>
          <p:cNvSpPr/>
          <p:nvPr>
            <p:ph idx="2" type="pic"/>
          </p:nvPr>
        </p:nvSpPr>
        <p:spPr>
          <a:xfrm>
            <a:off x="4703424" y="423863"/>
            <a:ext cx="4016705" cy="414200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1190783" y="1529906"/>
            <a:ext cx="3032577" cy="28718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6" name="Google Shape;126;p22"/>
          <p:cNvSpPr txBox="1"/>
          <p:nvPr>
            <p:ph idx="10" type="dt"/>
          </p:nvPr>
        </p:nvSpPr>
        <p:spPr>
          <a:xfrm>
            <a:off x="6013974" y="4719638"/>
            <a:ext cx="23207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1" type="ftr"/>
          </p:nvPr>
        </p:nvSpPr>
        <p:spPr>
          <a:xfrm>
            <a:off x="1190783" y="4719638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362181" y="4719638"/>
            <a:ext cx="6103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0" y="423865"/>
            <a:ext cx="850392" cy="4719635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0" y="-2"/>
            <a:ext cx="423863" cy="5143499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49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1190782" y="341522"/>
            <a:ext cx="7143900" cy="11628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 rot="5400000">
            <a:off x="3290426" y="-479631"/>
            <a:ext cx="2944614" cy="71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0" type="dt"/>
          </p:nvPr>
        </p:nvSpPr>
        <p:spPr>
          <a:xfrm>
            <a:off x="6013974" y="4719638"/>
            <a:ext cx="23207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11" type="ftr"/>
          </p:nvPr>
        </p:nvSpPr>
        <p:spPr>
          <a:xfrm>
            <a:off x="1190783" y="4719638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362181" y="4719638"/>
            <a:ext cx="6103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/>
          <p:nvPr/>
        </p:nvSpPr>
        <p:spPr>
          <a:xfrm>
            <a:off x="0" y="423865"/>
            <a:ext cx="850392" cy="4719635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3"/>
          <p:cNvSpPr/>
          <p:nvPr/>
        </p:nvSpPr>
        <p:spPr>
          <a:xfrm>
            <a:off x="0" y="-2"/>
            <a:ext cx="423863" cy="5143499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49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 rot="5400000">
            <a:off x="5380304" y="1678343"/>
            <a:ext cx="4208860" cy="16998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 rot="5400000">
            <a:off x="1744701" y="-130057"/>
            <a:ext cx="4208860" cy="53166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idx="10" type="dt"/>
          </p:nvPr>
        </p:nvSpPr>
        <p:spPr>
          <a:xfrm>
            <a:off x="6013974" y="4719638"/>
            <a:ext cx="23207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4"/>
          <p:cNvSpPr txBox="1"/>
          <p:nvPr>
            <p:ph idx="11" type="ftr"/>
          </p:nvPr>
        </p:nvSpPr>
        <p:spPr>
          <a:xfrm>
            <a:off x="1190783" y="4719638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24"/>
          <p:cNvSpPr txBox="1"/>
          <p:nvPr>
            <p:ph idx="12" type="sldNum"/>
          </p:nvPr>
        </p:nvSpPr>
        <p:spPr>
          <a:xfrm>
            <a:off x="8362181" y="4719638"/>
            <a:ext cx="6103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0" y="423865"/>
            <a:ext cx="850392" cy="4719635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0" y="-2"/>
            <a:ext cx="423863" cy="5143499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49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190782" y="341522"/>
            <a:ext cx="7115017" cy="11628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190782" y="1620012"/>
            <a:ext cx="7115017" cy="29446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013974" y="4719638"/>
            <a:ext cx="23207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190783" y="4719638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362181" y="4719638"/>
            <a:ext cx="6103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3">
            <a:alphaModFix/>
          </a:blip>
          <a:srcRect b="19921" l="0" r="6" t="14463"/>
          <a:stretch/>
        </p:blipFill>
        <p:spPr>
          <a:xfrm>
            <a:off x="15" y="8"/>
            <a:ext cx="9141699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/>
          <p:nvPr/>
        </p:nvSpPr>
        <p:spPr>
          <a:xfrm>
            <a:off x="0" y="-1"/>
            <a:ext cx="3566931" cy="5143501"/>
          </a:xfrm>
          <a:prstGeom prst="rect">
            <a:avLst/>
          </a:prstGeom>
          <a:solidFill>
            <a:schemeClr val="dk1">
              <a:alpha val="84705"/>
            </a:scheme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5"/>
          <p:cNvSpPr txBox="1"/>
          <p:nvPr>
            <p:ph type="ctrTitle"/>
          </p:nvPr>
        </p:nvSpPr>
        <p:spPr>
          <a:xfrm>
            <a:off x="429725" y="620225"/>
            <a:ext cx="2707500" cy="1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" sz="2800"/>
              <a:t>Lab Inventory Management System</a:t>
            </a:r>
            <a:endParaRPr/>
          </a:p>
        </p:txBody>
      </p:sp>
      <p:sp>
        <p:nvSpPr>
          <p:cNvPr id="155" name="Google Shape;155;p25"/>
          <p:cNvSpPr/>
          <p:nvPr/>
        </p:nvSpPr>
        <p:spPr>
          <a:xfrm>
            <a:off x="3555212" y="1031621"/>
            <a:ext cx="2078024" cy="4111879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5"/>
          <p:cNvSpPr/>
          <p:nvPr/>
        </p:nvSpPr>
        <p:spPr>
          <a:xfrm>
            <a:off x="3555211" y="0"/>
            <a:ext cx="1030175" cy="5143499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8814475" y="4719250"/>
            <a:ext cx="2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1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482950" y="2161400"/>
            <a:ext cx="2530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Presented by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1905091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1905099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1905102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1905103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1905104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1905119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4"/>
          <p:cNvSpPr txBox="1"/>
          <p:nvPr>
            <p:ph idx="4294967295" type="ctrTitle"/>
          </p:nvPr>
        </p:nvSpPr>
        <p:spPr>
          <a:xfrm>
            <a:off x="1092921" y="328097"/>
            <a:ext cx="5161200" cy="11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b="1" i="0" lang="en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249" name="Google Shape;249;p34"/>
          <p:cNvSpPr/>
          <p:nvPr/>
        </p:nvSpPr>
        <p:spPr>
          <a:xfrm>
            <a:off x="0" y="423865"/>
            <a:ext cx="850392" cy="4719635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4"/>
          <p:cNvSpPr/>
          <p:nvPr/>
        </p:nvSpPr>
        <p:spPr>
          <a:xfrm>
            <a:off x="0" y="-2"/>
            <a:ext cx="423863" cy="5143499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49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4"/>
          <p:cNvSpPr txBox="1"/>
          <p:nvPr>
            <p:ph idx="1" type="body"/>
          </p:nvPr>
        </p:nvSpPr>
        <p:spPr>
          <a:xfrm>
            <a:off x="1092875" y="1399425"/>
            <a:ext cx="76095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905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Our Lab Inventory Management System offers efficient inventory management</a:t>
            </a:r>
            <a:endParaRPr sz="1800"/>
          </a:p>
          <a:p>
            <a:pPr indent="-190500" lvl="0" marL="1778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Benefits: Cost savings, time optimization, improved productivity, and accurate reporting</a:t>
            </a:r>
            <a:endParaRPr sz="1800"/>
          </a:p>
          <a:p>
            <a:pPr indent="-190500" lvl="0" marL="1778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Increased visibility and control over lab inventory and requisitions</a:t>
            </a:r>
            <a:endParaRPr sz="1800"/>
          </a:p>
        </p:txBody>
      </p:sp>
      <p:sp>
        <p:nvSpPr>
          <p:cNvPr id="252" name="Google Shape;252;p34"/>
          <p:cNvSpPr txBox="1"/>
          <p:nvPr/>
        </p:nvSpPr>
        <p:spPr>
          <a:xfrm>
            <a:off x="8640925" y="4719250"/>
            <a:ext cx="4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10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5"/>
          <p:cNvSpPr/>
          <p:nvPr/>
        </p:nvSpPr>
        <p:spPr>
          <a:xfrm>
            <a:off x="0" y="-1"/>
            <a:ext cx="3566931" cy="5143501"/>
          </a:xfrm>
          <a:prstGeom prst="rect">
            <a:avLst/>
          </a:prstGeom>
          <a:solidFill>
            <a:schemeClr val="dk1">
              <a:alpha val="84705"/>
            </a:scheme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5"/>
          <p:cNvSpPr txBox="1"/>
          <p:nvPr>
            <p:ph type="ctrTitle"/>
          </p:nvPr>
        </p:nvSpPr>
        <p:spPr>
          <a:xfrm>
            <a:off x="2827338" y="2168980"/>
            <a:ext cx="2707500" cy="25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 sz="3600"/>
              <a:t>Thank You</a:t>
            </a:r>
            <a:endParaRPr/>
          </a:p>
        </p:txBody>
      </p:sp>
      <p:sp>
        <p:nvSpPr>
          <p:cNvPr id="260" name="Google Shape;260;p35"/>
          <p:cNvSpPr/>
          <p:nvPr/>
        </p:nvSpPr>
        <p:spPr>
          <a:xfrm>
            <a:off x="7006025" y="1031700"/>
            <a:ext cx="2138100" cy="4111800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5"/>
          <p:cNvSpPr/>
          <p:nvPr/>
        </p:nvSpPr>
        <p:spPr>
          <a:xfrm>
            <a:off x="7006036" y="0"/>
            <a:ext cx="1030200" cy="5143500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5"/>
          <p:cNvSpPr txBox="1"/>
          <p:nvPr/>
        </p:nvSpPr>
        <p:spPr>
          <a:xfrm>
            <a:off x="8555000" y="4719250"/>
            <a:ext cx="5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11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/>
          <p:nvPr/>
        </p:nvSpPr>
        <p:spPr>
          <a:xfrm>
            <a:off x="0" y="0"/>
            <a:ext cx="91416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6"/>
          <p:cNvSpPr txBox="1"/>
          <p:nvPr>
            <p:ph idx="4294967295" type="ctrTitle"/>
          </p:nvPr>
        </p:nvSpPr>
        <p:spPr>
          <a:xfrm>
            <a:off x="423863" y="341522"/>
            <a:ext cx="5161296" cy="11628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b="1" i="0" lang="en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423875" y="1394175"/>
            <a:ext cx="5161200" cy="3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84150" lvl="0" marL="1778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Lab inventory management system helps to organize statistics related to inventory and ensures smooth operations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84150" lvl="0" marL="1778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Challenges</a:t>
            </a:r>
            <a:endParaRPr/>
          </a:p>
          <a:p>
            <a:pPr indent="-177800" lvl="1" marL="3429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Manual inventory tracking</a:t>
            </a:r>
            <a:endParaRPr/>
          </a:p>
          <a:p>
            <a:pPr indent="-177800" lvl="1" marL="3429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Delayed requisition processing</a:t>
            </a:r>
            <a:endParaRPr/>
          </a:p>
          <a:p>
            <a:pPr indent="-177800" lvl="1" marL="3429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Lack of visibility</a:t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8291324" y="423865"/>
            <a:ext cx="850500" cy="4719600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6"/>
          <p:cNvSpPr/>
          <p:nvPr/>
        </p:nvSpPr>
        <p:spPr>
          <a:xfrm>
            <a:off x="8291324" y="-2"/>
            <a:ext cx="423900" cy="5143500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49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8814475" y="4719250"/>
            <a:ext cx="2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2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7"/>
          <p:cNvSpPr txBox="1"/>
          <p:nvPr>
            <p:ph idx="4294967295" type="ctrTitle"/>
          </p:nvPr>
        </p:nvSpPr>
        <p:spPr>
          <a:xfrm>
            <a:off x="423863" y="341522"/>
            <a:ext cx="5161296" cy="11628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b="1" i="0" lang="en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423913" y="1344773"/>
            <a:ext cx="5161200" cy="3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84150" lvl="0" marL="1778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Reduce human errors in tracking</a:t>
            </a:r>
            <a:endParaRPr/>
          </a:p>
          <a:p>
            <a:pPr indent="-165100" lvl="0" marL="1778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Automated management system gives faster results</a:t>
            </a:r>
            <a:endParaRPr/>
          </a:p>
          <a:p>
            <a:pPr indent="-165100" lvl="0" marL="1778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Reduce wastage and gives warning before an item gets stocked out</a:t>
            </a:r>
            <a:endParaRPr/>
          </a:p>
          <a:p>
            <a:pPr indent="-165100" lvl="0" marL="1778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Gain real time insights into inventory status</a:t>
            </a:r>
            <a:endParaRPr/>
          </a:p>
        </p:txBody>
      </p:sp>
      <p:pic>
        <p:nvPicPr>
          <p:cNvPr descr="Graph on document with pen" id="176" name="Google Shape;176;p27"/>
          <p:cNvPicPr preferRelativeResize="0"/>
          <p:nvPr/>
        </p:nvPicPr>
        <p:blipFill rotWithShape="1">
          <a:blip r:embed="rId3">
            <a:alphaModFix/>
          </a:blip>
          <a:srcRect b="-3" l="36745" r="22694" t="0"/>
          <a:stretch/>
        </p:blipFill>
        <p:spPr>
          <a:xfrm>
            <a:off x="6013974" y="8"/>
            <a:ext cx="3130026" cy="514349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/>
          <p:nvPr/>
        </p:nvSpPr>
        <p:spPr>
          <a:xfrm>
            <a:off x="6013974" y="423865"/>
            <a:ext cx="850392" cy="4719635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7"/>
          <p:cNvSpPr/>
          <p:nvPr/>
        </p:nvSpPr>
        <p:spPr>
          <a:xfrm>
            <a:off x="6013974" y="-2"/>
            <a:ext cx="423863" cy="5143499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49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8814475" y="4719250"/>
            <a:ext cx="2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8"/>
          <p:cNvSpPr/>
          <p:nvPr/>
        </p:nvSpPr>
        <p:spPr>
          <a:xfrm>
            <a:off x="-12" y="-1"/>
            <a:ext cx="3567000" cy="5143500"/>
          </a:xfrm>
          <a:prstGeom prst="rect">
            <a:avLst/>
          </a:prstGeom>
          <a:solidFill>
            <a:schemeClr val="dk1">
              <a:alpha val="84705"/>
            </a:scheme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8"/>
          <p:cNvSpPr txBox="1"/>
          <p:nvPr>
            <p:ph type="ctrTitle"/>
          </p:nvPr>
        </p:nvSpPr>
        <p:spPr>
          <a:xfrm>
            <a:off x="4164601" y="1968405"/>
            <a:ext cx="2707500" cy="25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 sz="3600"/>
              <a:t>Modules</a:t>
            </a:r>
            <a:endParaRPr/>
          </a:p>
        </p:txBody>
      </p:sp>
      <p:sp>
        <p:nvSpPr>
          <p:cNvPr id="187" name="Google Shape;187;p28"/>
          <p:cNvSpPr/>
          <p:nvPr/>
        </p:nvSpPr>
        <p:spPr>
          <a:xfrm>
            <a:off x="11" y="1031696"/>
            <a:ext cx="2078100" cy="4111800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11" y="0"/>
            <a:ext cx="1030200" cy="5143500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8814475" y="4719250"/>
            <a:ext cx="2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4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9"/>
          <p:cNvSpPr/>
          <p:nvPr/>
        </p:nvSpPr>
        <p:spPr>
          <a:xfrm>
            <a:off x="0" y="1031619"/>
            <a:ext cx="2078024" cy="4111879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9"/>
          <p:cNvSpPr/>
          <p:nvPr/>
        </p:nvSpPr>
        <p:spPr>
          <a:xfrm>
            <a:off x="0" y="-2"/>
            <a:ext cx="1030175" cy="5143499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9"/>
          <p:cNvSpPr txBox="1"/>
          <p:nvPr>
            <p:ph type="ctrTitle"/>
          </p:nvPr>
        </p:nvSpPr>
        <p:spPr>
          <a:xfrm>
            <a:off x="2418350" y="227078"/>
            <a:ext cx="2892300" cy="12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" sz="3200"/>
              <a:t>Inventory Management</a:t>
            </a:r>
            <a:endParaRPr/>
          </a:p>
        </p:txBody>
      </p:sp>
      <p:pic>
        <p:nvPicPr>
          <p:cNvPr descr="Boxes On Rack In Warehouse" id="198" name="Google Shape;1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0993" y="1765760"/>
            <a:ext cx="2921507" cy="194719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 txBox="1"/>
          <p:nvPr/>
        </p:nvSpPr>
        <p:spPr>
          <a:xfrm>
            <a:off x="2491875" y="1470375"/>
            <a:ext cx="29667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Tracking stock of different components at storage and labs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Alerting when a product becomes low in stock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Products saved under suitable categories for efficient tracking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8814475" y="4719250"/>
            <a:ext cx="2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5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/>
          <p:nvPr/>
        </p:nvSpPr>
        <p:spPr>
          <a:xfrm>
            <a:off x="0" y="0"/>
            <a:ext cx="91416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0"/>
          <p:cNvSpPr/>
          <p:nvPr/>
        </p:nvSpPr>
        <p:spPr>
          <a:xfrm>
            <a:off x="0" y="1031619"/>
            <a:ext cx="2078100" cy="4111800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0" y="-2"/>
            <a:ext cx="1030200" cy="5143500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0"/>
          <p:cNvSpPr txBox="1"/>
          <p:nvPr>
            <p:ph type="ctrTitle"/>
          </p:nvPr>
        </p:nvSpPr>
        <p:spPr>
          <a:xfrm>
            <a:off x="2418350" y="227075"/>
            <a:ext cx="49638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" sz="3200"/>
              <a:t> </a:t>
            </a:r>
            <a:r>
              <a:rPr lang="en" sz="3200"/>
              <a:t>Requisition Processing</a:t>
            </a:r>
            <a:endParaRPr/>
          </a:p>
        </p:txBody>
      </p:sp>
      <p:sp>
        <p:nvSpPr>
          <p:cNvPr id="209" name="Google Shape;209;p30"/>
          <p:cNvSpPr txBox="1"/>
          <p:nvPr/>
        </p:nvSpPr>
        <p:spPr>
          <a:xfrm>
            <a:off x="2491875" y="1075500"/>
            <a:ext cx="56295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Online requisition submission and approval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Automated n</a:t>
            </a:r>
            <a:r>
              <a:rPr lang="en" sz="1800">
                <a:solidFill>
                  <a:schemeClr val="lt1"/>
                </a:solidFill>
              </a:rPr>
              <a:t>otifications when request is granted or rejected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Reminding loan takers to return product after due date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8814475" y="4719250"/>
            <a:ext cx="2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6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/>
          <p:nvPr/>
        </p:nvSpPr>
        <p:spPr>
          <a:xfrm>
            <a:off x="0" y="0"/>
            <a:ext cx="91416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1"/>
          <p:cNvSpPr/>
          <p:nvPr/>
        </p:nvSpPr>
        <p:spPr>
          <a:xfrm>
            <a:off x="0" y="1031619"/>
            <a:ext cx="2078100" cy="4111800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1"/>
          <p:cNvSpPr/>
          <p:nvPr/>
        </p:nvSpPr>
        <p:spPr>
          <a:xfrm>
            <a:off x="0" y="-2"/>
            <a:ext cx="1030200" cy="5143500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1"/>
          <p:cNvSpPr txBox="1"/>
          <p:nvPr>
            <p:ph type="ctrTitle"/>
          </p:nvPr>
        </p:nvSpPr>
        <p:spPr>
          <a:xfrm>
            <a:off x="2418350" y="227075"/>
            <a:ext cx="49638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" sz="3200"/>
              <a:t> Analytics and Reporting</a:t>
            </a:r>
            <a:endParaRPr/>
          </a:p>
        </p:txBody>
      </p:sp>
      <p:sp>
        <p:nvSpPr>
          <p:cNvPr id="219" name="Google Shape;219;p31"/>
          <p:cNvSpPr txBox="1"/>
          <p:nvPr/>
        </p:nvSpPr>
        <p:spPr>
          <a:xfrm>
            <a:off x="2263600" y="1031675"/>
            <a:ext cx="30015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Generating inventory reports choosing desired parameters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List of dues of a particular student in a single search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Analyzing product requirements and stock according to it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6850" y="959125"/>
            <a:ext cx="3310875" cy="394957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1"/>
          <p:cNvSpPr txBox="1"/>
          <p:nvPr/>
        </p:nvSpPr>
        <p:spPr>
          <a:xfrm>
            <a:off x="8814475" y="4719250"/>
            <a:ext cx="2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7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/>
          <p:nvPr/>
        </p:nvSpPr>
        <p:spPr>
          <a:xfrm>
            <a:off x="0" y="0"/>
            <a:ext cx="91416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2"/>
          <p:cNvSpPr/>
          <p:nvPr/>
        </p:nvSpPr>
        <p:spPr>
          <a:xfrm>
            <a:off x="0" y="1031619"/>
            <a:ext cx="2078100" cy="4111800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2"/>
          <p:cNvSpPr/>
          <p:nvPr/>
        </p:nvSpPr>
        <p:spPr>
          <a:xfrm>
            <a:off x="0" y="-2"/>
            <a:ext cx="1030200" cy="5143500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2"/>
          <p:cNvSpPr txBox="1"/>
          <p:nvPr>
            <p:ph type="ctrTitle"/>
          </p:nvPr>
        </p:nvSpPr>
        <p:spPr>
          <a:xfrm>
            <a:off x="2418350" y="227075"/>
            <a:ext cx="49638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" sz="3200"/>
              <a:t> Role Based User Access</a:t>
            </a:r>
            <a:endParaRPr/>
          </a:p>
        </p:txBody>
      </p:sp>
      <p:sp>
        <p:nvSpPr>
          <p:cNvPr id="230" name="Google Shape;230;p32"/>
          <p:cNvSpPr txBox="1"/>
          <p:nvPr/>
        </p:nvSpPr>
        <p:spPr>
          <a:xfrm>
            <a:off x="2263600" y="1031675"/>
            <a:ext cx="34698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A super admin who can overview the whole system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Department head, lab supervisors can view and approve/decline requests 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Lab and inventory managers can input and view dues and current stock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Users can see their requests and dues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231" name="Google Shape;2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250" y="1814513"/>
            <a:ext cx="3028950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2"/>
          <p:cNvSpPr txBox="1"/>
          <p:nvPr/>
        </p:nvSpPr>
        <p:spPr>
          <a:xfrm>
            <a:off x="8814475" y="4719250"/>
            <a:ext cx="2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8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3"/>
          <p:cNvSpPr/>
          <p:nvPr/>
        </p:nvSpPr>
        <p:spPr>
          <a:xfrm>
            <a:off x="0" y="-1"/>
            <a:ext cx="3566931" cy="5143501"/>
          </a:xfrm>
          <a:prstGeom prst="rect">
            <a:avLst/>
          </a:prstGeom>
          <a:solidFill>
            <a:schemeClr val="dk1">
              <a:alpha val="84705"/>
            </a:scheme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3"/>
          <p:cNvSpPr txBox="1"/>
          <p:nvPr>
            <p:ph type="ctrTitle"/>
          </p:nvPr>
        </p:nvSpPr>
        <p:spPr>
          <a:xfrm>
            <a:off x="2411150" y="373675"/>
            <a:ext cx="6143400" cy="4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 sz="3600"/>
              <a:t>Scope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sz="36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Labs of different universities, colleges and research institutes</a:t>
            </a:r>
            <a:endParaRPr b="0"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Hospitals, clinics and medical laboratories</a:t>
            </a:r>
            <a:endParaRPr b="0"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</p:txBody>
      </p:sp>
      <p:sp>
        <p:nvSpPr>
          <p:cNvPr id="240" name="Google Shape;240;p33"/>
          <p:cNvSpPr/>
          <p:nvPr/>
        </p:nvSpPr>
        <p:spPr>
          <a:xfrm>
            <a:off x="11" y="1031621"/>
            <a:ext cx="2078100" cy="4111800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3"/>
          <p:cNvSpPr/>
          <p:nvPr/>
        </p:nvSpPr>
        <p:spPr>
          <a:xfrm>
            <a:off x="11" y="0"/>
            <a:ext cx="1030200" cy="5143500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3"/>
          <p:cNvSpPr txBox="1"/>
          <p:nvPr/>
        </p:nvSpPr>
        <p:spPr>
          <a:xfrm>
            <a:off x="8814475" y="4719250"/>
            <a:ext cx="2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9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rweaveVTI">
  <a:themeElements>
    <a:clrScheme name="AnalogousFromLightSeedLeftStep">
      <a:dk1>
        <a:srgbClr val="000000"/>
      </a:dk1>
      <a:lt1>
        <a:srgbClr val="FFFFFF"/>
      </a:lt1>
      <a:dk2>
        <a:srgbClr val="412429"/>
      </a:dk2>
      <a:lt2>
        <a:srgbClr val="E2E4E8"/>
      </a:lt2>
      <a:accent1>
        <a:srgbClr val="B09F7E"/>
      </a:accent1>
      <a:accent2>
        <a:srgbClr val="BA8D7F"/>
      </a:accent2>
      <a:accent3>
        <a:srgbClr val="C4929B"/>
      </a:accent3>
      <a:accent4>
        <a:srgbClr val="BA7FA1"/>
      </a:accent4>
      <a:accent5>
        <a:srgbClr val="C28FC2"/>
      </a:accent5>
      <a:accent6>
        <a:srgbClr val="A17FBA"/>
      </a:accent6>
      <a:hlink>
        <a:srgbClr val="6980AE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