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5D38CD-E213-4A8E-86DE-EDB241E028EF}">
  <a:tblStyle styleId="{8D5D38CD-E213-4A8E-86DE-EDB241E028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aebbe67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aebbe67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aebbe67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aebbe67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aebbe67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aebbe67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17f1021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17f1021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17f1021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17f1021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17f1021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17f1021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17f10215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17f1021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aed4108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aed4108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aed4108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aed4108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ae7b37c5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ae7b37c5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ae7b37c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ae7b37c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aebbe6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aebbe6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aebbe67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aebbe67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aebbe67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aebbe67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aebbe67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aebbe67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aebbe67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aebbe67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aebbe67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aebbe67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123652"/>
            <a:ext cx="5361300" cy="108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Sublist3r</a:t>
            </a:r>
            <a:endParaRPr/>
          </a:p>
        </p:txBody>
      </p:sp>
      <p:sp>
        <p:nvSpPr>
          <p:cNvPr id="129" name="Google Shape;129;p13"/>
          <p:cNvSpPr txBox="1"/>
          <p:nvPr>
            <p:ph idx="1" type="subTitle"/>
          </p:nvPr>
        </p:nvSpPr>
        <p:spPr>
          <a:xfrm>
            <a:off x="1858700" y="2324083"/>
            <a:ext cx="5361300" cy="1611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Presented by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1905091 - Sadia Tabassum</a:t>
            </a:r>
            <a:endParaRPr/>
          </a:p>
          <a:p>
            <a:pPr indent="0" lvl="0" marL="0" rtl="0" algn="just">
              <a:spcBef>
                <a:spcPts val="0"/>
              </a:spcBef>
              <a:spcAft>
                <a:spcPts val="0"/>
              </a:spcAft>
              <a:buNone/>
            </a:pPr>
            <a:r>
              <a:rPr lang="en"/>
              <a:t>1905103 - Mayesha Rashid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Supervisor: A. K. M. Mehedi Hasan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701050" y="629525"/>
            <a:ext cx="7289700" cy="3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Our target subdomain is testphp.vulnweb.com</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84" name="Google Shape;184;p22"/>
          <p:cNvPicPr preferRelativeResize="0"/>
          <p:nvPr/>
        </p:nvPicPr>
        <p:blipFill>
          <a:blip r:embed="rId3">
            <a:alphaModFix/>
          </a:blip>
          <a:stretch>
            <a:fillRect/>
          </a:stretch>
        </p:blipFill>
        <p:spPr>
          <a:xfrm>
            <a:off x="2137210" y="971975"/>
            <a:ext cx="4417389" cy="3713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644550" y="672450"/>
            <a:ext cx="7854900" cy="3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Now we will use another tool named scout to find the login route.</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90" name="Google Shape;190;p23"/>
          <p:cNvPicPr preferRelativeResize="0"/>
          <p:nvPr/>
        </p:nvPicPr>
        <p:blipFill>
          <a:blip r:embed="rId3">
            <a:alphaModFix/>
          </a:blip>
          <a:stretch>
            <a:fillRect/>
          </a:stretch>
        </p:blipFill>
        <p:spPr>
          <a:xfrm>
            <a:off x="1459350" y="1164150"/>
            <a:ext cx="5873174" cy="352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nvSpPr>
        <p:spPr>
          <a:xfrm>
            <a:off x="658200" y="703700"/>
            <a:ext cx="78276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Then we can use </a:t>
            </a:r>
            <a:r>
              <a:rPr lang="en" sz="1300">
                <a:solidFill>
                  <a:schemeClr val="dk2"/>
                </a:solidFill>
                <a:latin typeface="Calibri"/>
                <a:ea typeface="Calibri"/>
                <a:cs typeface="Calibri"/>
                <a:sym typeface="Calibri"/>
              </a:rPr>
              <a:t>burp suite</a:t>
            </a:r>
            <a:r>
              <a:rPr lang="en" sz="1300">
                <a:solidFill>
                  <a:schemeClr val="dk2"/>
                </a:solidFill>
                <a:latin typeface="Calibri"/>
                <a:ea typeface="Calibri"/>
                <a:cs typeface="Calibri"/>
                <a:sym typeface="Calibri"/>
              </a:rPr>
              <a:t> or any other </a:t>
            </a:r>
            <a:r>
              <a:rPr lang="en" sz="1300">
                <a:solidFill>
                  <a:schemeClr val="dk2"/>
                </a:solidFill>
                <a:latin typeface="Calibri"/>
                <a:ea typeface="Calibri"/>
                <a:cs typeface="Calibri"/>
                <a:sym typeface="Calibri"/>
              </a:rPr>
              <a:t>brute forcing</a:t>
            </a:r>
            <a:r>
              <a:rPr lang="en" sz="1300">
                <a:solidFill>
                  <a:schemeClr val="dk2"/>
                </a:solidFill>
                <a:latin typeface="Calibri"/>
                <a:ea typeface="Calibri"/>
                <a:cs typeface="Calibri"/>
                <a:sym typeface="Calibri"/>
              </a:rPr>
              <a:t> tool to do dictionary attack on the vulnerable link.</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When we click login button, this post request is being sent, which can be seen in the proxy window if intercept is turned on.</a:t>
            </a:r>
            <a:endParaRPr sz="1300">
              <a:solidFill>
                <a:schemeClr val="dk2"/>
              </a:solidFill>
              <a:latin typeface="Calibri"/>
              <a:ea typeface="Calibri"/>
              <a:cs typeface="Calibri"/>
              <a:sym typeface="Calibri"/>
            </a:endParaRPr>
          </a:p>
        </p:txBody>
      </p:sp>
      <p:pic>
        <p:nvPicPr>
          <p:cNvPr id="196" name="Google Shape;196;p24"/>
          <p:cNvPicPr preferRelativeResize="0"/>
          <p:nvPr/>
        </p:nvPicPr>
        <p:blipFill>
          <a:blip r:embed="rId3">
            <a:alphaModFix/>
          </a:blip>
          <a:stretch>
            <a:fillRect/>
          </a:stretch>
        </p:blipFill>
        <p:spPr>
          <a:xfrm>
            <a:off x="1893500" y="1734025"/>
            <a:ext cx="4679150" cy="260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nvSpPr>
        <p:spPr>
          <a:xfrm>
            <a:off x="658200" y="703700"/>
            <a:ext cx="78276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Now we will send this request to intruder and add password as payload by adding curly braces (§) on either side.</a:t>
            </a:r>
            <a:endParaRPr sz="1300">
              <a:solidFill>
                <a:schemeClr val="dk2"/>
              </a:solidFill>
              <a:latin typeface="Calibri"/>
              <a:ea typeface="Calibri"/>
              <a:cs typeface="Calibri"/>
              <a:sym typeface="Calibri"/>
            </a:endParaRPr>
          </a:p>
        </p:txBody>
      </p:sp>
      <p:pic>
        <p:nvPicPr>
          <p:cNvPr id="202" name="Google Shape;202;p25"/>
          <p:cNvPicPr preferRelativeResize="0"/>
          <p:nvPr/>
        </p:nvPicPr>
        <p:blipFill>
          <a:blip r:embed="rId3">
            <a:alphaModFix/>
          </a:blip>
          <a:stretch>
            <a:fillRect/>
          </a:stretch>
        </p:blipFill>
        <p:spPr>
          <a:xfrm>
            <a:off x="2952675" y="1153550"/>
            <a:ext cx="2956116" cy="349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658200" y="399000"/>
            <a:ext cx="78276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In payloads, we have to load our password list file and then click start attack.</a:t>
            </a:r>
            <a:endParaRPr sz="1300">
              <a:solidFill>
                <a:schemeClr val="dk2"/>
              </a:solidFill>
              <a:latin typeface="Calibri"/>
              <a:ea typeface="Calibri"/>
              <a:cs typeface="Calibri"/>
              <a:sym typeface="Calibri"/>
            </a:endParaRPr>
          </a:p>
        </p:txBody>
      </p:sp>
      <p:pic>
        <p:nvPicPr>
          <p:cNvPr id="208" name="Google Shape;208;p26"/>
          <p:cNvPicPr preferRelativeResize="0"/>
          <p:nvPr/>
        </p:nvPicPr>
        <p:blipFill>
          <a:blip r:embed="rId3">
            <a:alphaModFix/>
          </a:blip>
          <a:stretch>
            <a:fillRect/>
          </a:stretch>
        </p:blipFill>
        <p:spPr>
          <a:xfrm>
            <a:off x="1138950" y="1124500"/>
            <a:ext cx="6500124" cy="301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nvSpPr>
        <p:spPr>
          <a:xfrm>
            <a:off x="556650" y="413500"/>
            <a:ext cx="80307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From the attack we can see that, for password test we have got status code 200 and the length is different than others. We now select the request of test and forward it to repeater.</a:t>
            </a:r>
            <a:endParaRPr sz="1300">
              <a:solidFill>
                <a:schemeClr val="dk2"/>
              </a:solidFill>
              <a:latin typeface="Calibri"/>
              <a:ea typeface="Calibri"/>
              <a:cs typeface="Calibri"/>
              <a:sym typeface="Calibri"/>
            </a:endParaRPr>
          </a:p>
        </p:txBody>
      </p:sp>
      <p:pic>
        <p:nvPicPr>
          <p:cNvPr id="214" name="Google Shape;214;p27"/>
          <p:cNvPicPr preferRelativeResize="0"/>
          <p:nvPr/>
        </p:nvPicPr>
        <p:blipFill>
          <a:blip r:embed="rId3">
            <a:alphaModFix/>
          </a:blip>
          <a:stretch>
            <a:fillRect/>
          </a:stretch>
        </p:blipFill>
        <p:spPr>
          <a:xfrm>
            <a:off x="556650" y="1110000"/>
            <a:ext cx="7612001" cy="193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nvSpPr>
        <p:spPr>
          <a:xfrm>
            <a:off x="449775" y="522325"/>
            <a:ext cx="8088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If we click send at repeater, we will see that we get a webpage as a response. Now copying this request to proxy and forwarding it will load the logged in page in browser. Thus a successful dictionary attack has been done.</a:t>
            </a:r>
            <a:endParaRPr sz="1300">
              <a:solidFill>
                <a:schemeClr val="dk2"/>
              </a:solidFill>
              <a:latin typeface="Calibri"/>
              <a:ea typeface="Calibri"/>
              <a:cs typeface="Calibri"/>
              <a:sym typeface="Calibri"/>
            </a:endParaRPr>
          </a:p>
        </p:txBody>
      </p:sp>
      <p:pic>
        <p:nvPicPr>
          <p:cNvPr id="220" name="Google Shape;220;p28"/>
          <p:cNvPicPr preferRelativeResize="0"/>
          <p:nvPr/>
        </p:nvPicPr>
        <p:blipFill>
          <a:blip r:embed="rId3">
            <a:alphaModFix/>
          </a:blip>
          <a:stretch>
            <a:fillRect/>
          </a:stretch>
        </p:blipFill>
        <p:spPr>
          <a:xfrm>
            <a:off x="152400" y="1247725"/>
            <a:ext cx="5020125" cy="3765200"/>
          </a:xfrm>
          <a:prstGeom prst="rect">
            <a:avLst/>
          </a:prstGeom>
          <a:noFill/>
          <a:ln>
            <a:noFill/>
          </a:ln>
        </p:spPr>
      </p:pic>
      <p:pic>
        <p:nvPicPr>
          <p:cNvPr id="221" name="Google Shape;221;p28"/>
          <p:cNvPicPr preferRelativeResize="0"/>
          <p:nvPr/>
        </p:nvPicPr>
        <p:blipFill>
          <a:blip r:embed="rId4">
            <a:alphaModFix/>
          </a:blip>
          <a:stretch>
            <a:fillRect/>
          </a:stretch>
        </p:blipFill>
        <p:spPr>
          <a:xfrm>
            <a:off x="5469950" y="1247725"/>
            <a:ext cx="3521650" cy="3366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nvSpPr>
        <p:spPr>
          <a:xfrm>
            <a:off x="689175" y="696450"/>
            <a:ext cx="77190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This shows us that Sublist3r is a useful tool to get knowledge about subdomains and to find and resolve any </a:t>
            </a:r>
            <a:r>
              <a:rPr lang="en" sz="1300">
                <a:solidFill>
                  <a:schemeClr val="dk2"/>
                </a:solidFill>
                <a:latin typeface="Calibri"/>
                <a:ea typeface="Calibri"/>
                <a:cs typeface="Calibri"/>
                <a:sym typeface="Calibri"/>
              </a:rPr>
              <a:t>vulnerability</a:t>
            </a:r>
            <a:r>
              <a:rPr lang="en" sz="1300">
                <a:solidFill>
                  <a:schemeClr val="dk2"/>
                </a:solidFill>
                <a:latin typeface="Calibri"/>
                <a:ea typeface="Calibri"/>
                <a:cs typeface="Calibri"/>
                <a:sym typeface="Calibri"/>
              </a:rPr>
              <a:t> in them.</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19150" y="1817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699375"/>
            <a:ext cx="7505700" cy="313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44444"/>
              </a:buClr>
              <a:buSzPts val="1800"/>
              <a:buFont typeface="Arial"/>
              <a:buChar char="●"/>
            </a:pPr>
            <a:r>
              <a:rPr lang="en" sz="1800">
                <a:solidFill>
                  <a:srgbClr val="444444"/>
                </a:solidFill>
                <a:highlight>
                  <a:srgbClr val="FFFFFF"/>
                </a:highlight>
                <a:latin typeface="Arial"/>
                <a:ea typeface="Arial"/>
                <a:cs typeface="Arial"/>
                <a:sym typeface="Arial"/>
              </a:rPr>
              <a:t>Sublist3r is a tool to search and list subdomains easily.</a:t>
            </a:r>
            <a:endParaRPr sz="1800">
              <a:solidFill>
                <a:srgbClr val="44444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444444"/>
              </a:buClr>
              <a:buSzPts val="1800"/>
              <a:buFont typeface="Arial"/>
              <a:buChar char="●"/>
            </a:pPr>
            <a:r>
              <a:rPr lang="en" sz="1800">
                <a:solidFill>
                  <a:srgbClr val="444444"/>
                </a:solidFill>
                <a:highlight>
                  <a:srgbClr val="FFFFFF"/>
                </a:highlight>
                <a:latin typeface="Arial"/>
                <a:ea typeface="Arial"/>
                <a:cs typeface="Arial"/>
                <a:sym typeface="Arial"/>
              </a:rPr>
              <a:t>It</a:t>
            </a:r>
            <a:r>
              <a:rPr lang="en" sz="1800">
                <a:solidFill>
                  <a:srgbClr val="444444"/>
                </a:solidFill>
                <a:highlight>
                  <a:srgbClr val="FFFFFF"/>
                </a:highlight>
                <a:latin typeface="Arial"/>
                <a:ea typeface="Arial"/>
                <a:cs typeface="Arial"/>
                <a:sym typeface="Arial"/>
              </a:rPr>
              <a:t> uses search engines and databases like Google, Bing, Yahoo, Ask, Baidu, Virustotal, Netcraft. ThreatCrowd, DNSdumpster, and ReverseDNS.</a:t>
            </a:r>
            <a:endParaRPr sz="1800">
              <a:solidFill>
                <a:srgbClr val="44444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444444"/>
              </a:buClr>
              <a:buSzPts val="1800"/>
              <a:buFont typeface="Arial"/>
              <a:buChar char="●"/>
            </a:pPr>
            <a:r>
              <a:rPr lang="en" sz="1800">
                <a:solidFill>
                  <a:srgbClr val="444444"/>
                </a:solidFill>
                <a:highlight>
                  <a:srgbClr val="FFFFFF"/>
                </a:highlight>
                <a:latin typeface="Arial"/>
                <a:ea typeface="Arial"/>
                <a:cs typeface="Arial"/>
                <a:sym typeface="Arial"/>
              </a:rPr>
              <a:t>Brute force ability was added with the integration of subbrute to Sublist3r.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87875"/>
            <a:ext cx="7505700" cy="7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Usage</a:t>
            </a:r>
            <a:endParaRPr/>
          </a:p>
        </p:txBody>
      </p:sp>
      <p:graphicFrame>
        <p:nvGraphicFramePr>
          <p:cNvPr id="141" name="Google Shape;141;p15"/>
          <p:cNvGraphicFramePr/>
          <p:nvPr/>
        </p:nvGraphicFramePr>
        <p:xfrm>
          <a:off x="819150" y="1349275"/>
          <a:ext cx="3000000" cy="3000000"/>
        </p:xfrm>
        <a:graphic>
          <a:graphicData uri="http://schemas.openxmlformats.org/drawingml/2006/table">
            <a:tbl>
              <a:tblPr>
                <a:noFill/>
                <a:tableStyleId>{8D5D38CD-E213-4A8E-86DE-EDB241E028EF}</a:tableStyleId>
              </a:tblPr>
              <a:tblGrid>
                <a:gridCol w="1131450"/>
                <a:gridCol w="1547100"/>
                <a:gridCol w="4560450"/>
              </a:tblGrid>
              <a:tr h="381000">
                <a:tc>
                  <a:txBody>
                    <a:bodyPr/>
                    <a:lstStyle/>
                    <a:p>
                      <a:pPr indent="0" lvl="0" marL="0" rtl="0" algn="ctr">
                        <a:spcBef>
                          <a:spcPts val="0"/>
                        </a:spcBef>
                        <a:spcAft>
                          <a:spcPts val="0"/>
                        </a:spcAft>
                        <a:buNone/>
                      </a:pPr>
                      <a:r>
                        <a:rPr lang="en"/>
                        <a:t>Short Form</a:t>
                      </a:r>
                      <a:endParaRPr/>
                    </a:p>
                  </a:txBody>
                  <a:tcPr marT="91425" marB="91425" marR="91425" marL="91425"/>
                </a:tc>
                <a:tc>
                  <a:txBody>
                    <a:bodyPr/>
                    <a:lstStyle/>
                    <a:p>
                      <a:pPr indent="0" lvl="0" marL="0" rtl="0" algn="ctr">
                        <a:spcBef>
                          <a:spcPts val="0"/>
                        </a:spcBef>
                        <a:spcAft>
                          <a:spcPts val="0"/>
                        </a:spcAft>
                        <a:buNone/>
                      </a:pPr>
                      <a:r>
                        <a:rPr lang="en"/>
                        <a:t>Long Form</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lang="en"/>
                        <a:t>Domain name to enumerate subdomains</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-bruteforce</a:t>
                      </a:r>
                      <a:endParaRPr/>
                    </a:p>
                  </a:txBody>
                  <a:tcPr marT="91425" marB="91425" marR="91425" marL="91425"/>
                </a:tc>
                <a:tc>
                  <a:txBody>
                    <a:bodyPr/>
                    <a:lstStyle/>
                    <a:p>
                      <a:pPr indent="0" lvl="0" marL="0" rtl="0" algn="l">
                        <a:spcBef>
                          <a:spcPts val="0"/>
                        </a:spcBef>
                        <a:spcAft>
                          <a:spcPts val="0"/>
                        </a:spcAft>
                        <a:buNone/>
                      </a:pPr>
                      <a:r>
                        <a:rPr lang="en"/>
                        <a:t>Enable the subbrute bruteforce module</a:t>
                      </a:r>
                      <a:endParaRPr/>
                    </a:p>
                  </a:txBody>
                  <a:tcPr marT="91425" marB="91425" marR="91425" marL="91425"/>
                </a:tc>
              </a:tr>
              <a:tr h="381000">
                <a:tc>
                  <a:txBody>
                    <a:bodyPr/>
                    <a:lstStyle/>
                    <a:p>
                      <a:pPr indent="0" lvl="0" marL="0" rtl="0" algn="l">
                        <a:spcBef>
                          <a:spcPts val="0"/>
                        </a:spcBef>
                        <a:spcAft>
                          <a:spcPts val="0"/>
                        </a:spcAft>
                        <a:buNone/>
                      </a:pPr>
                      <a:r>
                        <a:rPr lang="en"/>
                        <a:t>-p</a:t>
                      </a:r>
                      <a:endParaRPr/>
                    </a:p>
                  </a:txBody>
                  <a:tcPr marT="91425" marB="91425" marR="91425" marL="91425"/>
                </a:tc>
                <a:tc>
                  <a:txBody>
                    <a:bodyPr/>
                    <a:lstStyle/>
                    <a:p>
                      <a:pPr indent="0" lvl="0" marL="0" rtl="0" algn="l">
                        <a:spcBef>
                          <a:spcPts val="0"/>
                        </a:spcBef>
                        <a:spcAft>
                          <a:spcPts val="0"/>
                        </a:spcAft>
                        <a:buNone/>
                      </a:pPr>
                      <a:r>
                        <a:rPr lang="en"/>
                        <a:t>-ports</a:t>
                      </a:r>
                      <a:endParaRPr/>
                    </a:p>
                  </a:txBody>
                  <a:tcPr marT="91425" marB="91425" marR="91425" marL="91425"/>
                </a:tc>
                <a:tc>
                  <a:txBody>
                    <a:bodyPr/>
                    <a:lstStyle/>
                    <a:p>
                      <a:pPr indent="0" lvl="0" marL="0" rtl="0" algn="l">
                        <a:spcBef>
                          <a:spcPts val="0"/>
                        </a:spcBef>
                        <a:spcAft>
                          <a:spcPts val="0"/>
                        </a:spcAft>
                        <a:buNone/>
                      </a:pPr>
                      <a:r>
                        <a:rPr lang="en"/>
                        <a:t>Scan the found subdomains against specific tcp ports</a:t>
                      </a:r>
                      <a:endParaRPr/>
                    </a:p>
                  </a:txBody>
                  <a:tcPr marT="91425" marB="91425" marR="91425" marL="91425"/>
                </a:tc>
              </a:tr>
              <a:tr h="381000">
                <a:tc>
                  <a:txBody>
                    <a:bodyPr/>
                    <a:lstStyle/>
                    <a:p>
                      <a:pPr indent="0" lvl="0" marL="0" rtl="0" algn="l">
                        <a:spcBef>
                          <a:spcPts val="0"/>
                        </a:spcBef>
                        <a:spcAft>
                          <a:spcPts val="0"/>
                        </a:spcAft>
                        <a:buNone/>
                      </a:pPr>
                      <a:r>
                        <a:rPr lang="en"/>
                        <a:t>-v</a:t>
                      </a:r>
                      <a:endParaRPr/>
                    </a:p>
                  </a:txBody>
                  <a:tcPr marT="91425" marB="91425" marR="91425" marL="91425"/>
                </a:tc>
                <a:tc>
                  <a:txBody>
                    <a:bodyPr/>
                    <a:lstStyle/>
                    <a:p>
                      <a:pPr indent="0" lvl="0" marL="0" rtl="0" algn="l">
                        <a:spcBef>
                          <a:spcPts val="0"/>
                        </a:spcBef>
                        <a:spcAft>
                          <a:spcPts val="0"/>
                        </a:spcAft>
                        <a:buNone/>
                      </a:pPr>
                      <a:r>
                        <a:rPr lang="en"/>
                        <a:t>-verbose</a:t>
                      </a:r>
                      <a:endParaRPr/>
                    </a:p>
                  </a:txBody>
                  <a:tcPr marT="91425" marB="91425" marR="91425" marL="91425"/>
                </a:tc>
                <a:tc>
                  <a:txBody>
                    <a:bodyPr/>
                    <a:lstStyle/>
                    <a:p>
                      <a:pPr indent="0" lvl="0" marL="0" rtl="0" algn="l">
                        <a:spcBef>
                          <a:spcPts val="0"/>
                        </a:spcBef>
                        <a:spcAft>
                          <a:spcPts val="0"/>
                        </a:spcAft>
                        <a:buNone/>
                      </a:pPr>
                      <a:r>
                        <a:rPr lang="en"/>
                        <a:t>Enable the verbose mode and display results in </a:t>
                      </a:r>
                      <a:r>
                        <a:rPr lang="en"/>
                        <a:t>real time</a:t>
                      </a:r>
                      <a:endParaRPr/>
                    </a:p>
                  </a:txBody>
                  <a:tcPr marT="91425" marB="91425" marR="91425" marL="91425"/>
                </a:tc>
              </a:tr>
              <a:tr h="381000">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-threads</a:t>
                      </a:r>
                      <a:endParaRPr/>
                    </a:p>
                  </a:txBody>
                  <a:tcPr marT="91425" marB="91425" marR="91425" marL="91425"/>
                </a:tc>
                <a:tc>
                  <a:txBody>
                    <a:bodyPr/>
                    <a:lstStyle/>
                    <a:p>
                      <a:pPr indent="0" lvl="0" marL="0" rtl="0" algn="l">
                        <a:spcBef>
                          <a:spcPts val="0"/>
                        </a:spcBef>
                        <a:spcAft>
                          <a:spcPts val="0"/>
                        </a:spcAft>
                        <a:buNone/>
                      </a:pPr>
                      <a:r>
                        <a:rPr lang="en"/>
                        <a:t>Number of threads to use for subbrute bruteforce</a:t>
                      </a:r>
                      <a:endParaRPr/>
                    </a:p>
                  </a:txBody>
                  <a:tcPr marT="91425" marB="91425" marR="91425" marL="91425"/>
                </a:tc>
              </a:tr>
              <a:tr h="38100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-engines</a:t>
                      </a:r>
                      <a:endParaRPr/>
                    </a:p>
                  </a:txBody>
                  <a:tcPr marT="91425" marB="91425" marR="91425" marL="91425"/>
                </a:tc>
                <a:tc>
                  <a:txBody>
                    <a:bodyPr/>
                    <a:lstStyle/>
                    <a:p>
                      <a:pPr indent="0" lvl="0" marL="0" rtl="0" algn="l">
                        <a:spcBef>
                          <a:spcPts val="0"/>
                        </a:spcBef>
                        <a:spcAft>
                          <a:spcPts val="0"/>
                        </a:spcAft>
                        <a:buNone/>
                      </a:pPr>
                      <a:r>
                        <a:rPr lang="en"/>
                        <a:t>Specify a comma-</a:t>
                      </a:r>
                      <a:r>
                        <a:rPr lang="en"/>
                        <a:t>separated</a:t>
                      </a:r>
                      <a:r>
                        <a:rPr lang="en"/>
                        <a:t> list of search engines</a:t>
                      </a:r>
                      <a:endParaRPr/>
                    </a:p>
                  </a:txBody>
                  <a:tcPr marT="91425" marB="91425" marR="91425" marL="91425"/>
                </a:tc>
              </a:tr>
              <a:tr h="381000">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-help</a:t>
                      </a:r>
                      <a:endParaRPr/>
                    </a:p>
                  </a:txBody>
                  <a:tcPr marT="91425" marB="91425" marR="91425" marL="91425"/>
                </a:tc>
                <a:tc>
                  <a:txBody>
                    <a:bodyPr/>
                    <a:lstStyle/>
                    <a:p>
                      <a:pPr indent="0" lvl="0" marL="0" rtl="0" algn="l">
                        <a:spcBef>
                          <a:spcPts val="0"/>
                        </a:spcBef>
                        <a:spcAft>
                          <a:spcPts val="0"/>
                        </a:spcAft>
                        <a:buNone/>
                      </a:pPr>
                      <a:r>
                        <a:rPr lang="en"/>
                        <a:t>Show the help message and exit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69075" y="273300"/>
            <a:ext cx="7505700" cy="54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Examples</a:t>
            </a:r>
            <a:endParaRPr/>
          </a:p>
        </p:txBody>
      </p:sp>
      <p:pic>
        <p:nvPicPr>
          <p:cNvPr id="147" name="Google Shape;147;p16"/>
          <p:cNvPicPr preferRelativeResize="0"/>
          <p:nvPr/>
        </p:nvPicPr>
        <p:blipFill>
          <a:blip r:embed="rId3">
            <a:alphaModFix/>
          </a:blip>
          <a:stretch>
            <a:fillRect/>
          </a:stretch>
        </p:blipFill>
        <p:spPr>
          <a:xfrm>
            <a:off x="2319950" y="1323450"/>
            <a:ext cx="4117304" cy="3450999"/>
          </a:xfrm>
          <a:prstGeom prst="rect">
            <a:avLst/>
          </a:prstGeom>
          <a:noFill/>
          <a:ln>
            <a:noFill/>
          </a:ln>
        </p:spPr>
      </p:pic>
      <p:sp>
        <p:nvSpPr>
          <p:cNvPr id="148" name="Google Shape;148;p16"/>
          <p:cNvSpPr txBox="1"/>
          <p:nvPr/>
        </p:nvSpPr>
        <p:spPr>
          <a:xfrm>
            <a:off x="879900" y="844125"/>
            <a:ext cx="36921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Finding subdomains of specified domain</a:t>
            </a: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nvSpPr>
        <p:spPr>
          <a:xfrm>
            <a:off x="819150" y="536525"/>
            <a:ext cx="75579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To enumerate subdomains of specific domain and show only subdomains which have specific ports open:</a:t>
            </a:r>
            <a:endParaRPr sz="1300">
              <a:solidFill>
                <a:schemeClr val="dk2"/>
              </a:solidFill>
              <a:latin typeface="Calibri"/>
              <a:ea typeface="Calibri"/>
              <a:cs typeface="Calibri"/>
              <a:sym typeface="Calibri"/>
            </a:endParaRPr>
          </a:p>
        </p:txBody>
      </p:sp>
      <p:pic>
        <p:nvPicPr>
          <p:cNvPr id="154" name="Google Shape;154;p17"/>
          <p:cNvPicPr preferRelativeResize="0"/>
          <p:nvPr/>
        </p:nvPicPr>
        <p:blipFill>
          <a:blip r:embed="rId3">
            <a:alphaModFix/>
          </a:blip>
          <a:stretch>
            <a:fillRect/>
          </a:stretch>
        </p:blipFill>
        <p:spPr>
          <a:xfrm>
            <a:off x="896400" y="1246925"/>
            <a:ext cx="5327326" cy="365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nvSpPr>
        <p:spPr>
          <a:xfrm>
            <a:off x="658150" y="636650"/>
            <a:ext cx="69105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To enumerate subdomains of specific domain and show the results in real time:</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60" name="Google Shape;160;p18"/>
          <p:cNvPicPr preferRelativeResize="0"/>
          <p:nvPr/>
        </p:nvPicPr>
        <p:blipFill>
          <a:blip r:embed="rId3">
            <a:alphaModFix/>
          </a:blip>
          <a:stretch>
            <a:fillRect/>
          </a:stretch>
        </p:blipFill>
        <p:spPr>
          <a:xfrm>
            <a:off x="839150" y="1025050"/>
            <a:ext cx="3946878" cy="375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658150" y="636650"/>
            <a:ext cx="69105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To enumerate subdomains and enable the bruteforce module:</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66" name="Google Shape;166;p19"/>
          <p:cNvPicPr preferRelativeResize="0"/>
          <p:nvPr/>
        </p:nvPicPr>
        <p:blipFill>
          <a:blip r:embed="rId3">
            <a:alphaModFix/>
          </a:blip>
          <a:stretch>
            <a:fillRect/>
          </a:stretch>
        </p:blipFill>
        <p:spPr>
          <a:xfrm>
            <a:off x="739000" y="946350"/>
            <a:ext cx="5290130" cy="375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658150" y="636650"/>
            <a:ext cx="69105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To enumerate </a:t>
            </a:r>
            <a:r>
              <a:rPr lang="en" sz="1300">
                <a:solidFill>
                  <a:schemeClr val="dk2"/>
                </a:solidFill>
                <a:latin typeface="Calibri"/>
                <a:ea typeface="Calibri"/>
                <a:cs typeface="Calibri"/>
                <a:sym typeface="Calibri"/>
              </a:rPr>
              <a:t>subdomains and use specific engines such Google, Yahoo</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and Virustotal engines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72" name="Google Shape;172;p20"/>
          <p:cNvPicPr preferRelativeResize="0"/>
          <p:nvPr/>
        </p:nvPicPr>
        <p:blipFill>
          <a:blip r:embed="rId3">
            <a:alphaModFix/>
          </a:blip>
          <a:stretch>
            <a:fillRect/>
          </a:stretch>
        </p:blipFill>
        <p:spPr>
          <a:xfrm>
            <a:off x="746150" y="1168250"/>
            <a:ext cx="6304446" cy="363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615225" y="679600"/>
            <a:ext cx="7919100" cy="4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One usage of subdomain enumeration is finding vulnerable endpoints and targeting them for dictionary attack.</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We will attempt to do dictionary attack on a testing website named vulnweb.com</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We can get its subdomains by using virustotal engine.</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78" name="Google Shape;178;p21"/>
          <p:cNvPicPr preferRelativeResize="0"/>
          <p:nvPr/>
        </p:nvPicPr>
        <p:blipFill>
          <a:blip r:embed="rId3">
            <a:alphaModFix/>
          </a:blip>
          <a:stretch>
            <a:fillRect/>
          </a:stretch>
        </p:blipFill>
        <p:spPr>
          <a:xfrm>
            <a:off x="2260550" y="1842600"/>
            <a:ext cx="3918251" cy="273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