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eague Spartan" charset="1" panose="00000800000000000000"/>
      <p:regular r:id="rId12"/>
    </p:embeddedFont>
    <p:embeddedFont>
      <p:font typeface="Lato" charset="1" panose="020F0502020204030203"/>
      <p:regular r:id="rId13"/>
    </p:embeddedFont>
    <p:embeddedFont>
      <p:font typeface="Lato Bold" charset="1" panose="020F08020202040302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arxiv.org/pdf/1609.04243" TargetMode="External" Type="http://schemas.openxmlformats.org/officeDocument/2006/relationships/hyperlink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tensorflow.org/datasets/catalog/gtzan" TargetMode="External" Type="http://schemas.openxmlformats.org/officeDocument/2006/relationships/hyperlink"/><Relationship Id="rId11" Target="https://www.tensorflow.org/datasets/catalog/gtzan" TargetMode="External" Type="http://schemas.openxmlformats.org/officeDocument/2006/relationships/hyperlink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52388" y="1532769"/>
            <a:ext cx="12583225" cy="4987533"/>
          </a:xfrm>
          <a:custGeom>
            <a:avLst/>
            <a:gdLst/>
            <a:ahLst/>
            <a:cxnLst/>
            <a:rect r="r" b="b" t="t" l="l"/>
            <a:pathLst>
              <a:path h="4987533" w="12583225">
                <a:moveTo>
                  <a:pt x="0" y="0"/>
                </a:moveTo>
                <a:lnTo>
                  <a:pt x="12583224" y="0"/>
                </a:lnTo>
                <a:lnTo>
                  <a:pt x="12583224" y="4987533"/>
                </a:lnTo>
                <a:lnTo>
                  <a:pt x="0" y="4987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32365" y="-561924"/>
            <a:ext cx="5555759" cy="4373898"/>
          </a:xfrm>
          <a:custGeom>
            <a:avLst/>
            <a:gdLst/>
            <a:ahLst/>
            <a:cxnLst/>
            <a:rect r="r" b="b" t="t" l="l"/>
            <a:pathLst>
              <a:path h="4373898" w="5555759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2226649" y="7708808"/>
            <a:ext cx="7315200" cy="3098985"/>
          </a:xfrm>
          <a:custGeom>
            <a:avLst/>
            <a:gdLst/>
            <a:ahLst/>
            <a:cxnLst/>
            <a:rect r="r" b="b" t="t" l="l"/>
            <a:pathLst>
              <a:path h="3098985" w="7315200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280770" y="6134592"/>
            <a:ext cx="3864095" cy="3899545"/>
          </a:xfrm>
          <a:custGeom>
            <a:avLst/>
            <a:gdLst/>
            <a:ahLst/>
            <a:cxnLst/>
            <a:rect r="r" b="b" t="t" l="l"/>
            <a:pathLst>
              <a:path h="3899545" w="386409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77296" y="2737485"/>
            <a:ext cx="15133407" cy="253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8000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MUSIC GENRE CLASSIFICATION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4199852" y="271913"/>
            <a:ext cx="3864095" cy="3899545"/>
          </a:xfrm>
          <a:custGeom>
            <a:avLst/>
            <a:gdLst/>
            <a:ahLst/>
            <a:cxnLst/>
            <a:rect r="r" b="b" t="t" l="l"/>
            <a:pathLst>
              <a:path h="3899545" w="386409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6400" y="6520302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48697" y="534179"/>
            <a:ext cx="359060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Scope Proposal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23394" y="6696809"/>
            <a:ext cx="8562329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Group ID: B2-9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1905102 -  Md. Shafiul Haque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1905103 - Mayesha Rashid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Supervisor:  Dr. Atif Hasan Rahman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2365" y="-561924"/>
            <a:ext cx="5555759" cy="4373898"/>
          </a:xfrm>
          <a:custGeom>
            <a:avLst/>
            <a:gdLst/>
            <a:ahLst/>
            <a:cxnLst/>
            <a:rect r="r" b="b" t="t" l="l"/>
            <a:pathLst>
              <a:path h="4373898" w="5555759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226649" y="7708808"/>
            <a:ext cx="7315200" cy="3098985"/>
          </a:xfrm>
          <a:custGeom>
            <a:avLst/>
            <a:gdLst/>
            <a:ahLst/>
            <a:cxnLst/>
            <a:rect r="r" b="b" t="t" l="l"/>
            <a:pathLst>
              <a:path h="3098985" w="7315200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280770" y="6134592"/>
            <a:ext cx="3864095" cy="3899545"/>
          </a:xfrm>
          <a:custGeom>
            <a:avLst/>
            <a:gdLst/>
            <a:ahLst/>
            <a:cxnLst/>
            <a:rect r="r" b="b" t="t" l="l"/>
            <a:pathLst>
              <a:path h="3899545" w="386409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199852" y="271913"/>
            <a:ext cx="3864095" cy="3899545"/>
          </a:xfrm>
          <a:custGeom>
            <a:avLst/>
            <a:gdLst/>
            <a:ahLst/>
            <a:cxnLst/>
            <a:rect r="r" b="b" t="t" l="l"/>
            <a:pathLst>
              <a:path h="3899545" w="386409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86400" y="2221686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61351" y="1140838"/>
            <a:ext cx="61652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DEFINITION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56101" y="2888366"/>
            <a:ext cx="13975798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Automatically classifiying music tracks into genres using audio features. Accurate genre classification can aid in music recommendation, music indexing, and personalized music services.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56101" y="5078481"/>
            <a:ext cx="6165298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LITERATURE REVIEWS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45515" y="5844291"/>
            <a:ext cx="14397665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Traditional Methods:</a:t>
            </a:r>
            <a:r>
              <a:rPr lang="en-US" sz="33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 Techniques such as K-Nearest Neighbors (KNN) and Support Vector Machines (SVM) rely on handcrafted features (e.g., MFCC). [Friedman, 2001]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Deep Learning Advances:</a:t>
            </a:r>
            <a:r>
              <a:rPr lang="en-US" sz="33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 CNNs, RNNs, and hybrid models have shown superior performance by learning high-level features directly from audio spectrograms. [</a:t>
            </a:r>
            <a:r>
              <a:rPr lang="en-US" sz="3399" u="sng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  <a:hlinkClick r:id="rId10" tooltip="https://arxiv.org/pdf/1609.04243"/>
              </a:rPr>
              <a:t>Choi K. et al 2017</a:t>
            </a:r>
            <a:r>
              <a:rPr lang="en-US" sz="33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]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2365" y="-561924"/>
            <a:ext cx="5555759" cy="4373898"/>
          </a:xfrm>
          <a:custGeom>
            <a:avLst/>
            <a:gdLst/>
            <a:ahLst/>
            <a:cxnLst/>
            <a:rect r="r" b="b" t="t" l="l"/>
            <a:pathLst>
              <a:path h="4373898" w="5555759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226649" y="7708808"/>
            <a:ext cx="7315200" cy="3098985"/>
          </a:xfrm>
          <a:custGeom>
            <a:avLst/>
            <a:gdLst/>
            <a:ahLst/>
            <a:cxnLst/>
            <a:rect r="r" b="b" t="t" l="l"/>
            <a:pathLst>
              <a:path h="3098985" w="7315200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280770" y="6134592"/>
            <a:ext cx="3864095" cy="3899545"/>
          </a:xfrm>
          <a:custGeom>
            <a:avLst/>
            <a:gdLst/>
            <a:ahLst/>
            <a:cxnLst/>
            <a:rect r="r" b="b" t="t" l="l"/>
            <a:pathLst>
              <a:path h="3899545" w="386409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199852" y="271913"/>
            <a:ext cx="3864095" cy="3899545"/>
          </a:xfrm>
          <a:custGeom>
            <a:avLst/>
            <a:gdLst/>
            <a:ahLst/>
            <a:cxnLst/>
            <a:rect r="r" b="b" t="t" l="l"/>
            <a:pathLst>
              <a:path h="3899545" w="386409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86400" y="1968979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86400" y="761425"/>
            <a:ext cx="73152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37962" y="2303493"/>
            <a:ext cx="13621096" cy="695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9"/>
              </a:lnSpc>
            </a:pPr>
            <a:r>
              <a:rPr lang="en-US" sz="3313" b="true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GTZAN Dataset:</a:t>
            </a:r>
          </a:p>
          <a:p>
            <a:pPr algn="just">
              <a:lnSpc>
                <a:spcPts val="4639"/>
              </a:lnSpc>
            </a:pPr>
          </a:p>
          <a:p>
            <a:pPr algn="just" marL="715430" indent="-357715" lvl="1">
              <a:lnSpc>
                <a:spcPts val="4639"/>
              </a:lnSpc>
              <a:buFont typeface="Arial"/>
              <a:buChar char="•"/>
            </a:pPr>
            <a:r>
              <a:rPr lang="en-US" b="true" sz="3313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Source</a:t>
            </a:r>
            <a:r>
              <a:rPr lang="en-US" sz="3313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r>
              <a:rPr lang="en-US" sz="3313" u="sng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  <a:hlinkClick r:id="rId10" tooltip="https://www.tensorflow.org/datasets/catalog/gtzan"/>
              </a:rPr>
              <a:t> </a:t>
            </a:r>
            <a:r>
              <a:rPr lang="en-US" sz="3313" u="sng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  <a:hlinkClick r:id="rId11" tooltip="https://www.tensorflow.org/datasets/catalog/gtzan"/>
              </a:rPr>
              <a:t>https://www.tensorflow.org/datasets/catalog/gtzan</a:t>
            </a:r>
          </a:p>
          <a:p>
            <a:pPr algn="just">
              <a:lnSpc>
                <a:spcPts val="4639"/>
              </a:lnSpc>
            </a:pPr>
          </a:p>
          <a:p>
            <a:pPr algn="just" marL="715430" indent="-357715" lvl="1">
              <a:lnSpc>
                <a:spcPts val="4639"/>
              </a:lnSpc>
              <a:buFont typeface="Arial"/>
              <a:buChar char="•"/>
            </a:pPr>
            <a:r>
              <a:rPr lang="en-US" b="true" sz="3313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Dataset Details:</a:t>
            </a:r>
          </a:p>
          <a:p>
            <a:pPr algn="just" marL="1430860" indent="-476953" lvl="2">
              <a:lnSpc>
                <a:spcPts val="4639"/>
              </a:lnSpc>
              <a:buFont typeface="Arial"/>
              <a:buChar char="⚬"/>
            </a:pPr>
            <a:r>
              <a:rPr lang="en-US" sz="3313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Total Tracks: 1,000 audio files, 30 seconds each</a:t>
            </a:r>
          </a:p>
          <a:p>
            <a:pPr algn="just" marL="1430860" indent="-476953" lvl="2">
              <a:lnSpc>
                <a:spcPts val="4639"/>
              </a:lnSpc>
              <a:buFont typeface="Arial"/>
              <a:buChar char="⚬"/>
            </a:pPr>
            <a:r>
              <a:rPr lang="en-US" sz="3313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Genres: 10 (e.g., Blues, Classical, Jazz, Pop, Rock)</a:t>
            </a:r>
          </a:p>
          <a:p>
            <a:pPr algn="just" marL="1430860" indent="-476953" lvl="2">
              <a:lnSpc>
                <a:spcPts val="4639"/>
              </a:lnSpc>
              <a:buFont typeface="Arial"/>
              <a:buChar char="⚬"/>
            </a:pPr>
            <a:r>
              <a:rPr lang="en-US" sz="3313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Format: .wav files, organized into 10 folders for each genre</a:t>
            </a:r>
          </a:p>
          <a:p>
            <a:pPr algn="just">
              <a:lnSpc>
                <a:spcPts val="4639"/>
              </a:lnSpc>
            </a:pPr>
          </a:p>
          <a:p>
            <a:pPr algn="just" marL="715430" indent="-357715" lvl="1">
              <a:lnSpc>
                <a:spcPts val="4639"/>
              </a:lnSpc>
              <a:buFont typeface="Arial"/>
              <a:buChar char="•"/>
            </a:pPr>
            <a:r>
              <a:rPr lang="en-US" b="true" sz="3313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Basic Statistics:</a:t>
            </a:r>
          </a:p>
          <a:p>
            <a:pPr algn="just" marL="1430860" indent="-476953" lvl="2">
              <a:lnSpc>
                <a:spcPts val="4639"/>
              </a:lnSpc>
              <a:buFont typeface="Arial"/>
              <a:buChar char="⚬"/>
            </a:pPr>
            <a:r>
              <a:rPr lang="en-US" sz="3313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Sample Rate: 22,050 Hz</a:t>
            </a:r>
          </a:p>
          <a:p>
            <a:pPr algn="just" marL="1430860" indent="-476953" lvl="2">
              <a:lnSpc>
                <a:spcPts val="4639"/>
              </a:lnSpc>
              <a:buFont typeface="Arial"/>
              <a:buChar char="⚬"/>
            </a:pPr>
            <a:r>
              <a:rPr lang="en-US" sz="3313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File Count per Genre: 100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2365" y="-561924"/>
            <a:ext cx="5555759" cy="4373898"/>
          </a:xfrm>
          <a:custGeom>
            <a:avLst/>
            <a:gdLst/>
            <a:ahLst/>
            <a:cxnLst/>
            <a:rect r="r" b="b" t="t" l="l"/>
            <a:pathLst>
              <a:path h="4373898" w="5555759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226649" y="7708808"/>
            <a:ext cx="7315200" cy="3098985"/>
          </a:xfrm>
          <a:custGeom>
            <a:avLst/>
            <a:gdLst/>
            <a:ahLst/>
            <a:cxnLst/>
            <a:rect r="r" b="b" t="t" l="l"/>
            <a:pathLst>
              <a:path h="3098985" w="7315200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280770" y="6134592"/>
            <a:ext cx="3864095" cy="3899545"/>
          </a:xfrm>
          <a:custGeom>
            <a:avLst/>
            <a:gdLst/>
            <a:ahLst/>
            <a:cxnLst/>
            <a:rect r="r" b="b" t="t" l="l"/>
            <a:pathLst>
              <a:path h="3899545" w="386409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199852" y="271913"/>
            <a:ext cx="3864095" cy="3899545"/>
          </a:xfrm>
          <a:custGeom>
            <a:avLst/>
            <a:gdLst/>
            <a:ahLst/>
            <a:cxnLst/>
            <a:rect r="r" b="b" t="t" l="l"/>
            <a:pathLst>
              <a:path h="3899545" w="386409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30428" y="1625025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32883" y="544513"/>
            <a:ext cx="802223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SOLUTION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35881" y="2155011"/>
            <a:ext cx="6819493" cy="7372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5"/>
              </a:lnSpc>
              <a:spcBef>
                <a:spcPct val="0"/>
              </a:spcBef>
            </a:pPr>
            <a:r>
              <a:rPr lang="en-US" sz="3368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-US" b="true" sz="3368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Deep Learning (CNN-based) Approach:</a:t>
            </a:r>
          </a:p>
          <a:p>
            <a:pPr algn="just">
              <a:lnSpc>
                <a:spcPts val="4715"/>
              </a:lnSpc>
              <a:spcBef>
                <a:spcPct val="0"/>
              </a:spcBef>
            </a:pPr>
            <a:r>
              <a:rPr lang="en-US" sz="3368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The model uses a Convolutional Neural Network (CNN), specifically a VGG-16 architecture, trained on spectrograms of audio signals. This method represents audio as images, allowing the CNN to automatically learn genre-relevant features.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Training Parameters:</a:t>
            </a:r>
            <a:r>
              <a:rPr lang="en-US" sz="27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 Optimizer (Adam), Loss Function (Categorical Crossentropy), Epochs, Batch Size, etc.</a:t>
            </a:r>
          </a:p>
          <a:p>
            <a:pPr algn="just">
              <a:lnSpc>
                <a:spcPts val="4715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212817" y="2155011"/>
            <a:ext cx="6319830" cy="5605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1.</a:t>
            </a:r>
            <a:r>
              <a:rPr lang="en-US" b="true" sz="3200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Traditional Machine Learning Approach with Feature Engineering: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Manually extracted time-domain and frequency-domain features (e.g., MFCC, spectral contrast) are fed into traditional ML classifiers.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The XGBoost classifier performed best among these methods.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34221" y="9182100"/>
            <a:ext cx="1090761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Ensemble Model:</a:t>
            </a:r>
            <a:r>
              <a:rPr lang="en-US" sz="39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 Combining CNN with XGBoost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2365" y="-561924"/>
            <a:ext cx="5555759" cy="4373898"/>
          </a:xfrm>
          <a:custGeom>
            <a:avLst/>
            <a:gdLst/>
            <a:ahLst/>
            <a:cxnLst/>
            <a:rect r="r" b="b" t="t" l="l"/>
            <a:pathLst>
              <a:path h="4373898" w="5555759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226649" y="7708808"/>
            <a:ext cx="7315200" cy="3098985"/>
          </a:xfrm>
          <a:custGeom>
            <a:avLst/>
            <a:gdLst/>
            <a:ahLst/>
            <a:cxnLst/>
            <a:rect r="r" b="b" t="t" l="l"/>
            <a:pathLst>
              <a:path h="3098985" w="7315200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280770" y="6134592"/>
            <a:ext cx="3864095" cy="3899545"/>
          </a:xfrm>
          <a:custGeom>
            <a:avLst/>
            <a:gdLst/>
            <a:ahLst/>
            <a:cxnLst/>
            <a:rect r="r" b="b" t="t" l="l"/>
            <a:pathLst>
              <a:path h="3899545" w="386409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199852" y="271913"/>
            <a:ext cx="3864095" cy="3899545"/>
          </a:xfrm>
          <a:custGeom>
            <a:avLst/>
            <a:gdLst/>
            <a:ahLst/>
            <a:cxnLst/>
            <a:rect r="r" b="b" t="t" l="l"/>
            <a:pathLst>
              <a:path h="3899545" w="386409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86400" y="1498672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23394" y="544513"/>
            <a:ext cx="870456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PERFORMANCE METRICS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5406" y="2145486"/>
            <a:ext cx="15863894" cy="631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Accuracy: Percentage of correctly classified genres.</a:t>
            </a:r>
          </a:p>
          <a:p>
            <a:pPr algn="just">
              <a:lnSpc>
                <a:spcPts val="5599"/>
              </a:lnSpc>
            </a:pP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F1 Score: Harmonic mean of Precision and Recall for balanced performance.</a:t>
            </a:r>
          </a:p>
          <a:p>
            <a:pPr algn="just">
              <a:lnSpc>
                <a:spcPts val="5599"/>
              </a:lnSpc>
            </a:pP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AUROC: Graph between true positive rate and false positive rate.</a:t>
            </a:r>
          </a:p>
          <a:p>
            <a:pPr algn="just">
              <a:lnSpc>
                <a:spcPts val="5599"/>
              </a:lnSpc>
            </a:pP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Confusion Matrix: Visual representation of genre-wise classification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2365" y="-561924"/>
            <a:ext cx="5555759" cy="4373898"/>
          </a:xfrm>
          <a:custGeom>
            <a:avLst/>
            <a:gdLst/>
            <a:ahLst/>
            <a:cxnLst/>
            <a:rect r="r" b="b" t="t" l="l"/>
            <a:pathLst>
              <a:path h="4373898" w="5555759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226649" y="7708808"/>
            <a:ext cx="7315200" cy="3098985"/>
          </a:xfrm>
          <a:custGeom>
            <a:avLst/>
            <a:gdLst/>
            <a:ahLst/>
            <a:cxnLst/>
            <a:rect r="r" b="b" t="t" l="l"/>
            <a:pathLst>
              <a:path h="3098985" w="7315200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280770" y="6134592"/>
            <a:ext cx="3864095" cy="3899545"/>
          </a:xfrm>
          <a:custGeom>
            <a:avLst/>
            <a:gdLst/>
            <a:ahLst/>
            <a:cxnLst/>
            <a:rect r="r" b="b" t="t" l="l"/>
            <a:pathLst>
              <a:path h="3899545" w="386409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199852" y="271913"/>
            <a:ext cx="3864095" cy="3899545"/>
          </a:xfrm>
          <a:custGeom>
            <a:avLst/>
            <a:gdLst/>
            <a:ahLst/>
            <a:cxnLst/>
            <a:rect r="r" b="b" t="t" l="l"/>
            <a:pathLst>
              <a:path h="3899545" w="386409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86400" y="1498672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23394" y="544513"/>
            <a:ext cx="870456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FEEDBACK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7468" y="2145486"/>
            <a:ext cx="15571832" cy="772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Feedback:</a:t>
            </a:r>
            <a:r>
              <a:rPr lang="en-US" sz="39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Testing the Model with Bangla Songs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Challenge:</a:t>
            </a:r>
            <a:r>
              <a:rPr lang="en-US" sz="39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 No pre-existing dataset of Bangla songs was available.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163C3F"/>
                </a:solidFill>
                <a:latin typeface="Lato Bold"/>
                <a:ea typeface="Lato Bold"/>
                <a:cs typeface="Lato Bold"/>
                <a:sym typeface="Lato Bold"/>
              </a:rPr>
              <a:t>Approach: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Curating a small dataset by manually downloading Bangla songs categorized by genre.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Cropping them to required duration.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63C3F"/>
                </a:solidFill>
                <a:latin typeface="Lato"/>
                <a:ea typeface="Lato"/>
                <a:cs typeface="Lato"/>
                <a:sym typeface="Lato"/>
              </a:rPr>
              <a:t>Testing the model's accuracy on this dataset.</a:t>
            </a:r>
          </a:p>
          <a:p>
            <a:pPr algn="just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DAGVTcBINnQ</dc:identifier>
  <dcterms:modified xsi:type="dcterms:W3CDTF">2011-08-01T06:04:30Z</dcterms:modified>
  <cp:revision>1</cp:revision>
  <dc:title>Music genre classification</dc:title>
</cp:coreProperties>
</file>