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D8F29-531E-41A4-A094-8828B77B048E}" type="datetimeFigureOut">
              <a:rPr lang="fr-FR" smtClean="0"/>
              <a:t>20/05/2025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8B1C5-2B9E-45B5-BC20-88A70ECD4A91}" type="slidenum">
              <a:rPr lang="fr-FR" smtClean="0"/>
              <a:t>‹N°›</a:t>
            </a:fld>
            <a:endParaRPr lang="fr-FR"/>
          </a:p>
        </p:txBody>
      </p:sp>
    </p:spTree>
    <p:extLst>
      <p:ext uri="{BB962C8B-B14F-4D97-AF65-F5344CB8AC3E}">
        <p14:creationId xmlns:p14="http://schemas.microsoft.com/office/powerpoint/2010/main" val="151671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5B8B1C5-2B9E-45B5-BC20-88A70ECD4A91}" type="slidenum">
              <a:rPr lang="fr-FR" smtClean="0"/>
              <a:t>15</a:t>
            </a:fld>
            <a:endParaRPr lang="fr-FR"/>
          </a:p>
        </p:txBody>
      </p:sp>
    </p:spTree>
    <p:extLst>
      <p:ext uri="{BB962C8B-B14F-4D97-AF65-F5344CB8AC3E}">
        <p14:creationId xmlns:p14="http://schemas.microsoft.com/office/powerpoint/2010/main" val="3477373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8A8E8-0D7A-5FF3-86D6-A08C1A0A539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4D9294F-FE5E-8597-9C71-7378CD0E354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FF8857E-F022-0374-E586-FBEB276CBDC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E270AEF-6C43-5446-1AD2-44A1513B02C7}"/>
              </a:ext>
            </a:extLst>
          </p:cNvPr>
          <p:cNvSpPr>
            <a:spLocks noGrp="1"/>
          </p:cNvSpPr>
          <p:nvPr>
            <p:ph type="sldNum" sz="quarter" idx="5"/>
          </p:nvPr>
        </p:nvSpPr>
        <p:spPr/>
        <p:txBody>
          <a:bodyPr/>
          <a:lstStyle/>
          <a:p>
            <a:fld id="{A5B8B1C5-2B9E-45B5-BC20-88A70ECD4A91}" type="slidenum">
              <a:rPr lang="fr-FR" smtClean="0"/>
              <a:t>16</a:t>
            </a:fld>
            <a:endParaRPr lang="fr-FR"/>
          </a:p>
        </p:txBody>
      </p:sp>
    </p:spTree>
    <p:extLst>
      <p:ext uri="{BB962C8B-B14F-4D97-AF65-F5344CB8AC3E}">
        <p14:creationId xmlns:p14="http://schemas.microsoft.com/office/powerpoint/2010/main" val="393641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2C206-9CC1-D99F-4408-B56B5769F01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FB66A44-DBA1-9F98-CFDF-6960009EE85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543C82C-F5E4-98DF-3582-4C0E6128F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65F02BB-C12E-AF20-F899-15E51B9E6A48}"/>
              </a:ext>
            </a:extLst>
          </p:cNvPr>
          <p:cNvSpPr>
            <a:spLocks noGrp="1"/>
          </p:cNvSpPr>
          <p:nvPr>
            <p:ph type="sldNum" sz="quarter" idx="5"/>
          </p:nvPr>
        </p:nvSpPr>
        <p:spPr/>
        <p:txBody>
          <a:bodyPr/>
          <a:lstStyle/>
          <a:p>
            <a:fld id="{A5B8B1C5-2B9E-45B5-BC20-88A70ECD4A91}" type="slidenum">
              <a:rPr lang="fr-FR" smtClean="0"/>
              <a:t>17</a:t>
            </a:fld>
            <a:endParaRPr lang="fr-FR"/>
          </a:p>
        </p:txBody>
      </p:sp>
    </p:spTree>
    <p:extLst>
      <p:ext uri="{BB962C8B-B14F-4D97-AF65-F5344CB8AC3E}">
        <p14:creationId xmlns:p14="http://schemas.microsoft.com/office/powerpoint/2010/main" val="1727576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D1C6A-50B2-6226-1D5E-777B214C722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B9B93B-EA95-DDFD-E5D2-E12ABE1EBB3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68823CE-6D64-7A78-9E14-66E05BC685E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0605EA1-9668-2991-305B-EB614987FC20}"/>
              </a:ext>
            </a:extLst>
          </p:cNvPr>
          <p:cNvSpPr>
            <a:spLocks noGrp="1"/>
          </p:cNvSpPr>
          <p:nvPr>
            <p:ph type="sldNum" sz="quarter" idx="5"/>
          </p:nvPr>
        </p:nvSpPr>
        <p:spPr/>
        <p:txBody>
          <a:bodyPr/>
          <a:lstStyle/>
          <a:p>
            <a:fld id="{A5B8B1C5-2B9E-45B5-BC20-88A70ECD4A91}" type="slidenum">
              <a:rPr lang="fr-FR" smtClean="0"/>
              <a:t>18</a:t>
            </a:fld>
            <a:endParaRPr lang="fr-FR"/>
          </a:p>
        </p:txBody>
      </p:sp>
    </p:spTree>
    <p:extLst>
      <p:ext uri="{BB962C8B-B14F-4D97-AF65-F5344CB8AC3E}">
        <p14:creationId xmlns:p14="http://schemas.microsoft.com/office/powerpoint/2010/main" val="250019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9951B-2D06-6A13-A90C-E428FE28555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5BEC349-8758-AC2D-02AB-1DAC4E25A04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06BE2D4-2C9D-08B6-E386-5983BBC384B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EF792E5-A833-5E02-2B05-94C3F5961AF4}"/>
              </a:ext>
            </a:extLst>
          </p:cNvPr>
          <p:cNvSpPr>
            <a:spLocks noGrp="1"/>
          </p:cNvSpPr>
          <p:nvPr>
            <p:ph type="sldNum" sz="quarter" idx="5"/>
          </p:nvPr>
        </p:nvSpPr>
        <p:spPr/>
        <p:txBody>
          <a:bodyPr/>
          <a:lstStyle/>
          <a:p>
            <a:fld id="{A5B8B1C5-2B9E-45B5-BC20-88A70ECD4A91}" type="slidenum">
              <a:rPr lang="fr-FR" smtClean="0"/>
              <a:t>19</a:t>
            </a:fld>
            <a:endParaRPr lang="fr-FR"/>
          </a:p>
        </p:txBody>
      </p:sp>
    </p:spTree>
    <p:extLst>
      <p:ext uri="{BB962C8B-B14F-4D97-AF65-F5344CB8AC3E}">
        <p14:creationId xmlns:p14="http://schemas.microsoft.com/office/powerpoint/2010/main" val="2603538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056BC-0FAB-4FC3-F99F-A89BAB92F8B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6B90A6E-C32F-1962-9B5B-32FDD4063D1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F752D16-13C0-4F84-1B41-0BBCAF557B2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C30E2-A9BE-D6AA-452F-0D8F6FCDF391}"/>
              </a:ext>
            </a:extLst>
          </p:cNvPr>
          <p:cNvSpPr>
            <a:spLocks noGrp="1"/>
          </p:cNvSpPr>
          <p:nvPr>
            <p:ph type="sldNum" sz="quarter" idx="5"/>
          </p:nvPr>
        </p:nvSpPr>
        <p:spPr/>
        <p:txBody>
          <a:bodyPr/>
          <a:lstStyle/>
          <a:p>
            <a:fld id="{A5B8B1C5-2B9E-45B5-BC20-88A70ECD4A91}" type="slidenum">
              <a:rPr lang="fr-FR" smtClean="0"/>
              <a:t>20</a:t>
            </a:fld>
            <a:endParaRPr lang="fr-FR"/>
          </a:p>
        </p:txBody>
      </p:sp>
    </p:spTree>
    <p:extLst>
      <p:ext uri="{BB962C8B-B14F-4D97-AF65-F5344CB8AC3E}">
        <p14:creationId xmlns:p14="http://schemas.microsoft.com/office/powerpoint/2010/main" val="1589726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BAE2B-B14F-2FD1-1C79-F60A3C62F1D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5B10E75-BA4D-12C5-91DB-CD06DAEA8A8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93C9F82-0382-B058-157C-1D828A9D002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4F18C52-1D31-F24C-3C7D-E37B33F0527F}"/>
              </a:ext>
            </a:extLst>
          </p:cNvPr>
          <p:cNvSpPr>
            <a:spLocks noGrp="1"/>
          </p:cNvSpPr>
          <p:nvPr>
            <p:ph type="sldNum" sz="quarter" idx="5"/>
          </p:nvPr>
        </p:nvSpPr>
        <p:spPr/>
        <p:txBody>
          <a:bodyPr/>
          <a:lstStyle/>
          <a:p>
            <a:fld id="{A5B8B1C5-2B9E-45B5-BC20-88A70ECD4A91}" type="slidenum">
              <a:rPr lang="fr-FR" smtClean="0"/>
              <a:t>21</a:t>
            </a:fld>
            <a:endParaRPr lang="fr-FR"/>
          </a:p>
        </p:txBody>
      </p:sp>
    </p:spTree>
    <p:extLst>
      <p:ext uri="{BB962C8B-B14F-4D97-AF65-F5344CB8AC3E}">
        <p14:creationId xmlns:p14="http://schemas.microsoft.com/office/powerpoint/2010/main" val="1435606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3B0F8-3B4B-EC3F-E80D-D61988DBC02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B52CC47-9BC2-D959-BBA2-B0840E5E347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89263B7-8D36-4BF9-B6F7-D60B7CFD3E7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9A83581-37EE-AB62-3CA5-663BD97CC838}"/>
              </a:ext>
            </a:extLst>
          </p:cNvPr>
          <p:cNvSpPr>
            <a:spLocks noGrp="1"/>
          </p:cNvSpPr>
          <p:nvPr>
            <p:ph type="sldNum" sz="quarter" idx="5"/>
          </p:nvPr>
        </p:nvSpPr>
        <p:spPr/>
        <p:txBody>
          <a:bodyPr/>
          <a:lstStyle/>
          <a:p>
            <a:fld id="{A5B8B1C5-2B9E-45B5-BC20-88A70ECD4A91}" type="slidenum">
              <a:rPr lang="fr-FR" smtClean="0"/>
              <a:t>22</a:t>
            </a:fld>
            <a:endParaRPr lang="fr-FR"/>
          </a:p>
        </p:txBody>
      </p:sp>
    </p:spTree>
    <p:extLst>
      <p:ext uri="{BB962C8B-B14F-4D97-AF65-F5344CB8AC3E}">
        <p14:creationId xmlns:p14="http://schemas.microsoft.com/office/powerpoint/2010/main" val="21349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9E903BCF-A587-4044-A4ED-5D775700744E}"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45319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903BCF-A587-4044-A4ED-5D775700744E}"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68712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903BCF-A587-4044-A4ED-5D775700744E}"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430D9E-59CC-4ADD-8E72-EAA54D1724ED}"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76223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013418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30D9E-59CC-4ADD-8E72-EAA54D1724ED}"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97713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1854344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903BCF-A587-4044-A4ED-5D775700744E}"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645357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903BCF-A587-4044-A4ED-5D775700744E}"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1684825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E903BCF-A587-4044-A4ED-5D775700744E}"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1304790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E903BCF-A587-4044-A4ED-5D775700744E}"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930768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E903BCF-A587-4044-A4ED-5D775700744E}"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59403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E903BCF-A587-4044-A4ED-5D775700744E}" type="datetimeFigureOut">
              <a:rPr lang="fr-FR" smtClean="0"/>
              <a:t>20/05/2025</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816283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E903BCF-A587-4044-A4ED-5D775700744E}" type="datetimeFigureOut">
              <a:rPr lang="fr-FR" smtClean="0"/>
              <a:t>20/05/2025</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26559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903BCF-A587-4044-A4ED-5D775700744E}" type="datetimeFigureOut">
              <a:rPr lang="fr-FR" smtClean="0"/>
              <a:t>20/05/2025</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222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1816161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E903BCF-A587-4044-A4ED-5D775700744E}"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2430D9E-59CC-4ADD-8E72-EAA54D1724ED}" type="slidenum">
              <a:rPr lang="fr-FR" smtClean="0"/>
              <a:t>‹N°›</a:t>
            </a:fld>
            <a:endParaRPr lang="fr-FR"/>
          </a:p>
        </p:txBody>
      </p:sp>
    </p:spTree>
    <p:extLst>
      <p:ext uri="{BB962C8B-B14F-4D97-AF65-F5344CB8AC3E}">
        <p14:creationId xmlns:p14="http://schemas.microsoft.com/office/powerpoint/2010/main" val="2965825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E903BCF-A587-4044-A4ED-5D775700744E}" type="datetimeFigureOut">
              <a:rPr lang="fr-FR" smtClean="0"/>
              <a:t>20/05/2025</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2430D9E-59CC-4ADD-8E72-EAA54D1724ED}" type="slidenum">
              <a:rPr lang="fr-FR" smtClean="0"/>
              <a:t>‹N°›</a:t>
            </a:fld>
            <a:endParaRPr lang="fr-FR"/>
          </a:p>
        </p:txBody>
      </p:sp>
    </p:spTree>
    <p:extLst>
      <p:ext uri="{BB962C8B-B14F-4D97-AF65-F5344CB8AC3E}">
        <p14:creationId xmlns:p14="http://schemas.microsoft.com/office/powerpoint/2010/main" val="7242224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6.xml"/><Relationship Id="rId10"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oursera.org/professional-certificates/google-data-analyti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B4CCFC-76C2-8677-26D5-DBDF14E9D0DD}"/>
              </a:ext>
            </a:extLst>
          </p:cNvPr>
          <p:cNvSpPr>
            <a:spLocks noGrp="1"/>
          </p:cNvSpPr>
          <p:nvPr>
            <p:ph type="ctrTitle"/>
          </p:nvPr>
        </p:nvSpPr>
        <p:spPr/>
        <p:txBody>
          <a:bodyPr>
            <a:normAutofit fontScale="90000"/>
          </a:bodyPr>
          <a:lstStyle/>
          <a:p>
            <a:r>
              <a:rPr lang="fr-FR" dirty="0"/>
              <a:t>Etude pour la mise en place d’une stratégie d’augmentation des abonnés annuels de </a:t>
            </a:r>
            <a:r>
              <a:rPr lang="fr-FR" dirty="0" err="1"/>
              <a:t>Cyclistic</a:t>
            </a:r>
            <a:endParaRPr lang="fr-FR" dirty="0"/>
          </a:p>
        </p:txBody>
      </p:sp>
      <p:sp>
        <p:nvSpPr>
          <p:cNvPr id="3" name="Sous-titre 2">
            <a:extLst>
              <a:ext uri="{FF2B5EF4-FFF2-40B4-BE49-F238E27FC236}">
                <a16:creationId xmlns:a16="http://schemas.microsoft.com/office/drawing/2014/main" id="{39C75425-1ECA-16C8-D65F-11945B709194}"/>
              </a:ext>
            </a:extLst>
          </p:cNvPr>
          <p:cNvSpPr>
            <a:spLocks noGrp="1"/>
          </p:cNvSpPr>
          <p:nvPr>
            <p:ph type="subTitle" idx="1"/>
          </p:nvPr>
        </p:nvSpPr>
        <p:spPr/>
        <p:txBody>
          <a:bodyPr/>
          <a:lstStyle/>
          <a:p>
            <a:r>
              <a:rPr lang="fr-FR" dirty="0"/>
              <a:t>Présentée par MINOSOA RASOLONJATOVO</a:t>
            </a:r>
          </a:p>
        </p:txBody>
      </p:sp>
    </p:spTree>
    <p:extLst>
      <p:ext uri="{BB962C8B-B14F-4D97-AF65-F5344CB8AC3E}">
        <p14:creationId xmlns:p14="http://schemas.microsoft.com/office/powerpoint/2010/main" val="1976410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2AD010-17DB-F822-BD7E-ACCD1C93379E}"/>
              </a:ext>
            </a:extLst>
          </p:cNvPr>
          <p:cNvSpPr>
            <a:spLocks noGrp="1"/>
          </p:cNvSpPr>
          <p:nvPr>
            <p:ph type="title"/>
          </p:nvPr>
        </p:nvSpPr>
        <p:spPr/>
        <p:txBody>
          <a:bodyPr/>
          <a:lstStyle/>
          <a:p>
            <a:r>
              <a:rPr lang="fr-FR" dirty="0"/>
              <a:t>Constitution de la base de données finale</a:t>
            </a:r>
          </a:p>
        </p:txBody>
      </p:sp>
      <p:sp>
        <p:nvSpPr>
          <p:cNvPr id="3" name="Espace réservé du contenu 2">
            <a:extLst>
              <a:ext uri="{FF2B5EF4-FFF2-40B4-BE49-F238E27FC236}">
                <a16:creationId xmlns:a16="http://schemas.microsoft.com/office/drawing/2014/main" id="{9C41D67E-2966-7D82-6753-138A39F31CB1}"/>
              </a:ext>
            </a:extLst>
          </p:cNvPr>
          <p:cNvSpPr>
            <a:spLocks noGrp="1"/>
          </p:cNvSpPr>
          <p:nvPr>
            <p:ph idx="1"/>
          </p:nvPr>
        </p:nvSpPr>
        <p:spPr/>
        <p:txBody>
          <a:bodyPr>
            <a:normAutofit fontScale="92500" lnSpcReduction="10000"/>
          </a:bodyPr>
          <a:lstStyle/>
          <a:p>
            <a:r>
              <a:rPr lang="fr-FR" dirty="0">
                <a:latin typeface="-apple-system"/>
              </a:rPr>
              <a:t>Afin d'obtenir les éléments suivants, un travail sur la variable « </a:t>
            </a:r>
            <a:r>
              <a:rPr lang="fr-FR" dirty="0" err="1">
                <a:latin typeface="-apple-system"/>
              </a:rPr>
              <a:t>started_at</a:t>
            </a:r>
            <a:r>
              <a:rPr lang="fr-FR" dirty="0">
                <a:latin typeface="-apple-system"/>
              </a:rPr>
              <a:t> »  (horodateur du début du trajet) a été réalisé :</a:t>
            </a:r>
          </a:p>
          <a:p>
            <a:pPr lvl="1"/>
            <a:r>
              <a:rPr lang="fr-FR" dirty="0">
                <a:latin typeface="-apple-system"/>
              </a:rPr>
              <a:t>l'année : « </a:t>
            </a:r>
            <a:r>
              <a:rPr lang="fr-FR" dirty="0" err="1">
                <a:latin typeface="-apple-system"/>
              </a:rPr>
              <a:t>year</a:t>
            </a:r>
            <a:r>
              <a:rPr lang="fr-FR" dirty="0">
                <a:latin typeface="-apple-system"/>
              </a:rPr>
              <a:t> » </a:t>
            </a:r>
          </a:p>
          <a:p>
            <a:pPr lvl="1"/>
            <a:r>
              <a:rPr lang="fr-FR" dirty="0">
                <a:latin typeface="-apple-system"/>
              </a:rPr>
              <a:t>le mois : « </a:t>
            </a:r>
            <a:r>
              <a:rPr lang="fr-FR" dirty="0" err="1">
                <a:latin typeface="-apple-system"/>
              </a:rPr>
              <a:t>month</a:t>
            </a:r>
            <a:r>
              <a:rPr lang="fr-FR" dirty="0">
                <a:latin typeface="-apple-system"/>
              </a:rPr>
              <a:t> »</a:t>
            </a:r>
          </a:p>
          <a:p>
            <a:pPr lvl="1"/>
            <a:r>
              <a:rPr lang="fr-FR" dirty="0">
                <a:latin typeface="-apple-system"/>
              </a:rPr>
              <a:t>la saison : « </a:t>
            </a:r>
            <a:r>
              <a:rPr lang="fr-FR" dirty="0" err="1">
                <a:latin typeface="-apple-system"/>
              </a:rPr>
              <a:t>season</a:t>
            </a:r>
            <a:r>
              <a:rPr lang="fr-FR" dirty="0">
                <a:latin typeface="-apple-system"/>
              </a:rPr>
              <a:t> »</a:t>
            </a:r>
          </a:p>
          <a:p>
            <a:pPr lvl="1"/>
            <a:r>
              <a:rPr lang="fr-FR" dirty="0">
                <a:latin typeface="-apple-system"/>
              </a:rPr>
              <a:t>le jour du trajet: « </a:t>
            </a:r>
            <a:r>
              <a:rPr lang="fr-FR" dirty="0" err="1">
                <a:latin typeface="-apple-system"/>
              </a:rPr>
              <a:t>day_of_week</a:t>
            </a:r>
            <a:r>
              <a:rPr lang="fr-FR" dirty="0">
                <a:latin typeface="-apple-system"/>
              </a:rPr>
              <a:t> »</a:t>
            </a:r>
          </a:p>
          <a:p>
            <a:pPr lvl="1"/>
            <a:r>
              <a:rPr lang="fr-FR" dirty="0">
                <a:latin typeface="-apple-system"/>
              </a:rPr>
              <a:t>la durée d'un trajet : « </a:t>
            </a:r>
            <a:r>
              <a:rPr lang="fr-FR" dirty="0" err="1">
                <a:latin typeface="-apple-system"/>
              </a:rPr>
              <a:t>ride_length</a:t>
            </a:r>
            <a:r>
              <a:rPr lang="fr-FR" dirty="0">
                <a:latin typeface="-apple-system"/>
              </a:rPr>
              <a:t> », en secondes, qui sera calculer par la différence entre l’heure de fin du trajet dans la variable « </a:t>
            </a:r>
            <a:r>
              <a:rPr lang="fr-FR" dirty="0" err="1">
                <a:latin typeface="-apple-system"/>
              </a:rPr>
              <a:t>ended_at</a:t>
            </a:r>
            <a:r>
              <a:rPr lang="fr-FR" dirty="0">
                <a:latin typeface="-apple-system"/>
              </a:rPr>
              <a:t> » à l’heure du début, dans la variable « </a:t>
            </a:r>
            <a:r>
              <a:rPr lang="fr-FR" dirty="0" err="1">
                <a:latin typeface="-apple-system"/>
              </a:rPr>
              <a:t>started_at</a:t>
            </a:r>
            <a:r>
              <a:rPr lang="fr-FR" dirty="0">
                <a:latin typeface="-apple-system"/>
              </a:rPr>
              <a:t> »</a:t>
            </a:r>
          </a:p>
          <a:p>
            <a:r>
              <a:rPr lang="fr-FR" dirty="0">
                <a:latin typeface="-apple-system"/>
              </a:rPr>
              <a:t>Certains trajets (observations) qui ont été répertoriés sont en réalité des entrées lorsque les vélos ont été sortis des docks et pour un contrôle de qualité.</a:t>
            </a:r>
          </a:p>
          <a:p>
            <a:r>
              <a:rPr lang="fr-FR" dirty="0">
                <a:latin typeface="-apple-system"/>
              </a:rPr>
              <a:t>Nous allons donc enlever ces entrées en créant une deuxième version de cette base de données sans ces entrées.</a:t>
            </a:r>
          </a:p>
        </p:txBody>
      </p:sp>
    </p:spTree>
    <p:extLst>
      <p:ext uri="{BB962C8B-B14F-4D97-AF65-F5344CB8AC3E}">
        <p14:creationId xmlns:p14="http://schemas.microsoft.com/office/powerpoint/2010/main" val="417453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F6A1D7-10B2-B8FA-E9EB-8DA556519A48}"/>
              </a:ext>
            </a:extLst>
          </p:cNvPr>
          <p:cNvSpPr>
            <a:spLocks noGrp="1"/>
          </p:cNvSpPr>
          <p:nvPr>
            <p:ph type="title"/>
          </p:nvPr>
        </p:nvSpPr>
        <p:spPr/>
        <p:txBody>
          <a:bodyPr/>
          <a:lstStyle/>
          <a:p>
            <a:r>
              <a:rPr lang="fr-FR" dirty="0"/>
              <a:t>Constitution de la base de données finale</a:t>
            </a:r>
          </a:p>
        </p:txBody>
      </p:sp>
      <p:sp>
        <p:nvSpPr>
          <p:cNvPr id="3" name="Espace réservé du contenu 2">
            <a:extLst>
              <a:ext uri="{FF2B5EF4-FFF2-40B4-BE49-F238E27FC236}">
                <a16:creationId xmlns:a16="http://schemas.microsoft.com/office/drawing/2014/main" id="{FC997F89-7A3C-BFDE-F114-59EDE86CD4B8}"/>
              </a:ext>
            </a:extLst>
          </p:cNvPr>
          <p:cNvSpPr>
            <a:spLocks noGrp="1"/>
          </p:cNvSpPr>
          <p:nvPr>
            <p:ph idx="1"/>
          </p:nvPr>
        </p:nvSpPr>
        <p:spPr>
          <a:xfrm>
            <a:off x="6724070" y="1877290"/>
            <a:ext cx="5467929" cy="4837545"/>
          </a:xfrm>
        </p:spPr>
        <p:txBody>
          <a:bodyPr>
            <a:normAutofit fontScale="85000" lnSpcReduction="20000"/>
          </a:bodyPr>
          <a:lstStyle/>
          <a:p>
            <a:r>
              <a:rPr lang="fr-FR" sz="1600" b="1" dirty="0" err="1"/>
              <a:t>Dataframe</a:t>
            </a:r>
            <a:r>
              <a:rPr lang="fr-FR" sz="1600" b="1" dirty="0"/>
              <a:t> finale « all_trips_v2 » :</a:t>
            </a:r>
          </a:p>
          <a:p>
            <a:r>
              <a:rPr lang="fr-FR" sz="1600" dirty="0"/>
              <a:t>4 241 124 observations</a:t>
            </a:r>
          </a:p>
          <a:p>
            <a:pPr lvl="1"/>
            <a:r>
              <a:rPr lang="fr-FR" dirty="0" err="1">
                <a:solidFill>
                  <a:schemeClr val="accent6">
                    <a:lumMod val="75000"/>
                  </a:schemeClr>
                </a:solidFill>
              </a:rPr>
              <a:t>ride_id</a:t>
            </a:r>
            <a:r>
              <a:rPr lang="fr-FR" dirty="0">
                <a:solidFill>
                  <a:schemeClr val="accent6">
                    <a:lumMod val="75000"/>
                  </a:schemeClr>
                </a:solidFill>
              </a:rPr>
              <a:t> </a:t>
            </a:r>
            <a:endParaRPr lang="fr-FR" dirty="0"/>
          </a:p>
          <a:p>
            <a:pPr lvl="1"/>
            <a:r>
              <a:rPr lang="fr-FR" dirty="0" err="1">
                <a:solidFill>
                  <a:schemeClr val="accent6">
                    <a:lumMod val="75000"/>
                  </a:schemeClr>
                </a:solidFill>
              </a:rPr>
              <a:t>started</a:t>
            </a:r>
            <a:r>
              <a:rPr lang="fr-FR" dirty="0">
                <a:solidFill>
                  <a:schemeClr val="accent6">
                    <a:lumMod val="75000"/>
                  </a:schemeClr>
                </a:solidFill>
              </a:rPr>
              <a:t> at </a:t>
            </a:r>
            <a:endParaRPr lang="fr-FR" dirty="0"/>
          </a:p>
          <a:p>
            <a:pPr lvl="1"/>
            <a:r>
              <a:rPr lang="fr-FR" dirty="0" err="1">
                <a:solidFill>
                  <a:schemeClr val="accent6">
                    <a:lumMod val="75000"/>
                  </a:schemeClr>
                </a:solidFill>
              </a:rPr>
              <a:t>ended_at</a:t>
            </a:r>
            <a:r>
              <a:rPr lang="fr-FR" dirty="0">
                <a:solidFill>
                  <a:schemeClr val="accent6">
                    <a:lumMod val="75000"/>
                  </a:schemeClr>
                </a:solidFill>
              </a:rPr>
              <a:t> </a:t>
            </a:r>
            <a:r>
              <a:rPr lang="fr-FR" dirty="0"/>
              <a:t> </a:t>
            </a:r>
          </a:p>
          <a:p>
            <a:pPr lvl="1"/>
            <a:r>
              <a:rPr lang="fr-FR" dirty="0" err="1">
                <a:solidFill>
                  <a:schemeClr val="accent6">
                    <a:lumMod val="75000"/>
                  </a:schemeClr>
                </a:solidFill>
              </a:rPr>
              <a:t>rideable_type</a:t>
            </a:r>
            <a:r>
              <a:rPr lang="fr-FR" dirty="0">
                <a:solidFill>
                  <a:schemeClr val="accent6">
                    <a:lumMod val="75000"/>
                  </a:schemeClr>
                </a:solidFill>
              </a:rPr>
              <a:t> </a:t>
            </a:r>
          </a:p>
          <a:p>
            <a:pPr lvl="1"/>
            <a:r>
              <a:rPr lang="fr-FR" dirty="0" err="1">
                <a:solidFill>
                  <a:schemeClr val="accent6">
                    <a:lumMod val="75000"/>
                  </a:schemeClr>
                </a:solidFill>
              </a:rPr>
              <a:t>start_station_id</a:t>
            </a:r>
            <a:endParaRPr lang="fr-FR" dirty="0"/>
          </a:p>
          <a:p>
            <a:pPr lvl="1"/>
            <a:r>
              <a:rPr lang="fr-FR" dirty="0" err="1">
                <a:solidFill>
                  <a:schemeClr val="accent6">
                    <a:lumMod val="75000"/>
                  </a:schemeClr>
                </a:solidFill>
              </a:rPr>
              <a:t>start_station_name</a:t>
            </a:r>
            <a:endParaRPr lang="fr-FR" dirty="0">
              <a:solidFill>
                <a:schemeClr val="accent6">
                  <a:lumMod val="75000"/>
                </a:schemeClr>
              </a:solidFill>
            </a:endParaRPr>
          </a:p>
          <a:p>
            <a:pPr lvl="1"/>
            <a:r>
              <a:rPr lang="en-GB" dirty="0" err="1">
                <a:solidFill>
                  <a:schemeClr val="accent6">
                    <a:lumMod val="75000"/>
                  </a:schemeClr>
                </a:solidFill>
              </a:rPr>
              <a:t>end_station_id</a:t>
            </a:r>
            <a:endParaRPr lang="en-GB" dirty="0"/>
          </a:p>
          <a:p>
            <a:pPr lvl="1"/>
            <a:r>
              <a:rPr lang="en-GB" dirty="0" err="1">
                <a:solidFill>
                  <a:schemeClr val="accent6">
                    <a:lumMod val="75000"/>
                  </a:schemeClr>
                </a:solidFill>
              </a:rPr>
              <a:t>end_station_name</a:t>
            </a:r>
            <a:endParaRPr lang="en-GB" dirty="0"/>
          </a:p>
          <a:p>
            <a:pPr lvl="1"/>
            <a:r>
              <a:rPr lang="fr-FR" dirty="0" err="1">
                <a:solidFill>
                  <a:schemeClr val="accent6">
                    <a:lumMod val="75000"/>
                  </a:schemeClr>
                </a:solidFill>
              </a:rPr>
              <a:t>member_casual</a:t>
            </a:r>
            <a:endParaRPr lang="fr-FR" dirty="0"/>
          </a:p>
          <a:p>
            <a:pPr lvl="1"/>
            <a:r>
              <a:rPr lang="fr-FR" dirty="0" err="1">
                <a:solidFill>
                  <a:schemeClr val="accent6">
                    <a:lumMod val="75000"/>
                  </a:schemeClr>
                </a:solidFill>
              </a:rPr>
              <a:t>year</a:t>
            </a:r>
            <a:endParaRPr lang="fr-FR" dirty="0">
              <a:solidFill>
                <a:schemeClr val="accent6">
                  <a:lumMod val="75000"/>
                </a:schemeClr>
              </a:solidFill>
            </a:endParaRPr>
          </a:p>
          <a:p>
            <a:pPr lvl="1"/>
            <a:r>
              <a:rPr lang="fr-FR" dirty="0" err="1">
                <a:solidFill>
                  <a:schemeClr val="accent6">
                    <a:lumMod val="75000"/>
                  </a:schemeClr>
                </a:solidFill>
              </a:rPr>
              <a:t>month</a:t>
            </a:r>
            <a:endParaRPr lang="fr-FR" dirty="0">
              <a:solidFill>
                <a:schemeClr val="accent6">
                  <a:lumMod val="75000"/>
                </a:schemeClr>
              </a:solidFill>
            </a:endParaRPr>
          </a:p>
          <a:p>
            <a:pPr lvl="1"/>
            <a:r>
              <a:rPr lang="fr-FR" dirty="0" err="1">
                <a:solidFill>
                  <a:schemeClr val="accent6">
                    <a:lumMod val="75000"/>
                  </a:schemeClr>
                </a:solidFill>
              </a:rPr>
              <a:t>season</a:t>
            </a:r>
            <a:endParaRPr lang="fr-FR" dirty="0">
              <a:solidFill>
                <a:schemeClr val="accent6">
                  <a:lumMod val="75000"/>
                </a:schemeClr>
              </a:solidFill>
            </a:endParaRPr>
          </a:p>
          <a:p>
            <a:pPr lvl="1"/>
            <a:r>
              <a:rPr lang="fr-FR" dirty="0" err="1">
                <a:solidFill>
                  <a:schemeClr val="accent6">
                    <a:lumMod val="75000"/>
                  </a:schemeClr>
                </a:solidFill>
              </a:rPr>
              <a:t>day_of_week</a:t>
            </a:r>
            <a:endParaRPr lang="fr-FR" dirty="0">
              <a:solidFill>
                <a:schemeClr val="accent6">
                  <a:lumMod val="75000"/>
                </a:schemeClr>
              </a:solidFill>
            </a:endParaRPr>
          </a:p>
          <a:p>
            <a:pPr lvl="1"/>
            <a:r>
              <a:rPr lang="fr-FR" dirty="0" err="1">
                <a:solidFill>
                  <a:schemeClr val="accent6">
                    <a:lumMod val="75000"/>
                  </a:schemeClr>
                </a:solidFill>
              </a:rPr>
              <a:t>ride_length</a:t>
            </a:r>
            <a:endParaRPr lang="fr-FR" dirty="0">
              <a:solidFill>
                <a:schemeClr val="accent6">
                  <a:lumMod val="75000"/>
                </a:schemeClr>
              </a:solidFill>
            </a:endParaRPr>
          </a:p>
        </p:txBody>
      </p:sp>
      <p:sp>
        <p:nvSpPr>
          <p:cNvPr id="4" name="Espace réservé du contenu 2">
            <a:extLst>
              <a:ext uri="{FF2B5EF4-FFF2-40B4-BE49-F238E27FC236}">
                <a16:creationId xmlns:a16="http://schemas.microsoft.com/office/drawing/2014/main" id="{D40ED981-AF60-4B85-2987-AC3F4424C108}"/>
              </a:ext>
            </a:extLst>
          </p:cNvPr>
          <p:cNvSpPr txBox="1">
            <a:spLocks/>
          </p:cNvSpPr>
          <p:nvPr/>
        </p:nvSpPr>
        <p:spPr>
          <a:xfrm>
            <a:off x="2118436" y="1877291"/>
            <a:ext cx="4060691" cy="342019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b="1" dirty="0" err="1"/>
              <a:t>Dataframe</a:t>
            </a:r>
            <a:r>
              <a:rPr lang="fr-FR" b="1" dirty="0"/>
              <a:t> « </a:t>
            </a:r>
            <a:r>
              <a:rPr lang="fr-FR" b="1" dirty="0" err="1"/>
              <a:t>all_trips</a:t>
            </a:r>
            <a:r>
              <a:rPr lang="fr-FR" b="1" dirty="0"/>
              <a:t> »</a:t>
            </a:r>
          </a:p>
          <a:p>
            <a:r>
              <a:rPr lang="fr-FR" dirty="0"/>
              <a:t>4 244 891 observations</a:t>
            </a:r>
          </a:p>
          <a:p>
            <a:pPr lvl="1"/>
            <a:r>
              <a:rPr lang="fr-FR" dirty="0" err="1">
                <a:solidFill>
                  <a:schemeClr val="accent6">
                    <a:lumMod val="75000"/>
                  </a:schemeClr>
                </a:solidFill>
              </a:rPr>
              <a:t>ride_id</a:t>
            </a:r>
            <a:r>
              <a:rPr lang="fr-FR" dirty="0">
                <a:solidFill>
                  <a:schemeClr val="accent6">
                    <a:lumMod val="75000"/>
                  </a:schemeClr>
                </a:solidFill>
              </a:rPr>
              <a:t> </a:t>
            </a:r>
            <a:endParaRPr lang="fr-FR" dirty="0"/>
          </a:p>
          <a:p>
            <a:pPr lvl="1"/>
            <a:r>
              <a:rPr lang="fr-FR" sz="1800" dirty="0" err="1">
                <a:solidFill>
                  <a:schemeClr val="accent6">
                    <a:lumMod val="75000"/>
                  </a:schemeClr>
                </a:solidFill>
              </a:rPr>
              <a:t>started</a:t>
            </a:r>
            <a:r>
              <a:rPr lang="fr-FR" sz="1800" dirty="0">
                <a:solidFill>
                  <a:schemeClr val="accent6">
                    <a:lumMod val="75000"/>
                  </a:schemeClr>
                </a:solidFill>
              </a:rPr>
              <a:t> at </a:t>
            </a:r>
            <a:endParaRPr lang="fr-FR" dirty="0"/>
          </a:p>
          <a:p>
            <a:pPr lvl="1"/>
            <a:r>
              <a:rPr lang="fr-FR" sz="1800" dirty="0" err="1">
                <a:solidFill>
                  <a:schemeClr val="accent6">
                    <a:lumMod val="75000"/>
                  </a:schemeClr>
                </a:solidFill>
              </a:rPr>
              <a:t>ended_at</a:t>
            </a:r>
            <a:r>
              <a:rPr lang="fr-FR" sz="1800" dirty="0">
                <a:solidFill>
                  <a:schemeClr val="accent6">
                    <a:lumMod val="75000"/>
                  </a:schemeClr>
                </a:solidFill>
              </a:rPr>
              <a:t> </a:t>
            </a:r>
            <a:r>
              <a:rPr lang="fr-FR" dirty="0"/>
              <a:t> </a:t>
            </a:r>
          </a:p>
          <a:p>
            <a:pPr lvl="1"/>
            <a:r>
              <a:rPr lang="fr-FR" sz="1800" dirty="0" err="1">
                <a:solidFill>
                  <a:schemeClr val="accent6">
                    <a:lumMod val="75000"/>
                  </a:schemeClr>
                </a:solidFill>
              </a:rPr>
              <a:t>rideable_type</a:t>
            </a:r>
            <a:r>
              <a:rPr lang="fr-FR" sz="1800" dirty="0">
                <a:solidFill>
                  <a:schemeClr val="accent6">
                    <a:lumMod val="75000"/>
                  </a:schemeClr>
                </a:solidFill>
              </a:rPr>
              <a:t> </a:t>
            </a:r>
          </a:p>
          <a:p>
            <a:pPr lvl="1"/>
            <a:r>
              <a:rPr lang="fr-FR" sz="1800" dirty="0" err="1">
                <a:solidFill>
                  <a:schemeClr val="accent6">
                    <a:lumMod val="75000"/>
                  </a:schemeClr>
                </a:solidFill>
              </a:rPr>
              <a:t>start_station_id</a:t>
            </a:r>
            <a:endParaRPr lang="fr-FR" dirty="0"/>
          </a:p>
          <a:p>
            <a:pPr lvl="1"/>
            <a:r>
              <a:rPr lang="fr-FR" sz="1800" dirty="0" err="1">
                <a:solidFill>
                  <a:schemeClr val="accent6">
                    <a:lumMod val="75000"/>
                  </a:schemeClr>
                </a:solidFill>
              </a:rPr>
              <a:t>start_station_name</a:t>
            </a:r>
            <a:endParaRPr lang="fr-FR" sz="1800" dirty="0">
              <a:solidFill>
                <a:schemeClr val="accent6">
                  <a:lumMod val="75000"/>
                </a:schemeClr>
              </a:solidFill>
            </a:endParaRPr>
          </a:p>
          <a:p>
            <a:pPr lvl="1"/>
            <a:r>
              <a:rPr lang="en-GB" sz="1800" dirty="0" err="1">
                <a:solidFill>
                  <a:schemeClr val="accent6">
                    <a:lumMod val="75000"/>
                  </a:schemeClr>
                </a:solidFill>
              </a:rPr>
              <a:t>end_station_id</a:t>
            </a:r>
            <a:endParaRPr lang="en-GB" dirty="0"/>
          </a:p>
          <a:p>
            <a:pPr lvl="1"/>
            <a:r>
              <a:rPr lang="en-GB" sz="1800" dirty="0" err="1">
                <a:solidFill>
                  <a:schemeClr val="accent6">
                    <a:lumMod val="75000"/>
                  </a:schemeClr>
                </a:solidFill>
              </a:rPr>
              <a:t>end_station_name</a:t>
            </a:r>
            <a:endParaRPr lang="en-GB" dirty="0"/>
          </a:p>
          <a:p>
            <a:pPr lvl="1"/>
            <a:r>
              <a:rPr lang="fr-FR" sz="1800" dirty="0" err="1">
                <a:solidFill>
                  <a:schemeClr val="accent6">
                    <a:lumMod val="75000"/>
                  </a:schemeClr>
                </a:solidFill>
              </a:rPr>
              <a:t>member_casual</a:t>
            </a:r>
            <a:endParaRPr lang="fr-FR" dirty="0"/>
          </a:p>
          <a:p>
            <a:endParaRPr lang="fr-FR" dirty="0"/>
          </a:p>
          <a:p>
            <a:endParaRPr lang="fr-FR" dirty="0"/>
          </a:p>
        </p:txBody>
      </p:sp>
      <p:sp>
        <p:nvSpPr>
          <p:cNvPr id="5" name="Flèche : droite 4">
            <a:extLst>
              <a:ext uri="{FF2B5EF4-FFF2-40B4-BE49-F238E27FC236}">
                <a16:creationId xmlns:a16="http://schemas.microsoft.com/office/drawing/2014/main" id="{CEA1037A-E060-31C0-F67A-83120FCE738B}"/>
              </a:ext>
            </a:extLst>
          </p:cNvPr>
          <p:cNvSpPr/>
          <p:nvPr/>
        </p:nvSpPr>
        <p:spPr>
          <a:xfrm>
            <a:off x="5126182" y="3084945"/>
            <a:ext cx="1597888"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1425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CF216F-0494-94CF-D534-0CC9B166B18B}"/>
              </a:ext>
            </a:extLst>
          </p:cNvPr>
          <p:cNvSpPr>
            <a:spLocks noGrp="1"/>
          </p:cNvSpPr>
          <p:nvPr>
            <p:ph type="title"/>
          </p:nvPr>
        </p:nvSpPr>
        <p:spPr/>
        <p:txBody>
          <a:bodyPr/>
          <a:lstStyle/>
          <a:p>
            <a:r>
              <a:rPr lang="fr-FR" dirty="0"/>
              <a:t>Analyse exploratoire des données</a:t>
            </a:r>
          </a:p>
        </p:txBody>
      </p:sp>
      <p:sp>
        <p:nvSpPr>
          <p:cNvPr id="3" name="Espace réservé du contenu 2">
            <a:extLst>
              <a:ext uri="{FF2B5EF4-FFF2-40B4-BE49-F238E27FC236}">
                <a16:creationId xmlns:a16="http://schemas.microsoft.com/office/drawing/2014/main" id="{6835C34E-07E8-91F0-AD73-FE926F4C572B}"/>
              </a:ext>
            </a:extLst>
          </p:cNvPr>
          <p:cNvSpPr>
            <a:spLocks noGrp="1"/>
          </p:cNvSpPr>
          <p:nvPr>
            <p:ph idx="1"/>
          </p:nvPr>
        </p:nvSpPr>
        <p:spPr/>
        <p:txBody>
          <a:bodyPr/>
          <a:lstStyle/>
          <a:p>
            <a:r>
              <a:rPr lang="fr-FR" dirty="0">
                <a:latin typeface="-apple-system"/>
              </a:rPr>
              <a:t>Durée du trajet selon groupe d’utilisateurs :</a:t>
            </a:r>
          </a:p>
          <a:p>
            <a:pPr marL="0" indent="0">
              <a:buNone/>
            </a:pPr>
            <a:endParaRPr lang="fr-FR" dirty="0">
              <a:latin typeface="-apple-system"/>
            </a:endParaRPr>
          </a:p>
        </p:txBody>
      </p:sp>
      <p:graphicFrame>
        <p:nvGraphicFramePr>
          <p:cNvPr id="5" name="Tableau 4">
            <a:extLst>
              <a:ext uri="{FF2B5EF4-FFF2-40B4-BE49-F238E27FC236}">
                <a16:creationId xmlns:a16="http://schemas.microsoft.com/office/drawing/2014/main" id="{57F6C35B-0497-F168-D1CD-3C1CD01E1EFA}"/>
              </a:ext>
            </a:extLst>
          </p:cNvPr>
          <p:cNvGraphicFramePr>
            <a:graphicFrameLocks noGrp="1"/>
          </p:cNvGraphicFramePr>
          <p:nvPr>
            <p:extLst>
              <p:ext uri="{D42A27DB-BD31-4B8C-83A1-F6EECF244321}">
                <p14:modId xmlns:p14="http://schemas.microsoft.com/office/powerpoint/2010/main" val="639415940"/>
              </p:ext>
            </p:extLst>
          </p:nvPr>
        </p:nvGraphicFramePr>
        <p:xfrm>
          <a:off x="2589212" y="2556933"/>
          <a:ext cx="8915399" cy="2015066"/>
        </p:xfrm>
        <a:graphic>
          <a:graphicData uri="http://schemas.openxmlformats.org/drawingml/2006/table">
            <a:tbl>
              <a:tblPr firstRow="1" bandRow="1">
                <a:tableStyleId>{5C22544A-7EE6-4342-B048-85BDC9FD1C3A}</a:tableStyleId>
              </a:tblPr>
              <a:tblGrid>
                <a:gridCol w="1485369">
                  <a:extLst>
                    <a:ext uri="{9D8B030D-6E8A-4147-A177-3AD203B41FA5}">
                      <a16:colId xmlns:a16="http://schemas.microsoft.com/office/drawing/2014/main" val="2101369382"/>
                    </a:ext>
                  </a:extLst>
                </a:gridCol>
                <a:gridCol w="1485369">
                  <a:extLst>
                    <a:ext uri="{9D8B030D-6E8A-4147-A177-3AD203B41FA5}">
                      <a16:colId xmlns:a16="http://schemas.microsoft.com/office/drawing/2014/main" val="3656373072"/>
                    </a:ext>
                  </a:extLst>
                </a:gridCol>
                <a:gridCol w="1485369">
                  <a:extLst>
                    <a:ext uri="{9D8B030D-6E8A-4147-A177-3AD203B41FA5}">
                      <a16:colId xmlns:a16="http://schemas.microsoft.com/office/drawing/2014/main" val="2719225750"/>
                    </a:ext>
                  </a:extLst>
                </a:gridCol>
                <a:gridCol w="1485369">
                  <a:extLst>
                    <a:ext uri="{9D8B030D-6E8A-4147-A177-3AD203B41FA5}">
                      <a16:colId xmlns:a16="http://schemas.microsoft.com/office/drawing/2014/main" val="1665793885"/>
                    </a:ext>
                  </a:extLst>
                </a:gridCol>
                <a:gridCol w="1485369">
                  <a:extLst>
                    <a:ext uri="{9D8B030D-6E8A-4147-A177-3AD203B41FA5}">
                      <a16:colId xmlns:a16="http://schemas.microsoft.com/office/drawing/2014/main" val="853038670"/>
                    </a:ext>
                  </a:extLst>
                </a:gridCol>
                <a:gridCol w="1488554">
                  <a:extLst>
                    <a:ext uri="{9D8B030D-6E8A-4147-A177-3AD203B41FA5}">
                      <a16:colId xmlns:a16="http://schemas.microsoft.com/office/drawing/2014/main" val="2775516671"/>
                    </a:ext>
                  </a:extLst>
                </a:gridCol>
              </a:tblGrid>
              <a:tr h="413990">
                <a:tc gridSpan="6">
                  <a:txBody>
                    <a:bodyPr/>
                    <a:lstStyle/>
                    <a:p>
                      <a:pPr marL="63500" marR="63500" algn="l">
                        <a:spcBef>
                          <a:spcPts val="500"/>
                        </a:spcBef>
                        <a:spcAft>
                          <a:spcPts val="500"/>
                        </a:spcAft>
                        <a:buNone/>
                      </a:pPr>
                      <a:r>
                        <a:rPr lang="fr-FR" sz="1100">
                          <a:effectLst/>
                        </a:rPr>
                        <a:t>Statistiques descriptives de la durée du trajet (en secondes) selon les groupes d'utilisateurs</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611415813"/>
                  </a:ext>
                </a:extLst>
              </a:tr>
              <a:tr h="413990">
                <a:tc>
                  <a:txBody>
                    <a:bodyPr/>
                    <a:lstStyle/>
                    <a:p>
                      <a:pPr marL="63500" marR="63500" algn="l">
                        <a:spcBef>
                          <a:spcPts val="500"/>
                        </a:spcBef>
                        <a:spcAft>
                          <a:spcPts val="500"/>
                        </a:spcAft>
                        <a:buNone/>
                      </a:pPr>
                      <a:r>
                        <a:rPr lang="en-US" sz="1100">
                          <a:effectLst/>
                        </a:rPr>
                        <a:t>member_casual</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max</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mean</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median</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min</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category_count</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71690222"/>
                  </a:ext>
                </a:extLst>
              </a:tr>
              <a:tr h="593543">
                <a:tc>
                  <a:txBody>
                    <a:bodyPr/>
                    <a:lstStyle/>
                    <a:p>
                      <a:pPr marL="63500" marR="63500" algn="l">
                        <a:spcBef>
                          <a:spcPts val="500"/>
                        </a:spcBef>
                        <a:spcAft>
                          <a:spcPts val="500"/>
                        </a:spcAft>
                        <a:buNone/>
                      </a:pPr>
                      <a:r>
                        <a:rPr lang="en-US" sz="1100">
                          <a:effectLst/>
                        </a:rPr>
                        <a:t>casual</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10,623,600</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2,021.6156</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0</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0</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925,351</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34593772"/>
                  </a:ext>
                </a:extLst>
              </a:tr>
              <a:tr h="593543">
                <a:tc>
                  <a:txBody>
                    <a:bodyPr/>
                    <a:lstStyle/>
                    <a:p>
                      <a:pPr marL="63500" marR="63500" algn="l">
                        <a:spcBef>
                          <a:spcPts val="500"/>
                        </a:spcBef>
                        <a:spcAft>
                          <a:spcPts val="500"/>
                        </a:spcAft>
                        <a:buNone/>
                      </a:pPr>
                      <a:r>
                        <a:rPr lang="en-US" sz="1100">
                          <a:effectLst/>
                        </a:rPr>
                        <a:t>member</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9,075,600</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240.5477</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0</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0</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3,315,773</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57339426"/>
                  </a:ext>
                </a:extLst>
              </a:tr>
            </a:tbl>
          </a:graphicData>
        </a:graphic>
      </p:graphicFrame>
      <p:sp>
        <p:nvSpPr>
          <p:cNvPr id="4" name="ZoneTexte 3">
            <a:extLst>
              <a:ext uri="{FF2B5EF4-FFF2-40B4-BE49-F238E27FC236}">
                <a16:creationId xmlns:a16="http://schemas.microsoft.com/office/drawing/2014/main" id="{3230FF31-ED7B-8FFB-B293-32B0CD6D6692}"/>
              </a:ext>
            </a:extLst>
          </p:cNvPr>
          <p:cNvSpPr txBox="1"/>
          <p:nvPr/>
        </p:nvSpPr>
        <p:spPr>
          <a:xfrm>
            <a:off x="2589212" y="4571999"/>
            <a:ext cx="8915399" cy="2031325"/>
          </a:xfrm>
          <a:prstGeom prst="rect">
            <a:avLst/>
          </a:prstGeom>
          <a:noFill/>
        </p:spPr>
        <p:txBody>
          <a:bodyPr wrap="square" rtlCol="0">
            <a:spAutoFit/>
          </a:bodyPr>
          <a:lstStyle/>
          <a:p>
            <a:r>
              <a:rPr lang="fr-FR" sz="1400" dirty="0">
                <a:latin typeface="-apple-system"/>
              </a:rPr>
              <a:t>Les utilisateurs de vélos peuvent louer leurs vélos sur une longue durée.</a:t>
            </a:r>
          </a:p>
          <a:p>
            <a:r>
              <a:rPr lang="fr-FR" sz="1400" dirty="0">
                <a:latin typeface="-apple-system"/>
              </a:rPr>
              <a:t>Les abonnés ont loué jusqu’à 105 jours , soit plus de 3 mois.</a:t>
            </a:r>
          </a:p>
          <a:p>
            <a:r>
              <a:rPr lang="fr-FR" sz="1400" dirty="0">
                <a:latin typeface="-apple-system"/>
              </a:rPr>
              <a:t>Les utilisateurs ponctuels ont loué jusqu’à 123 jours. </a:t>
            </a:r>
          </a:p>
          <a:p>
            <a:endParaRPr lang="fr-FR" sz="1400" dirty="0">
              <a:latin typeface="-apple-system"/>
            </a:endParaRPr>
          </a:p>
          <a:p>
            <a:r>
              <a:rPr lang="fr-FR" sz="1400" dirty="0">
                <a:latin typeface="-apple-system"/>
              </a:rPr>
              <a:t>Les utilisateurs ponctuels louent en moyenne les vélos 8 fois plus longtemps que les abonnés, mais les abonnés représentent 78% des locataires des vélos. </a:t>
            </a:r>
          </a:p>
          <a:p>
            <a:endParaRPr lang="fr-FR" sz="1400" dirty="0">
              <a:latin typeface="-apple-system"/>
            </a:endParaRPr>
          </a:p>
          <a:p>
            <a:r>
              <a:rPr lang="fr-FR" sz="1400" dirty="0">
                <a:latin typeface="-apple-system"/>
              </a:rPr>
              <a:t>La médiane à 0 signifie qu’au moins la moitié des utilisateurs qui comptaient louer un vélo libre service ne s’en sont finalement pas servis.</a:t>
            </a:r>
          </a:p>
        </p:txBody>
      </p:sp>
    </p:spTree>
    <p:extLst>
      <p:ext uri="{BB962C8B-B14F-4D97-AF65-F5344CB8AC3E}">
        <p14:creationId xmlns:p14="http://schemas.microsoft.com/office/powerpoint/2010/main" val="2584214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F7AC0-4E97-A292-94B2-23019E87C4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93DD911-8490-4625-49CE-2B500A9D1451}"/>
              </a:ext>
            </a:extLst>
          </p:cNvPr>
          <p:cNvSpPr>
            <a:spLocks noGrp="1"/>
          </p:cNvSpPr>
          <p:nvPr>
            <p:ph type="title"/>
          </p:nvPr>
        </p:nvSpPr>
        <p:spPr/>
        <p:txBody>
          <a:bodyPr/>
          <a:lstStyle/>
          <a:p>
            <a:r>
              <a:rPr lang="fr-FR" dirty="0"/>
              <a:t>Analyse exploratoire des données</a:t>
            </a:r>
          </a:p>
        </p:txBody>
      </p:sp>
      <p:sp>
        <p:nvSpPr>
          <p:cNvPr id="3" name="Espace réservé du contenu 2">
            <a:extLst>
              <a:ext uri="{FF2B5EF4-FFF2-40B4-BE49-F238E27FC236}">
                <a16:creationId xmlns:a16="http://schemas.microsoft.com/office/drawing/2014/main" id="{5ECAFECF-C0A5-7C37-938F-DED76394DD67}"/>
              </a:ext>
            </a:extLst>
          </p:cNvPr>
          <p:cNvSpPr>
            <a:spLocks noGrp="1"/>
          </p:cNvSpPr>
          <p:nvPr>
            <p:ph idx="1"/>
          </p:nvPr>
        </p:nvSpPr>
        <p:spPr>
          <a:xfrm>
            <a:off x="2589212" y="1820334"/>
            <a:ext cx="8915400" cy="3777622"/>
          </a:xfrm>
        </p:spPr>
        <p:txBody>
          <a:bodyPr/>
          <a:lstStyle/>
          <a:p>
            <a:r>
              <a:rPr lang="fr-FR" dirty="0">
                <a:latin typeface="-apple-system"/>
              </a:rPr>
              <a:t>Durée moyenne des trajets quotidiens (en secondes)  sur la période étudiée :</a:t>
            </a:r>
          </a:p>
          <a:p>
            <a:pPr marL="0" indent="0">
              <a:buNone/>
            </a:pPr>
            <a:endParaRPr lang="fr-FR" dirty="0">
              <a:latin typeface="-apple-system"/>
            </a:endParaRPr>
          </a:p>
        </p:txBody>
      </p:sp>
      <p:graphicFrame>
        <p:nvGraphicFramePr>
          <p:cNvPr id="4" name="Tableau 3">
            <a:extLst>
              <a:ext uri="{FF2B5EF4-FFF2-40B4-BE49-F238E27FC236}">
                <a16:creationId xmlns:a16="http://schemas.microsoft.com/office/drawing/2014/main" id="{B62FB767-D82E-CAFD-6014-E46B95DEEE70}"/>
              </a:ext>
            </a:extLst>
          </p:cNvPr>
          <p:cNvGraphicFramePr>
            <a:graphicFrameLocks noGrp="1"/>
          </p:cNvGraphicFramePr>
          <p:nvPr>
            <p:extLst>
              <p:ext uri="{D42A27DB-BD31-4B8C-83A1-F6EECF244321}">
                <p14:modId xmlns:p14="http://schemas.microsoft.com/office/powerpoint/2010/main" val="154590196"/>
              </p:ext>
            </p:extLst>
          </p:nvPr>
        </p:nvGraphicFramePr>
        <p:xfrm>
          <a:off x="1693334" y="2609004"/>
          <a:ext cx="10202336" cy="1639992"/>
        </p:xfrm>
        <a:graphic>
          <a:graphicData uri="http://schemas.openxmlformats.org/drawingml/2006/table">
            <a:tbl>
              <a:tblPr firstRow="1" bandRow="1">
                <a:tableStyleId>{5C22544A-7EE6-4342-B048-85BDC9FD1C3A}</a:tableStyleId>
              </a:tblPr>
              <a:tblGrid>
                <a:gridCol w="1275292">
                  <a:extLst>
                    <a:ext uri="{9D8B030D-6E8A-4147-A177-3AD203B41FA5}">
                      <a16:colId xmlns:a16="http://schemas.microsoft.com/office/drawing/2014/main" val="3873895960"/>
                    </a:ext>
                  </a:extLst>
                </a:gridCol>
                <a:gridCol w="1275292">
                  <a:extLst>
                    <a:ext uri="{9D8B030D-6E8A-4147-A177-3AD203B41FA5}">
                      <a16:colId xmlns:a16="http://schemas.microsoft.com/office/drawing/2014/main" val="2730087415"/>
                    </a:ext>
                  </a:extLst>
                </a:gridCol>
                <a:gridCol w="1275292">
                  <a:extLst>
                    <a:ext uri="{9D8B030D-6E8A-4147-A177-3AD203B41FA5}">
                      <a16:colId xmlns:a16="http://schemas.microsoft.com/office/drawing/2014/main" val="664297814"/>
                    </a:ext>
                  </a:extLst>
                </a:gridCol>
                <a:gridCol w="1275292">
                  <a:extLst>
                    <a:ext uri="{9D8B030D-6E8A-4147-A177-3AD203B41FA5}">
                      <a16:colId xmlns:a16="http://schemas.microsoft.com/office/drawing/2014/main" val="3392844012"/>
                    </a:ext>
                  </a:extLst>
                </a:gridCol>
                <a:gridCol w="1275292">
                  <a:extLst>
                    <a:ext uri="{9D8B030D-6E8A-4147-A177-3AD203B41FA5}">
                      <a16:colId xmlns:a16="http://schemas.microsoft.com/office/drawing/2014/main" val="3617482813"/>
                    </a:ext>
                  </a:extLst>
                </a:gridCol>
                <a:gridCol w="1275292">
                  <a:extLst>
                    <a:ext uri="{9D8B030D-6E8A-4147-A177-3AD203B41FA5}">
                      <a16:colId xmlns:a16="http://schemas.microsoft.com/office/drawing/2014/main" val="3475983633"/>
                    </a:ext>
                  </a:extLst>
                </a:gridCol>
                <a:gridCol w="1275292">
                  <a:extLst>
                    <a:ext uri="{9D8B030D-6E8A-4147-A177-3AD203B41FA5}">
                      <a16:colId xmlns:a16="http://schemas.microsoft.com/office/drawing/2014/main" val="3959874862"/>
                    </a:ext>
                  </a:extLst>
                </a:gridCol>
                <a:gridCol w="1275292">
                  <a:extLst>
                    <a:ext uri="{9D8B030D-6E8A-4147-A177-3AD203B41FA5}">
                      <a16:colId xmlns:a16="http://schemas.microsoft.com/office/drawing/2014/main" val="3124195620"/>
                    </a:ext>
                  </a:extLst>
                </a:gridCol>
              </a:tblGrid>
              <a:tr h="702854">
                <a:tc>
                  <a:txBody>
                    <a:bodyPr/>
                    <a:lstStyle/>
                    <a:p>
                      <a:pPr marL="63500" marR="63500" algn="ctr">
                        <a:spcBef>
                          <a:spcPts val="500"/>
                        </a:spcBef>
                        <a:spcAft>
                          <a:spcPts val="500"/>
                        </a:spcAft>
                        <a:buNone/>
                      </a:pPr>
                      <a:r>
                        <a:rPr lang="en-US" sz="1100" dirty="0" err="1">
                          <a:effectLst/>
                        </a:rPr>
                        <a:t>member_casual</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buNone/>
                      </a:pPr>
                      <a:r>
                        <a:rPr lang="en-US" sz="1100">
                          <a:effectLst/>
                        </a:rPr>
                        <a:t>dimanche</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buNone/>
                      </a:pPr>
                      <a:r>
                        <a:rPr lang="en-US" sz="1100">
                          <a:effectLst/>
                        </a:rPr>
                        <a:t>lundi</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buNone/>
                      </a:pPr>
                      <a:r>
                        <a:rPr lang="en-US" sz="1100">
                          <a:effectLst/>
                        </a:rPr>
                        <a:t>mardi</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buNone/>
                      </a:pPr>
                      <a:r>
                        <a:rPr lang="en-US" sz="1100">
                          <a:effectLst/>
                        </a:rPr>
                        <a:t>mercredi</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buNone/>
                      </a:pPr>
                      <a:r>
                        <a:rPr lang="en-US" sz="1100">
                          <a:effectLst/>
                        </a:rPr>
                        <a:t>jeudi</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buNone/>
                      </a:pPr>
                      <a:r>
                        <a:rPr lang="en-US" sz="1100">
                          <a:effectLst/>
                        </a:rPr>
                        <a:t>vendredi</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ctr">
                        <a:spcBef>
                          <a:spcPts val="500"/>
                        </a:spcBef>
                        <a:spcAft>
                          <a:spcPts val="500"/>
                        </a:spcAft>
                        <a:buNone/>
                      </a:pPr>
                      <a:r>
                        <a:rPr lang="en-US" sz="1100" dirty="0" err="1">
                          <a:effectLst/>
                        </a:rPr>
                        <a:t>samedi</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62228069"/>
                  </a:ext>
                </a:extLst>
              </a:tr>
              <a:tr h="468569">
                <a:tc>
                  <a:txBody>
                    <a:bodyPr/>
                    <a:lstStyle/>
                    <a:p>
                      <a:pPr marL="63500" marR="63500" algn="ctr">
                        <a:spcBef>
                          <a:spcPts val="500"/>
                        </a:spcBef>
                        <a:spcAft>
                          <a:spcPts val="500"/>
                        </a:spcAft>
                        <a:buNone/>
                      </a:pPr>
                      <a:r>
                        <a:rPr lang="en-US" sz="1100" dirty="0">
                          <a:effectLst/>
                        </a:rPr>
                        <a:t>casual</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1,660.9624</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1,667.5172</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2,210.9741</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2,281.4231</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2,467.6597</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2,620.5392</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1,739.6871</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33758575"/>
                  </a:ext>
                </a:extLst>
              </a:tr>
              <a:tr h="468569">
                <a:tc>
                  <a:txBody>
                    <a:bodyPr/>
                    <a:lstStyle/>
                    <a:p>
                      <a:pPr marL="63500" marR="63500" algn="ctr">
                        <a:spcBef>
                          <a:spcPts val="500"/>
                        </a:spcBef>
                        <a:spcAft>
                          <a:spcPts val="500"/>
                        </a:spcAft>
                        <a:buNone/>
                      </a:pPr>
                      <a:r>
                        <a:rPr lang="en-US" sz="1100" dirty="0">
                          <a:effectLst/>
                        </a:rPr>
                        <a:t>member</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241.9794</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207.9097</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204.4494</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175.3589</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211.2018</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279.0365</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460.5143</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820759498"/>
                  </a:ext>
                </a:extLst>
              </a:tr>
            </a:tbl>
          </a:graphicData>
        </a:graphic>
      </p:graphicFrame>
      <p:sp>
        <p:nvSpPr>
          <p:cNvPr id="5" name="ZoneTexte 4">
            <a:extLst>
              <a:ext uri="{FF2B5EF4-FFF2-40B4-BE49-F238E27FC236}">
                <a16:creationId xmlns:a16="http://schemas.microsoft.com/office/drawing/2014/main" id="{D3EE3ED3-349D-F1DF-02AB-22F6C6947F32}"/>
              </a:ext>
            </a:extLst>
          </p:cNvPr>
          <p:cNvSpPr txBox="1"/>
          <p:nvPr/>
        </p:nvSpPr>
        <p:spPr>
          <a:xfrm>
            <a:off x="1693334" y="4487333"/>
            <a:ext cx="10202336" cy="1231106"/>
          </a:xfrm>
          <a:prstGeom prst="rect">
            <a:avLst/>
          </a:prstGeom>
          <a:noFill/>
        </p:spPr>
        <p:txBody>
          <a:bodyPr wrap="square" rtlCol="0">
            <a:spAutoFit/>
          </a:bodyPr>
          <a:lstStyle/>
          <a:p>
            <a:r>
              <a:rPr lang="fr-FR" sz="1400" dirty="0">
                <a:latin typeface="-apple-system"/>
              </a:rPr>
              <a:t>Sur l’ensemble de la période, les utilisateurs ponctuels gardent les vélos plus longtemps que les abonnés, tous les jours de la semaine.</a:t>
            </a:r>
          </a:p>
          <a:p>
            <a:endParaRPr lang="fr-FR" sz="1400" dirty="0">
              <a:latin typeface="-apple-system"/>
            </a:endParaRPr>
          </a:p>
          <a:p>
            <a:r>
              <a:rPr lang="fr-FR" sz="1400" dirty="0">
                <a:latin typeface="-apple-system"/>
              </a:rPr>
              <a:t>Les trajets en semaine, notamment le mardi, mercredi, jeudi et vendredi, sont plus longs pour les utilisateurs ponctuels, tandis que pour les abonnés, le samedi est le jour où le trajet moyen est le plus long.</a:t>
            </a:r>
          </a:p>
          <a:p>
            <a:endParaRPr lang="fr-FR" dirty="0">
              <a:latin typeface="-apple-system"/>
            </a:endParaRPr>
          </a:p>
        </p:txBody>
      </p:sp>
    </p:spTree>
    <p:extLst>
      <p:ext uri="{BB962C8B-B14F-4D97-AF65-F5344CB8AC3E}">
        <p14:creationId xmlns:p14="http://schemas.microsoft.com/office/powerpoint/2010/main" val="167161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F77B2-B6F3-1CBA-3FF1-240FC9BB8E3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2649B92-7833-CFEB-0AE3-FC98A46A3996}"/>
              </a:ext>
            </a:extLst>
          </p:cNvPr>
          <p:cNvSpPr>
            <a:spLocks noGrp="1"/>
          </p:cNvSpPr>
          <p:nvPr>
            <p:ph type="title"/>
          </p:nvPr>
        </p:nvSpPr>
        <p:spPr/>
        <p:txBody>
          <a:bodyPr/>
          <a:lstStyle/>
          <a:p>
            <a:r>
              <a:rPr lang="fr-FR" dirty="0"/>
              <a:t>Analyse exploratoire des données</a:t>
            </a:r>
          </a:p>
        </p:txBody>
      </p:sp>
      <p:sp>
        <p:nvSpPr>
          <p:cNvPr id="3" name="Espace réservé du contenu 2">
            <a:extLst>
              <a:ext uri="{FF2B5EF4-FFF2-40B4-BE49-F238E27FC236}">
                <a16:creationId xmlns:a16="http://schemas.microsoft.com/office/drawing/2014/main" id="{37D1E940-18B0-2B4C-D4D4-2A9B1B6FBF20}"/>
              </a:ext>
            </a:extLst>
          </p:cNvPr>
          <p:cNvSpPr>
            <a:spLocks noGrp="1"/>
          </p:cNvSpPr>
          <p:nvPr>
            <p:ph idx="1"/>
          </p:nvPr>
        </p:nvSpPr>
        <p:spPr>
          <a:xfrm>
            <a:off x="2592925" y="1540189"/>
            <a:ext cx="8915400" cy="3777622"/>
          </a:xfrm>
        </p:spPr>
        <p:txBody>
          <a:bodyPr/>
          <a:lstStyle/>
          <a:p>
            <a:r>
              <a:rPr lang="fr-FR" dirty="0">
                <a:latin typeface="-apple-system"/>
              </a:rPr>
              <a:t>Durée moyenne des trajets quotidiens (en seconde)  sur la période étudiée </a:t>
            </a:r>
          </a:p>
          <a:p>
            <a:pPr marL="0" indent="0">
              <a:buNone/>
            </a:pPr>
            <a:endParaRPr lang="fr-FR" dirty="0">
              <a:latin typeface="-apple-system"/>
            </a:endParaRPr>
          </a:p>
        </p:txBody>
      </p:sp>
      <p:graphicFrame>
        <p:nvGraphicFramePr>
          <p:cNvPr id="6" name="Tableau 5">
            <a:extLst>
              <a:ext uri="{FF2B5EF4-FFF2-40B4-BE49-F238E27FC236}">
                <a16:creationId xmlns:a16="http://schemas.microsoft.com/office/drawing/2014/main" id="{85E56CD8-6495-99A8-A411-05D7D8378F9A}"/>
              </a:ext>
            </a:extLst>
          </p:cNvPr>
          <p:cNvGraphicFramePr>
            <a:graphicFrameLocks noGrp="1"/>
          </p:cNvGraphicFramePr>
          <p:nvPr>
            <p:extLst>
              <p:ext uri="{D42A27DB-BD31-4B8C-83A1-F6EECF244321}">
                <p14:modId xmlns:p14="http://schemas.microsoft.com/office/powerpoint/2010/main" val="1111252766"/>
              </p:ext>
            </p:extLst>
          </p:nvPr>
        </p:nvGraphicFramePr>
        <p:xfrm>
          <a:off x="6434668" y="1917593"/>
          <a:ext cx="4885265" cy="3858363"/>
        </p:xfrm>
        <a:graphic>
          <a:graphicData uri="http://schemas.openxmlformats.org/drawingml/2006/table">
            <a:tbl>
              <a:tblPr firstRow="1" bandRow="1">
                <a:tableStyleId>{5C22544A-7EE6-4342-B048-85BDC9FD1C3A}</a:tableStyleId>
              </a:tblPr>
              <a:tblGrid>
                <a:gridCol w="1260124">
                  <a:extLst>
                    <a:ext uri="{9D8B030D-6E8A-4147-A177-3AD203B41FA5}">
                      <a16:colId xmlns:a16="http://schemas.microsoft.com/office/drawing/2014/main" val="2604615036"/>
                    </a:ext>
                  </a:extLst>
                </a:gridCol>
                <a:gridCol w="922265">
                  <a:extLst>
                    <a:ext uri="{9D8B030D-6E8A-4147-A177-3AD203B41FA5}">
                      <a16:colId xmlns:a16="http://schemas.microsoft.com/office/drawing/2014/main" val="1500763424"/>
                    </a:ext>
                  </a:extLst>
                </a:gridCol>
                <a:gridCol w="1333175">
                  <a:extLst>
                    <a:ext uri="{9D8B030D-6E8A-4147-A177-3AD203B41FA5}">
                      <a16:colId xmlns:a16="http://schemas.microsoft.com/office/drawing/2014/main" val="2579577214"/>
                    </a:ext>
                  </a:extLst>
                </a:gridCol>
                <a:gridCol w="1369701">
                  <a:extLst>
                    <a:ext uri="{9D8B030D-6E8A-4147-A177-3AD203B41FA5}">
                      <a16:colId xmlns:a16="http://schemas.microsoft.com/office/drawing/2014/main" val="4270992129"/>
                    </a:ext>
                  </a:extLst>
                </a:gridCol>
              </a:tblGrid>
              <a:tr h="431196">
                <a:tc>
                  <a:txBody>
                    <a:bodyPr/>
                    <a:lstStyle/>
                    <a:p>
                      <a:pPr marL="63500" marR="63500">
                        <a:spcBef>
                          <a:spcPts val="500"/>
                        </a:spcBef>
                        <a:spcAft>
                          <a:spcPts val="500"/>
                        </a:spcAft>
                        <a:buNone/>
                      </a:pPr>
                      <a:r>
                        <a:rPr lang="en-US" sz="1100" b="1" kern="1200" dirty="0" err="1">
                          <a:solidFill>
                            <a:schemeClr val="lt1"/>
                          </a:solidFill>
                          <a:effectLst/>
                          <a:latin typeface="+mn-lt"/>
                          <a:ea typeface="+mn-ea"/>
                          <a:cs typeface="+mn-cs"/>
                        </a:rPr>
                        <a:t>member_casual</a:t>
                      </a:r>
                      <a:endParaRPr lang="fr-FR" sz="1100" b="1" kern="1200" dirty="0">
                        <a:solidFill>
                          <a:schemeClr val="lt1"/>
                        </a:solidFill>
                        <a:effectLst/>
                        <a:latin typeface="+mn-lt"/>
                        <a:ea typeface="+mn-ea"/>
                        <a:cs typeface="+mn-cs"/>
                      </a:endParaRPr>
                    </a:p>
                  </a:txBody>
                  <a:tcPr marL="0" marR="0" marT="0" marB="0" anchor="ctr"/>
                </a:tc>
                <a:tc>
                  <a:txBody>
                    <a:bodyPr/>
                    <a:lstStyle/>
                    <a:p>
                      <a:pPr marL="63500" marR="63500">
                        <a:spcBef>
                          <a:spcPts val="500"/>
                        </a:spcBef>
                        <a:spcAft>
                          <a:spcPts val="500"/>
                        </a:spcAft>
                        <a:buNone/>
                      </a:pPr>
                      <a:r>
                        <a:rPr lang="en-US" sz="1100" b="1" kern="1200" dirty="0">
                          <a:solidFill>
                            <a:schemeClr val="lt1"/>
                          </a:solidFill>
                          <a:effectLst/>
                          <a:latin typeface="+mn-lt"/>
                          <a:ea typeface="+mn-ea"/>
                          <a:cs typeface="+mn-cs"/>
                        </a:rPr>
                        <a:t>weekday</a:t>
                      </a:r>
                      <a:endParaRPr lang="fr-FR" sz="1100" b="1" kern="1200" dirty="0">
                        <a:solidFill>
                          <a:schemeClr val="lt1"/>
                        </a:solidFill>
                        <a:effectLst/>
                        <a:latin typeface="+mn-lt"/>
                        <a:ea typeface="+mn-ea"/>
                        <a:cs typeface="+mn-cs"/>
                      </a:endParaRPr>
                    </a:p>
                  </a:txBody>
                  <a:tcPr marL="0" marR="0" marT="0" marB="0" anchor="ctr"/>
                </a:tc>
                <a:tc>
                  <a:txBody>
                    <a:bodyPr/>
                    <a:lstStyle/>
                    <a:p>
                      <a:pPr marL="63500" marR="63500" algn="r">
                        <a:spcBef>
                          <a:spcPts val="500"/>
                        </a:spcBef>
                        <a:spcAft>
                          <a:spcPts val="500"/>
                        </a:spcAft>
                        <a:buNone/>
                      </a:pPr>
                      <a:r>
                        <a:rPr lang="en-US" sz="1100" b="1" kern="1200" dirty="0" err="1">
                          <a:solidFill>
                            <a:schemeClr val="lt1"/>
                          </a:solidFill>
                          <a:effectLst/>
                          <a:latin typeface="+mn-lt"/>
                          <a:ea typeface="+mn-ea"/>
                          <a:cs typeface="+mn-cs"/>
                        </a:rPr>
                        <a:t>number_of_rides</a:t>
                      </a:r>
                      <a:endParaRPr lang="fr-FR" sz="1100" b="1" kern="1200" dirty="0">
                        <a:solidFill>
                          <a:schemeClr val="lt1"/>
                        </a:solidFill>
                        <a:effectLst/>
                        <a:latin typeface="+mn-lt"/>
                        <a:ea typeface="+mn-ea"/>
                        <a:cs typeface="+mn-cs"/>
                      </a:endParaRPr>
                    </a:p>
                  </a:txBody>
                  <a:tcPr marL="0" marR="0" marT="0" marB="0" anchor="ctr"/>
                </a:tc>
                <a:tc>
                  <a:txBody>
                    <a:bodyPr/>
                    <a:lstStyle/>
                    <a:p>
                      <a:pPr marL="63500" marR="63500" algn="r">
                        <a:spcBef>
                          <a:spcPts val="500"/>
                        </a:spcBef>
                        <a:spcAft>
                          <a:spcPts val="500"/>
                        </a:spcAft>
                        <a:buNone/>
                      </a:pPr>
                      <a:r>
                        <a:rPr lang="en-US" sz="1100" b="1" kern="1200" dirty="0" err="1">
                          <a:solidFill>
                            <a:schemeClr val="lt1"/>
                          </a:solidFill>
                          <a:effectLst/>
                          <a:latin typeface="+mn-lt"/>
                          <a:ea typeface="+mn-ea"/>
                          <a:cs typeface="+mn-cs"/>
                        </a:rPr>
                        <a:t>average_duration</a:t>
                      </a:r>
                      <a:endParaRPr lang="fr-FR" sz="1100" b="1" kern="1200" dirty="0">
                        <a:solidFill>
                          <a:schemeClr val="lt1"/>
                        </a:solidFill>
                        <a:effectLst/>
                        <a:latin typeface="+mn-lt"/>
                        <a:ea typeface="+mn-ea"/>
                        <a:cs typeface="+mn-cs"/>
                      </a:endParaRPr>
                    </a:p>
                  </a:txBody>
                  <a:tcPr marL="0" marR="0" marT="0" marB="0" anchor="ctr"/>
                </a:tc>
                <a:extLst>
                  <a:ext uri="{0D108BD9-81ED-4DB2-BD59-A6C34878D82A}">
                    <a16:rowId xmlns:a16="http://schemas.microsoft.com/office/drawing/2014/main" val="3242251185"/>
                  </a:ext>
                </a:extLst>
              </a:tr>
              <a:tr h="423729">
                <a:tc rowSpan="8">
                  <a:txBody>
                    <a:bodyPr/>
                    <a:lstStyle/>
                    <a:p>
                      <a:pPr marL="63500" marR="63500" algn="l" defTabSz="457200" rtl="0" eaLnBrk="1" latinLnBrk="0" hangingPunct="1">
                        <a:spcBef>
                          <a:spcPts val="500"/>
                        </a:spcBef>
                        <a:spcAft>
                          <a:spcPts val="500"/>
                        </a:spcAft>
                        <a:buNone/>
                      </a:pPr>
                      <a:r>
                        <a:rPr lang="fr-FR" sz="1100" b="1" kern="1200" dirty="0" err="1">
                          <a:solidFill>
                            <a:schemeClr val="lt1"/>
                          </a:solidFill>
                          <a:effectLst/>
                          <a:latin typeface="+mn-lt"/>
                          <a:ea typeface="+mn-ea"/>
                          <a:cs typeface="+mn-cs"/>
                        </a:rPr>
                        <a:t>Member</a:t>
                      </a:r>
                      <a:endParaRPr lang="fr-FR" sz="1100" b="1" kern="1200" dirty="0">
                        <a:solidFill>
                          <a:schemeClr val="lt1"/>
                        </a:solidFill>
                        <a:effectLst/>
                        <a:latin typeface="+mn-lt"/>
                        <a:ea typeface="+mn-ea"/>
                        <a:cs typeface="+mn-cs"/>
                      </a:endParaRPr>
                    </a:p>
                  </a:txBody>
                  <a:tcPr marL="0" marR="0" marT="0" marB="0" anchor="ctr"/>
                </a:tc>
                <a:tc>
                  <a:txBody>
                    <a:bodyPr/>
                    <a:lstStyle/>
                    <a:p>
                      <a:pPr marL="63500" marR="63500">
                        <a:spcBef>
                          <a:spcPts val="500"/>
                        </a:spcBef>
                        <a:spcAft>
                          <a:spcPts val="500"/>
                        </a:spcAft>
                        <a:buNone/>
                      </a:pPr>
                      <a:r>
                        <a:rPr lang="en-US" sz="1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dim\.</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292,205</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solidFill>
                            <a:srgbClr val="000000"/>
                          </a:solidFill>
                          <a:effectLst/>
                          <a:latin typeface="Arial" panose="020B0604020202020204" pitchFamily="34" charset="0"/>
                          <a:ea typeface="Arial" panose="020B0604020202020204" pitchFamily="34" charset="0"/>
                          <a:cs typeface="Times New Roman" panose="02020603050405020304" pitchFamily="18" charset="0"/>
                        </a:rPr>
                        <a:t>241.9794</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59332414"/>
                  </a:ext>
                </a:extLst>
              </a:tr>
              <a:tr h="431196">
                <a:tc vMerge="1">
                  <a:txBody>
                    <a:bodyPr/>
                    <a:lstStyle/>
                    <a:p>
                      <a:pPr marL="63500" marR="63500">
                        <a:spcBef>
                          <a:spcPts val="500"/>
                        </a:spcBef>
                        <a:spcAft>
                          <a:spcPts val="500"/>
                        </a:spcAft>
                        <a:buNone/>
                      </a:pP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buNone/>
                      </a:pPr>
                      <a:r>
                        <a:rPr lang="en-US" sz="1100" dirty="0" err="1">
                          <a:effectLst/>
                        </a:rPr>
                        <a:t>lun</a:t>
                      </a:r>
                      <a:r>
                        <a:rPr lang="en-US" sz="1100" dirty="0">
                          <a:effectLst/>
                        </a:rPr>
                        <a:t>\.</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520,703</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207.9097</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066334028"/>
                  </a:ext>
                </a:extLst>
              </a:tr>
              <a:tr h="431196">
                <a:tc vMerge="1">
                  <a:txBody>
                    <a:bodyPr/>
                    <a:lstStyle/>
                    <a:p>
                      <a:pPr marL="63500" marR="63500">
                        <a:spcBef>
                          <a:spcPts val="500"/>
                        </a:spcBef>
                        <a:spcAft>
                          <a:spcPts val="500"/>
                        </a:spcAft>
                        <a:buNone/>
                      </a:pP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buNone/>
                      </a:pPr>
                      <a:r>
                        <a:rPr lang="en-US" sz="1100">
                          <a:effectLst/>
                        </a:rPr>
                        <a:t>mar\.</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566,722</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204.4494</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78409437"/>
                  </a:ext>
                </a:extLst>
              </a:tr>
              <a:tr h="431196">
                <a:tc vMerge="1">
                  <a:txBody>
                    <a:bodyPr/>
                    <a:lstStyle/>
                    <a:p>
                      <a:pPr marL="63500" marR="63500">
                        <a:spcBef>
                          <a:spcPts val="500"/>
                        </a:spcBef>
                        <a:spcAft>
                          <a:spcPts val="500"/>
                        </a:spcAft>
                        <a:buNone/>
                      </a:pP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buNone/>
                      </a:pPr>
                      <a:r>
                        <a:rPr lang="en-US" sz="1100">
                          <a:effectLst/>
                        </a:rPr>
                        <a:t>mer\.</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558,254</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175.3589</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89091089"/>
                  </a:ext>
                </a:extLst>
              </a:tr>
              <a:tr h="431196">
                <a:tc vMerge="1">
                  <a:txBody>
                    <a:bodyPr/>
                    <a:lstStyle/>
                    <a:p>
                      <a:pPr marL="63500" marR="63500">
                        <a:spcBef>
                          <a:spcPts val="500"/>
                        </a:spcBef>
                        <a:spcAft>
                          <a:spcPts val="500"/>
                        </a:spcAft>
                        <a:buNone/>
                      </a:pP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buNone/>
                      </a:pPr>
                      <a:r>
                        <a:rPr lang="en-US" sz="1100">
                          <a:effectLst/>
                        </a:rPr>
                        <a:t>jeu\.</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548,160</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211.2018</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02358298"/>
                  </a:ext>
                </a:extLst>
              </a:tr>
              <a:tr h="431196">
                <a:tc vMerge="1">
                  <a:txBody>
                    <a:bodyPr/>
                    <a:lstStyle/>
                    <a:p>
                      <a:pPr marL="63500" marR="63500">
                        <a:spcBef>
                          <a:spcPts val="500"/>
                        </a:spcBef>
                        <a:spcAft>
                          <a:spcPts val="500"/>
                        </a:spcAft>
                        <a:buNone/>
                      </a:pP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buNone/>
                      </a:pPr>
                      <a:r>
                        <a:rPr lang="en-US" sz="1100">
                          <a:effectLst/>
                        </a:rPr>
                        <a:t>ven\.</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512,462</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279.0365</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195435725"/>
                  </a:ext>
                </a:extLst>
              </a:tr>
              <a:tr h="423729">
                <a:tc vMerge="1">
                  <a:txBody>
                    <a:bodyPr/>
                    <a:lstStyle/>
                    <a:p>
                      <a:pPr marL="63500" marR="63500">
                        <a:spcBef>
                          <a:spcPts val="500"/>
                        </a:spcBef>
                        <a:spcAft>
                          <a:spcPts val="500"/>
                        </a:spcAft>
                        <a:buNone/>
                      </a:pP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buNone/>
                      </a:pPr>
                      <a:r>
                        <a:rPr lang="en-US" sz="1100">
                          <a:effectLst/>
                        </a:rPr>
                        <a:t>sam\.</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317,267</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460.5143</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115793772"/>
                  </a:ext>
                </a:extLst>
              </a:tr>
              <a:tr h="423729">
                <a:tc vMerge="1">
                  <a:txBody>
                    <a:bodyPr/>
                    <a:lstStyle/>
                    <a:p>
                      <a:pPr marL="63500" marR="63500" algn="l" defTabSz="457200" rtl="0" eaLnBrk="1" latinLnBrk="0" hangingPunct="1">
                        <a:spcBef>
                          <a:spcPts val="500"/>
                        </a:spcBef>
                        <a:spcAft>
                          <a:spcPts val="500"/>
                        </a:spcAft>
                        <a:buNone/>
                      </a:pPr>
                      <a:endParaRPr lang="fr-FR" sz="1100" b="1" kern="1200" dirty="0">
                        <a:solidFill>
                          <a:schemeClr val="lt1"/>
                        </a:solidFill>
                        <a:effectLst/>
                        <a:latin typeface="+mn-lt"/>
                        <a:ea typeface="+mn-ea"/>
                        <a:cs typeface="+mn-cs"/>
                      </a:endParaRPr>
                    </a:p>
                  </a:txBody>
                  <a:tcPr marL="0" marR="0" marT="0" marB="0" anchor="ctr"/>
                </a:tc>
                <a:tc>
                  <a:txBody>
                    <a:bodyPr/>
                    <a:lstStyle/>
                    <a:p>
                      <a:pPr marL="63500" marR="63500" algn="l" defTabSz="457200" rtl="0" eaLnBrk="1" latinLnBrk="0" hangingPunct="1">
                        <a:spcBef>
                          <a:spcPts val="500"/>
                        </a:spcBef>
                        <a:spcAft>
                          <a:spcPts val="500"/>
                        </a:spcAft>
                        <a:buNone/>
                      </a:pPr>
                      <a:r>
                        <a:rPr lang="fr-FR" sz="1100" b="1" kern="1200" dirty="0">
                          <a:solidFill>
                            <a:schemeClr val="tx1"/>
                          </a:solidFill>
                          <a:effectLst/>
                          <a:latin typeface="+mn-lt"/>
                          <a:ea typeface="+mn-ea"/>
                          <a:cs typeface="+mn-cs"/>
                        </a:rPr>
                        <a:t>Total</a:t>
                      </a:r>
                    </a:p>
                  </a:txBody>
                  <a:tcPr marL="0" marR="0" marT="0" marB="0" anchor="ctr"/>
                </a:tc>
                <a:tc>
                  <a:txBody>
                    <a:bodyPr/>
                    <a:lstStyle/>
                    <a:p>
                      <a:pPr marL="63500" marR="63500" algn="r" defTabSz="457200" rtl="0" eaLnBrk="1" latinLnBrk="0" hangingPunct="1">
                        <a:spcBef>
                          <a:spcPts val="500"/>
                        </a:spcBef>
                        <a:spcAft>
                          <a:spcPts val="500"/>
                        </a:spcAft>
                        <a:buNone/>
                      </a:pPr>
                      <a:r>
                        <a:rPr lang="fr-FR" sz="1100" b="1" kern="1200" dirty="0">
                          <a:solidFill>
                            <a:schemeClr val="tx1"/>
                          </a:solidFill>
                          <a:effectLst/>
                          <a:latin typeface="+mn-lt"/>
                          <a:ea typeface="+mn-ea"/>
                          <a:cs typeface="+mn-cs"/>
                        </a:rPr>
                        <a:t>3,315,773</a:t>
                      </a:r>
                    </a:p>
                  </a:txBody>
                  <a:tcPr marL="0" marR="0" marT="0" marB="0" anchor="ctr"/>
                </a:tc>
                <a:tc>
                  <a:txBody>
                    <a:bodyPr/>
                    <a:lstStyle/>
                    <a:p>
                      <a:pPr marL="63500" marR="63500" algn="r" defTabSz="457200" rtl="0" eaLnBrk="1" latinLnBrk="0" hangingPunct="1">
                        <a:spcBef>
                          <a:spcPts val="500"/>
                        </a:spcBef>
                        <a:spcAft>
                          <a:spcPts val="500"/>
                        </a:spcAft>
                        <a:buNone/>
                      </a:pPr>
                      <a:r>
                        <a:rPr lang="fr-FR" sz="1100" b="1" kern="1200" dirty="0">
                          <a:solidFill>
                            <a:schemeClr val="tx1"/>
                          </a:solidFill>
                          <a:effectLst/>
                          <a:latin typeface="+mn-lt"/>
                          <a:ea typeface="+mn-ea"/>
                          <a:cs typeface="+mn-cs"/>
                        </a:rPr>
                        <a:t>254.35</a:t>
                      </a:r>
                    </a:p>
                  </a:txBody>
                  <a:tcPr marL="0" marR="0" marT="0" marB="0" anchor="ctr"/>
                </a:tc>
                <a:extLst>
                  <a:ext uri="{0D108BD9-81ED-4DB2-BD59-A6C34878D82A}">
                    <a16:rowId xmlns:a16="http://schemas.microsoft.com/office/drawing/2014/main" val="3752013326"/>
                  </a:ext>
                </a:extLst>
              </a:tr>
            </a:tbl>
          </a:graphicData>
        </a:graphic>
      </p:graphicFrame>
      <p:graphicFrame>
        <p:nvGraphicFramePr>
          <p:cNvPr id="7" name="Tableau 6">
            <a:extLst>
              <a:ext uri="{FF2B5EF4-FFF2-40B4-BE49-F238E27FC236}">
                <a16:creationId xmlns:a16="http://schemas.microsoft.com/office/drawing/2014/main" id="{A36B3617-AFCA-E880-19B9-51FC531082C3}"/>
              </a:ext>
            </a:extLst>
          </p:cNvPr>
          <p:cNvGraphicFramePr>
            <a:graphicFrameLocks noGrp="1"/>
          </p:cNvGraphicFramePr>
          <p:nvPr>
            <p:extLst>
              <p:ext uri="{D42A27DB-BD31-4B8C-83A1-F6EECF244321}">
                <p14:modId xmlns:p14="http://schemas.microsoft.com/office/powerpoint/2010/main" val="890364174"/>
              </p:ext>
            </p:extLst>
          </p:nvPr>
        </p:nvGraphicFramePr>
        <p:xfrm>
          <a:off x="961487" y="1917593"/>
          <a:ext cx="5233989" cy="3865264"/>
        </p:xfrm>
        <a:graphic>
          <a:graphicData uri="http://schemas.openxmlformats.org/drawingml/2006/table">
            <a:tbl>
              <a:tblPr firstRow="1" bandRow="1">
                <a:tableStyleId>{5C22544A-7EE6-4342-B048-85BDC9FD1C3A}</a:tableStyleId>
              </a:tblPr>
              <a:tblGrid>
                <a:gridCol w="1333794">
                  <a:extLst>
                    <a:ext uri="{9D8B030D-6E8A-4147-A177-3AD203B41FA5}">
                      <a16:colId xmlns:a16="http://schemas.microsoft.com/office/drawing/2014/main" val="1014681589"/>
                    </a:ext>
                  </a:extLst>
                </a:gridCol>
                <a:gridCol w="903382">
                  <a:extLst>
                    <a:ext uri="{9D8B030D-6E8A-4147-A177-3AD203B41FA5}">
                      <a16:colId xmlns:a16="http://schemas.microsoft.com/office/drawing/2014/main" val="1022853992"/>
                    </a:ext>
                  </a:extLst>
                </a:gridCol>
                <a:gridCol w="1260498">
                  <a:extLst>
                    <a:ext uri="{9D8B030D-6E8A-4147-A177-3AD203B41FA5}">
                      <a16:colId xmlns:a16="http://schemas.microsoft.com/office/drawing/2014/main" val="59539791"/>
                    </a:ext>
                  </a:extLst>
                </a:gridCol>
                <a:gridCol w="1736315">
                  <a:extLst>
                    <a:ext uri="{9D8B030D-6E8A-4147-A177-3AD203B41FA5}">
                      <a16:colId xmlns:a16="http://schemas.microsoft.com/office/drawing/2014/main" val="3901396687"/>
                    </a:ext>
                  </a:extLst>
                </a:gridCol>
              </a:tblGrid>
              <a:tr h="427673">
                <a:tc>
                  <a:txBody>
                    <a:bodyPr/>
                    <a:lstStyle/>
                    <a:p>
                      <a:pPr marL="63500" marR="63500">
                        <a:spcBef>
                          <a:spcPts val="500"/>
                        </a:spcBef>
                        <a:spcAft>
                          <a:spcPts val="500"/>
                        </a:spcAft>
                        <a:buNone/>
                      </a:pPr>
                      <a:r>
                        <a:rPr lang="en-US" sz="1100" dirty="0" err="1">
                          <a:effectLst/>
                        </a:rPr>
                        <a:t>member_casual</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spcBef>
                          <a:spcPts val="500"/>
                        </a:spcBef>
                        <a:spcAft>
                          <a:spcPts val="500"/>
                        </a:spcAft>
                        <a:buNone/>
                      </a:pPr>
                      <a:r>
                        <a:rPr lang="en-US" sz="1100" dirty="0">
                          <a:effectLst/>
                        </a:rPr>
                        <a:t>weekday</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number_of_rides</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err="1">
                          <a:effectLst/>
                        </a:rPr>
                        <a:t>average_duration</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52382601"/>
                  </a:ext>
                </a:extLst>
              </a:tr>
              <a:tr h="430631">
                <a:tc rowSpan="8">
                  <a:txBody>
                    <a:bodyPr/>
                    <a:lstStyle/>
                    <a:p>
                      <a:pPr marL="63500" marR="63500" algn="l" defTabSz="457200" rtl="0" eaLnBrk="1" latinLnBrk="0" hangingPunct="1">
                        <a:spcBef>
                          <a:spcPts val="500"/>
                        </a:spcBef>
                        <a:spcAft>
                          <a:spcPts val="500"/>
                        </a:spcAft>
                        <a:buNone/>
                      </a:pPr>
                      <a:r>
                        <a:rPr lang="fr-FR" sz="1100" b="1" kern="1200" dirty="0">
                          <a:solidFill>
                            <a:schemeClr val="lt1"/>
                          </a:solidFill>
                          <a:effectLst/>
                          <a:latin typeface="+mn-lt"/>
                          <a:ea typeface="+mn-ea"/>
                          <a:cs typeface="+mn-cs"/>
                        </a:rPr>
                        <a:t>Casual</a:t>
                      </a:r>
                    </a:p>
                  </a:txBody>
                  <a:tcPr marL="0" marR="0" marT="0" marB="0" anchor="ctr"/>
                </a:tc>
                <a:tc>
                  <a:txBody>
                    <a:bodyPr/>
                    <a:lstStyle/>
                    <a:p>
                      <a:pPr marL="63500" marR="63500">
                        <a:spcBef>
                          <a:spcPts val="500"/>
                        </a:spcBef>
                        <a:spcAft>
                          <a:spcPts val="500"/>
                        </a:spcAft>
                        <a:buNone/>
                      </a:pPr>
                      <a:r>
                        <a:rPr lang="en-US" sz="1100" dirty="0">
                          <a:effectLst/>
                        </a:rPr>
                        <a:t>dim\.</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185,065</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1,660.9624</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267654846"/>
                  </a:ext>
                </a:extLst>
              </a:tr>
              <a:tr h="430631">
                <a:tc vMerge="1">
                  <a:txBody>
                    <a:bodyPr/>
                    <a:lstStyle/>
                    <a:p>
                      <a:endParaRPr/>
                    </a:p>
                  </a:txBody>
                  <a:tcPr marL="0" marR="0" marT="0" marB="0" anchor="ctr"/>
                </a:tc>
                <a:tc>
                  <a:txBody>
                    <a:bodyPr/>
                    <a:lstStyle/>
                    <a:p>
                      <a:pPr marL="63500" marR="63500">
                        <a:spcBef>
                          <a:spcPts val="500"/>
                        </a:spcBef>
                        <a:spcAft>
                          <a:spcPts val="500"/>
                        </a:spcAft>
                        <a:buNone/>
                      </a:pPr>
                      <a:r>
                        <a:rPr lang="en-US" sz="1100">
                          <a:effectLst/>
                        </a:rPr>
                        <a:t>lun\.</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105,188</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1,667.5172</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4089098891"/>
                  </a:ext>
                </a:extLst>
              </a:tr>
              <a:tr h="423174">
                <a:tc vMerge="1">
                  <a:txBody>
                    <a:bodyPr/>
                    <a:lstStyle/>
                    <a:p>
                      <a:endParaRPr/>
                    </a:p>
                  </a:txBody>
                  <a:tcPr marL="0" marR="0" marT="0" marB="0" anchor="ctr"/>
                </a:tc>
                <a:tc>
                  <a:txBody>
                    <a:bodyPr/>
                    <a:lstStyle/>
                    <a:p>
                      <a:pPr marL="63500" marR="63500">
                        <a:spcBef>
                          <a:spcPts val="500"/>
                        </a:spcBef>
                        <a:spcAft>
                          <a:spcPts val="500"/>
                        </a:spcAft>
                        <a:buNone/>
                      </a:pPr>
                      <a:r>
                        <a:rPr lang="en-US" sz="1100">
                          <a:effectLst/>
                        </a:rPr>
                        <a:t>mar\.</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93,238</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2,210.9741</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943853149"/>
                  </a:ext>
                </a:extLst>
              </a:tr>
              <a:tr h="430631">
                <a:tc vMerge="1">
                  <a:txBody>
                    <a:bodyPr/>
                    <a:lstStyle/>
                    <a:p>
                      <a:endParaRPr/>
                    </a:p>
                  </a:txBody>
                  <a:tcPr marL="0" marR="0" marT="0" marB="0" anchor="ctr"/>
                </a:tc>
                <a:tc>
                  <a:txBody>
                    <a:bodyPr/>
                    <a:lstStyle/>
                    <a:p>
                      <a:pPr marL="63500" marR="63500">
                        <a:spcBef>
                          <a:spcPts val="500"/>
                        </a:spcBef>
                        <a:spcAft>
                          <a:spcPts val="500"/>
                        </a:spcAft>
                        <a:buNone/>
                      </a:pPr>
                      <a:r>
                        <a:rPr lang="en-US" sz="1100">
                          <a:effectLst/>
                        </a:rPr>
                        <a:t>mer\.</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94,946</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2,281.4231</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875220605"/>
                  </a:ext>
                </a:extLst>
              </a:tr>
              <a:tr h="430631">
                <a:tc vMerge="1">
                  <a:txBody>
                    <a:bodyPr/>
                    <a:lstStyle/>
                    <a:p>
                      <a:endParaRPr/>
                    </a:p>
                  </a:txBody>
                  <a:tcPr marL="0" marR="0" marT="0" marB="0" anchor="ctr"/>
                </a:tc>
                <a:tc>
                  <a:txBody>
                    <a:bodyPr/>
                    <a:lstStyle/>
                    <a:p>
                      <a:pPr marL="63500" marR="63500">
                        <a:spcBef>
                          <a:spcPts val="500"/>
                        </a:spcBef>
                        <a:spcAft>
                          <a:spcPts val="500"/>
                        </a:spcAft>
                        <a:buNone/>
                      </a:pPr>
                      <a:r>
                        <a:rPr lang="en-US" sz="1100">
                          <a:effectLst/>
                        </a:rPr>
                        <a:t>jeu\.</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105,599</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2,467.6597</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1603931"/>
                  </a:ext>
                </a:extLst>
              </a:tr>
              <a:tr h="430631">
                <a:tc vMerge="1">
                  <a:txBody>
                    <a:bodyPr/>
                    <a:lstStyle/>
                    <a:p>
                      <a:endParaRPr/>
                    </a:p>
                  </a:txBody>
                  <a:tcPr marL="0" marR="0" marT="0" marB="0" anchor="ctr"/>
                </a:tc>
                <a:tc>
                  <a:txBody>
                    <a:bodyPr/>
                    <a:lstStyle/>
                    <a:p>
                      <a:pPr marL="63500" marR="63500">
                        <a:spcBef>
                          <a:spcPts val="500"/>
                        </a:spcBef>
                        <a:spcAft>
                          <a:spcPts val="500"/>
                        </a:spcAft>
                        <a:buNone/>
                      </a:pPr>
                      <a:r>
                        <a:rPr lang="en-US" sz="1100">
                          <a:effectLst/>
                        </a:rPr>
                        <a:t>ven\.</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125,779</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2,620.5392</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28928061"/>
                  </a:ext>
                </a:extLst>
              </a:tr>
              <a:tr h="430631">
                <a:tc vMerge="1">
                  <a:txBody>
                    <a:bodyPr/>
                    <a:lstStyle/>
                    <a:p>
                      <a:endParaRPr dirty="0"/>
                    </a:p>
                  </a:txBody>
                  <a:tcPr marL="0" marR="0" marT="0" marB="0" anchor="ctr"/>
                </a:tc>
                <a:tc>
                  <a:txBody>
                    <a:bodyPr/>
                    <a:lstStyle/>
                    <a:p>
                      <a:pPr marL="63500" marR="63500">
                        <a:spcBef>
                          <a:spcPts val="500"/>
                        </a:spcBef>
                        <a:spcAft>
                          <a:spcPts val="500"/>
                        </a:spcAft>
                        <a:buNone/>
                      </a:pPr>
                      <a:r>
                        <a:rPr lang="en-US" sz="1100" dirty="0" err="1">
                          <a:effectLst/>
                        </a:rPr>
                        <a:t>sam</a:t>
                      </a:r>
                      <a:r>
                        <a:rPr lang="en-US" sz="1100" dirty="0">
                          <a:effectLst/>
                        </a:rPr>
                        <a:t>\.</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a:effectLst/>
                        </a:rPr>
                        <a:t>215,536</a:t>
                      </a:r>
                      <a:endParaRPr lang="fr-FR"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3500" marR="63500" algn="r">
                        <a:spcBef>
                          <a:spcPts val="500"/>
                        </a:spcBef>
                        <a:spcAft>
                          <a:spcPts val="500"/>
                        </a:spcAft>
                        <a:buNone/>
                      </a:pPr>
                      <a:r>
                        <a:rPr lang="en-US" sz="1100" dirty="0">
                          <a:effectLst/>
                        </a:rPr>
                        <a:t>1,739.6871</a:t>
                      </a:r>
                      <a:endParaRPr lang="fr-FR"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656677661"/>
                  </a:ext>
                </a:extLst>
              </a:tr>
              <a:tr h="430631">
                <a:tc vMerge="1">
                  <a:txBody>
                    <a:bodyPr/>
                    <a:lstStyle/>
                    <a:p>
                      <a:pPr marL="63500" marR="63500" algn="l" defTabSz="457200" rtl="0" eaLnBrk="1" latinLnBrk="0" hangingPunct="1">
                        <a:spcBef>
                          <a:spcPts val="500"/>
                        </a:spcBef>
                        <a:spcAft>
                          <a:spcPts val="500"/>
                        </a:spcAft>
                        <a:buNone/>
                      </a:pPr>
                      <a:endParaRPr lang="fr-FR" sz="1100" b="1" kern="1200" dirty="0">
                        <a:solidFill>
                          <a:schemeClr val="lt1"/>
                        </a:solidFill>
                        <a:effectLst/>
                        <a:latin typeface="+mn-lt"/>
                        <a:ea typeface="+mn-ea"/>
                        <a:cs typeface="+mn-cs"/>
                      </a:endParaRPr>
                    </a:p>
                  </a:txBody>
                  <a:tcPr marL="0" marR="0" marT="0" marB="0" anchor="ctr"/>
                </a:tc>
                <a:tc>
                  <a:txBody>
                    <a:bodyPr/>
                    <a:lstStyle/>
                    <a:p>
                      <a:pPr marL="63500" marR="63500">
                        <a:spcBef>
                          <a:spcPts val="500"/>
                        </a:spcBef>
                        <a:spcAft>
                          <a:spcPts val="500"/>
                        </a:spcAft>
                        <a:buNone/>
                      </a:pPr>
                      <a:r>
                        <a:rPr lang="fr-FR" sz="1100" b="1" kern="1200" dirty="0">
                          <a:solidFill>
                            <a:schemeClr val="tx1"/>
                          </a:solidFill>
                          <a:effectLst/>
                          <a:latin typeface="+mn-lt"/>
                          <a:ea typeface="+mn-ea"/>
                          <a:cs typeface="+mn-cs"/>
                        </a:rPr>
                        <a:t>Total</a:t>
                      </a:r>
                    </a:p>
                  </a:txBody>
                  <a:tcPr marL="0" marR="0" marT="0" marB="0" anchor="ctr"/>
                </a:tc>
                <a:tc>
                  <a:txBody>
                    <a:bodyPr/>
                    <a:lstStyle/>
                    <a:p>
                      <a:pPr marL="63500" marR="63500" algn="r">
                        <a:spcBef>
                          <a:spcPts val="500"/>
                        </a:spcBef>
                        <a:spcAft>
                          <a:spcPts val="500"/>
                        </a:spcAft>
                        <a:buNone/>
                      </a:pPr>
                      <a:r>
                        <a:rPr lang="fr-FR" sz="1100" b="1" kern="1200" dirty="0">
                          <a:solidFill>
                            <a:schemeClr val="tx1"/>
                          </a:solidFill>
                          <a:effectLst/>
                          <a:latin typeface="+mn-lt"/>
                          <a:ea typeface="+mn-ea"/>
                          <a:cs typeface="+mn-cs"/>
                        </a:rPr>
                        <a:t>925,351</a:t>
                      </a:r>
                    </a:p>
                  </a:txBody>
                  <a:tcPr marL="0" marR="0" marT="0" marB="0" anchor="ctr"/>
                </a:tc>
                <a:tc>
                  <a:txBody>
                    <a:bodyPr/>
                    <a:lstStyle/>
                    <a:p>
                      <a:pPr marL="63500" marR="63500" algn="r">
                        <a:spcBef>
                          <a:spcPts val="500"/>
                        </a:spcBef>
                        <a:spcAft>
                          <a:spcPts val="500"/>
                        </a:spcAft>
                        <a:buNone/>
                      </a:pPr>
                      <a:r>
                        <a:rPr lang="fr-FR" sz="1100" b="1" kern="1200" dirty="0">
                          <a:solidFill>
                            <a:schemeClr val="tx1"/>
                          </a:solidFill>
                          <a:effectLst/>
                          <a:latin typeface="+mn-lt"/>
                          <a:ea typeface="+mn-ea"/>
                          <a:cs typeface="+mn-cs"/>
                        </a:rPr>
                        <a:t>2092.6804</a:t>
                      </a:r>
                    </a:p>
                  </a:txBody>
                  <a:tcPr marL="0" marR="0" marT="0" marB="0" anchor="ctr"/>
                </a:tc>
                <a:extLst>
                  <a:ext uri="{0D108BD9-81ED-4DB2-BD59-A6C34878D82A}">
                    <a16:rowId xmlns:a16="http://schemas.microsoft.com/office/drawing/2014/main" val="1960746413"/>
                  </a:ext>
                </a:extLst>
              </a:tr>
            </a:tbl>
          </a:graphicData>
        </a:graphic>
      </p:graphicFrame>
      <p:sp>
        <p:nvSpPr>
          <p:cNvPr id="4" name="ZoneTexte 3">
            <a:extLst>
              <a:ext uri="{FF2B5EF4-FFF2-40B4-BE49-F238E27FC236}">
                <a16:creationId xmlns:a16="http://schemas.microsoft.com/office/drawing/2014/main" id="{7C7AC5F0-CC14-2053-469D-344C7D61382C}"/>
              </a:ext>
            </a:extLst>
          </p:cNvPr>
          <p:cNvSpPr txBox="1"/>
          <p:nvPr/>
        </p:nvSpPr>
        <p:spPr>
          <a:xfrm>
            <a:off x="1515533" y="5952067"/>
            <a:ext cx="9804400" cy="523220"/>
          </a:xfrm>
          <a:prstGeom prst="rect">
            <a:avLst/>
          </a:prstGeom>
          <a:noFill/>
        </p:spPr>
        <p:txBody>
          <a:bodyPr wrap="square" rtlCol="0">
            <a:spAutoFit/>
          </a:bodyPr>
          <a:lstStyle/>
          <a:p>
            <a:r>
              <a:rPr lang="fr-FR" sz="1400" dirty="0">
                <a:latin typeface="-apple-system"/>
              </a:rPr>
              <a:t>Les utilisateurs ponctuels louent moins fréquemment que les abonnés. Cependant, ils font des locations sur une plus longue durée. </a:t>
            </a:r>
          </a:p>
          <a:p>
            <a:r>
              <a:rPr lang="fr-FR" sz="1400" dirty="0">
                <a:latin typeface="-apple-system"/>
              </a:rPr>
              <a:t>A l’inverse, les abonnés louent plus fréquemment les vélos et sur des durées moyennes plus courtes.</a:t>
            </a:r>
          </a:p>
        </p:txBody>
      </p:sp>
    </p:spTree>
    <p:extLst>
      <p:ext uri="{BB962C8B-B14F-4D97-AF65-F5344CB8AC3E}">
        <p14:creationId xmlns:p14="http://schemas.microsoft.com/office/powerpoint/2010/main" val="2874592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4928A3-5F45-67A5-57F4-F2421FF98B2B}"/>
              </a:ext>
            </a:extLst>
          </p:cNvPr>
          <p:cNvSpPr>
            <a:spLocks noGrp="1"/>
          </p:cNvSpPr>
          <p:nvPr>
            <p:ph type="title"/>
          </p:nvPr>
        </p:nvSpPr>
        <p:spPr/>
        <p:txBody>
          <a:bodyPr/>
          <a:lstStyle/>
          <a:p>
            <a:r>
              <a:rPr lang="fr-FR" dirty="0"/>
              <a:t>Analyse exploratoire des données - Visualisation</a:t>
            </a:r>
          </a:p>
        </p:txBody>
      </p:sp>
      <p:pic>
        <p:nvPicPr>
          <p:cNvPr id="5" name="Espace réservé du contenu 4">
            <a:extLst>
              <a:ext uri="{FF2B5EF4-FFF2-40B4-BE49-F238E27FC236}">
                <a16:creationId xmlns:a16="http://schemas.microsoft.com/office/drawing/2014/main" id="{8010C7D6-F7D2-0F6F-A3E1-3FDA31339A5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50561" y="2190750"/>
            <a:ext cx="5461518" cy="3778250"/>
          </a:xfrm>
        </p:spPr>
      </p:pic>
      <p:sp>
        <p:nvSpPr>
          <p:cNvPr id="3" name="ZoneTexte 2">
            <a:extLst>
              <a:ext uri="{FF2B5EF4-FFF2-40B4-BE49-F238E27FC236}">
                <a16:creationId xmlns:a16="http://schemas.microsoft.com/office/drawing/2014/main" id="{D06E980C-E81E-0B82-9FBA-5620B04FE006}"/>
              </a:ext>
            </a:extLst>
          </p:cNvPr>
          <p:cNvSpPr txBox="1"/>
          <p:nvPr/>
        </p:nvSpPr>
        <p:spPr>
          <a:xfrm>
            <a:off x="8077200" y="2190750"/>
            <a:ext cx="3649134" cy="2462213"/>
          </a:xfrm>
          <a:prstGeom prst="rect">
            <a:avLst/>
          </a:prstGeom>
          <a:noFill/>
        </p:spPr>
        <p:txBody>
          <a:bodyPr wrap="square" rtlCol="0">
            <a:spAutoFit/>
          </a:bodyPr>
          <a:lstStyle/>
          <a:p>
            <a:r>
              <a:rPr lang="fr-FR" sz="1400" dirty="0">
                <a:latin typeface="-apple-system"/>
              </a:rPr>
              <a:t>Une différence de comportement visible entre les abonnés et les utilisateurs ponctuels, sur l’ensemble de la période : </a:t>
            </a:r>
          </a:p>
          <a:p>
            <a:endParaRPr lang="fr-FR" sz="1400" dirty="0">
              <a:latin typeface="-apple-system"/>
            </a:endParaRPr>
          </a:p>
          <a:p>
            <a:pPr marL="285750" indent="-285750">
              <a:buFontTx/>
              <a:buChar char="-"/>
            </a:pPr>
            <a:r>
              <a:rPr lang="fr-FR" sz="1400" dirty="0">
                <a:latin typeface="-apple-system"/>
              </a:rPr>
              <a:t>La  location des vélos par les utilisateurs ponctuels (Casual) est plus nombreuse le weekend et beaucoup mois en semaine. </a:t>
            </a:r>
          </a:p>
          <a:p>
            <a:endParaRPr lang="fr-FR" sz="1400" dirty="0">
              <a:latin typeface="-apple-system"/>
            </a:endParaRPr>
          </a:p>
          <a:p>
            <a:pPr marL="285750" indent="-285750">
              <a:buFontTx/>
              <a:buChar char="-"/>
            </a:pPr>
            <a:r>
              <a:rPr lang="fr-FR" sz="1400" dirty="0">
                <a:latin typeface="-apple-system"/>
              </a:rPr>
              <a:t>A l’inverse, les abonnés louent beaucoup plus les vélos en semaine que le weekend.</a:t>
            </a:r>
          </a:p>
          <a:p>
            <a:endParaRPr lang="fr-FR" sz="1400" dirty="0">
              <a:latin typeface="-apple-system"/>
            </a:endParaRPr>
          </a:p>
        </p:txBody>
      </p:sp>
    </p:spTree>
    <p:extLst>
      <p:ext uri="{BB962C8B-B14F-4D97-AF65-F5344CB8AC3E}">
        <p14:creationId xmlns:p14="http://schemas.microsoft.com/office/powerpoint/2010/main" val="4212059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88E86-5F9B-83AE-BD07-ABFFAE9F26F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7A9822-72C2-3AB1-01B3-50533837BC31}"/>
              </a:ext>
            </a:extLst>
          </p:cNvPr>
          <p:cNvSpPr>
            <a:spLocks noGrp="1"/>
          </p:cNvSpPr>
          <p:nvPr>
            <p:ph type="title"/>
          </p:nvPr>
        </p:nvSpPr>
        <p:spPr/>
        <p:txBody>
          <a:bodyPr/>
          <a:lstStyle/>
          <a:p>
            <a:r>
              <a:rPr lang="fr-FR" dirty="0"/>
              <a:t>Analyse exploratoire des données - Visualisation</a:t>
            </a:r>
          </a:p>
        </p:txBody>
      </p:sp>
      <p:pic>
        <p:nvPicPr>
          <p:cNvPr id="7" name="Espace réservé du contenu 6">
            <a:extLst>
              <a:ext uri="{FF2B5EF4-FFF2-40B4-BE49-F238E27FC236}">
                <a16:creationId xmlns:a16="http://schemas.microsoft.com/office/drawing/2014/main" id="{2E292B72-B7FF-9E0E-4B39-FD59E5F9CEE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59467" y="1905000"/>
            <a:ext cx="6045915" cy="4182533"/>
          </a:xfrm>
        </p:spPr>
      </p:pic>
      <p:sp>
        <p:nvSpPr>
          <p:cNvPr id="3" name="ZoneTexte 2">
            <a:extLst>
              <a:ext uri="{FF2B5EF4-FFF2-40B4-BE49-F238E27FC236}">
                <a16:creationId xmlns:a16="http://schemas.microsoft.com/office/drawing/2014/main" id="{6D70562F-BEE3-581D-C8A0-78245F9F8D35}"/>
              </a:ext>
            </a:extLst>
          </p:cNvPr>
          <p:cNvSpPr txBox="1"/>
          <p:nvPr/>
        </p:nvSpPr>
        <p:spPr>
          <a:xfrm>
            <a:off x="8212666" y="1364776"/>
            <a:ext cx="3564467" cy="4401205"/>
          </a:xfrm>
          <a:prstGeom prst="rect">
            <a:avLst/>
          </a:prstGeom>
          <a:noFill/>
        </p:spPr>
        <p:txBody>
          <a:bodyPr wrap="square" rtlCol="0">
            <a:spAutoFit/>
          </a:bodyPr>
          <a:lstStyle/>
          <a:p>
            <a:pPr algn="just"/>
            <a:r>
              <a:rPr lang="fr-FR" sz="1400" dirty="0">
                <a:latin typeface="-apple-system"/>
              </a:rPr>
              <a:t>Des comportements similaires entre les deux groupes, s’expliquant, à la fois par la saison, et les périodes de grandes activités dans la ville.</a:t>
            </a:r>
          </a:p>
          <a:p>
            <a:pPr algn="just"/>
            <a:endParaRPr lang="fr-FR" sz="1400" dirty="0">
              <a:latin typeface="-apple-system"/>
            </a:endParaRPr>
          </a:p>
          <a:p>
            <a:pPr marL="285750" indent="-285750" algn="just">
              <a:buFontTx/>
              <a:buChar char="-"/>
            </a:pPr>
            <a:r>
              <a:rPr lang="fr-FR" sz="1400" dirty="0">
                <a:latin typeface="-apple-system"/>
              </a:rPr>
              <a:t>Les pics de location des vélos par les deux groupes correspondent aux mois des vacances scolaires (Juin, juillet et août) et aussi aux saisons d’été et de printemps.</a:t>
            </a:r>
          </a:p>
          <a:p>
            <a:pPr marL="285750" indent="-285750" algn="just">
              <a:buFontTx/>
              <a:buChar char="-"/>
            </a:pPr>
            <a:endParaRPr lang="fr-FR" sz="1400" dirty="0">
              <a:latin typeface="-apple-system"/>
            </a:endParaRPr>
          </a:p>
          <a:p>
            <a:pPr marL="285750" indent="-285750" algn="just">
              <a:buFontTx/>
              <a:buChar char="-"/>
            </a:pPr>
            <a:r>
              <a:rPr lang="fr-FR" sz="1400" dirty="0">
                <a:latin typeface="-apple-system"/>
              </a:rPr>
              <a:t>Le nombre de locations baisse durant l’hiver, à partir de novembre, jusqu’en mars.</a:t>
            </a:r>
          </a:p>
          <a:p>
            <a:pPr marL="285750" indent="-285750" algn="just">
              <a:buFontTx/>
              <a:buChar char="-"/>
            </a:pPr>
            <a:endParaRPr lang="fr-FR" sz="1400" dirty="0">
              <a:latin typeface="-apple-system"/>
            </a:endParaRPr>
          </a:p>
          <a:p>
            <a:pPr marL="285750" indent="-285750" algn="just">
              <a:buFontTx/>
              <a:buChar char="-"/>
            </a:pPr>
            <a:r>
              <a:rPr lang="fr-FR" sz="1400" dirty="0">
                <a:latin typeface="-apple-system"/>
              </a:rPr>
              <a:t>La baisse continue de janvier 2020 à mars 2020 peut être liée à l’avènement du Covid 19 aux USA cette année-là.</a:t>
            </a:r>
          </a:p>
          <a:p>
            <a:pPr marL="285750" indent="-285750" algn="just">
              <a:buFontTx/>
              <a:buChar char="-"/>
            </a:pPr>
            <a:endParaRPr lang="fr-FR" sz="1400" dirty="0">
              <a:latin typeface="-apple-system"/>
            </a:endParaRPr>
          </a:p>
          <a:p>
            <a:pPr marL="285750" indent="-285750" algn="just">
              <a:buFontTx/>
              <a:buChar char="-"/>
            </a:pPr>
            <a:r>
              <a:rPr lang="fr-FR" sz="1400" dirty="0">
                <a:latin typeface="-apple-system"/>
              </a:rPr>
              <a:t>On peut assumer que les abonnés qui se servent des vélos le réalisent pour leurs déplacements quotidiens.</a:t>
            </a:r>
          </a:p>
        </p:txBody>
      </p:sp>
    </p:spTree>
    <p:extLst>
      <p:ext uri="{BB962C8B-B14F-4D97-AF65-F5344CB8AC3E}">
        <p14:creationId xmlns:p14="http://schemas.microsoft.com/office/powerpoint/2010/main" val="69078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81999-141E-E37B-DCAC-1E4AD2CB112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478B7BF-3D09-BA1D-ECF6-2B0CAB003DBE}"/>
              </a:ext>
            </a:extLst>
          </p:cNvPr>
          <p:cNvSpPr>
            <a:spLocks noGrp="1"/>
          </p:cNvSpPr>
          <p:nvPr>
            <p:ph type="title"/>
          </p:nvPr>
        </p:nvSpPr>
        <p:spPr/>
        <p:txBody>
          <a:bodyPr/>
          <a:lstStyle/>
          <a:p>
            <a:r>
              <a:rPr lang="fr-FR" dirty="0"/>
              <a:t>Analyse exploratoire des données - Visualisation</a:t>
            </a:r>
          </a:p>
        </p:txBody>
      </p:sp>
      <p:pic>
        <p:nvPicPr>
          <p:cNvPr id="6" name="Espace réservé du contenu 5">
            <a:extLst>
              <a:ext uri="{FF2B5EF4-FFF2-40B4-BE49-F238E27FC236}">
                <a16:creationId xmlns:a16="http://schemas.microsoft.com/office/drawing/2014/main" id="{C5E1DD4D-F804-7205-ACED-BFE7D56178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7934" y="1981201"/>
            <a:ext cx="5918200" cy="4252689"/>
          </a:xfrm>
        </p:spPr>
      </p:pic>
      <p:sp>
        <p:nvSpPr>
          <p:cNvPr id="4" name="ZoneTexte 3">
            <a:extLst>
              <a:ext uri="{FF2B5EF4-FFF2-40B4-BE49-F238E27FC236}">
                <a16:creationId xmlns:a16="http://schemas.microsoft.com/office/drawing/2014/main" id="{CF8FFC86-98A0-06CA-FEEB-B891A7707444}"/>
              </a:ext>
            </a:extLst>
          </p:cNvPr>
          <p:cNvSpPr txBox="1"/>
          <p:nvPr/>
        </p:nvSpPr>
        <p:spPr>
          <a:xfrm>
            <a:off x="7772400" y="1981201"/>
            <a:ext cx="3732212" cy="3385542"/>
          </a:xfrm>
          <a:prstGeom prst="rect">
            <a:avLst/>
          </a:prstGeom>
          <a:noFill/>
        </p:spPr>
        <p:txBody>
          <a:bodyPr wrap="square" rtlCol="0">
            <a:spAutoFit/>
          </a:bodyPr>
          <a:lstStyle/>
          <a:p>
            <a:pPr algn="just"/>
            <a:endParaRPr lang="fr-FR" sz="1400" dirty="0">
              <a:latin typeface="-apple-system"/>
            </a:endParaRPr>
          </a:p>
          <a:p>
            <a:pPr marL="285750" indent="-285750" algn="just">
              <a:buFontTx/>
              <a:buChar char="-"/>
            </a:pPr>
            <a:r>
              <a:rPr lang="fr-FR" sz="1400" dirty="0">
                <a:latin typeface="-apple-system"/>
              </a:rPr>
              <a:t>L’été, puis l’automne sont les périodes d’activités accrues.</a:t>
            </a:r>
          </a:p>
          <a:p>
            <a:pPr marL="285750" indent="-285750" algn="just">
              <a:buFontTx/>
              <a:buChar char="-"/>
            </a:pPr>
            <a:endParaRPr lang="fr-FR" sz="1400" dirty="0">
              <a:latin typeface="-apple-system"/>
            </a:endParaRPr>
          </a:p>
          <a:p>
            <a:pPr marL="285750" indent="-285750" algn="just">
              <a:buFontTx/>
              <a:buChar char="-"/>
            </a:pPr>
            <a:r>
              <a:rPr lang="fr-FR" sz="1400" dirty="0">
                <a:latin typeface="-apple-system"/>
              </a:rPr>
              <a:t>En hiver, très peu d’utilisateurs ponctuels (Casual), les abonnés qui louent un vélo s’en servent surtout en semaine.</a:t>
            </a:r>
          </a:p>
          <a:p>
            <a:pPr algn="just"/>
            <a:endParaRPr lang="fr-FR" sz="1400" dirty="0">
              <a:latin typeface="-apple-system"/>
            </a:endParaRPr>
          </a:p>
          <a:p>
            <a:pPr marL="285750" indent="-285750" algn="just">
              <a:buFontTx/>
              <a:buChar char="-"/>
            </a:pPr>
            <a:r>
              <a:rPr lang="fr-FR" sz="1400" dirty="0">
                <a:latin typeface="-apple-system"/>
              </a:rPr>
              <a:t>Sur les trois autres saisons, les utilisateurs ponctuels utilisent plus les vélos le weekend.</a:t>
            </a:r>
          </a:p>
          <a:p>
            <a:pPr algn="just"/>
            <a:r>
              <a:rPr lang="fr-FR" sz="1400" dirty="0">
                <a:latin typeface="-apple-system"/>
              </a:rPr>
              <a:t> </a:t>
            </a:r>
          </a:p>
          <a:p>
            <a:pPr marL="285750" indent="-285750" algn="just">
              <a:buFontTx/>
              <a:buChar char="-"/>
            </a:pPr>
            <a:r>
              <a:rPr lang="fr-FR" sz="1400" dirty="0">
                <a:latin typeface="-apple-system"/>
              </a:rPr>
              <a:t>À l’inverse, peu importe la saison, les abonnés louent moins le weekend qu’en semaine.</a:t>
            </a:r>
          </a:p>
          <a:p>
            <a:pPr marL="285750" indent="-285750">
              <a:buFontTx/>
              <a:buChar char="-"/>
            </a:pPr>
            <a:endParaRPr lang="fr-FR" dirty="0">
              <a:latin typeface="-apple-system"/>
            </a:endParaRPr>
          </a:p>
        </p:txBody>
      </p:sp>
    </p:spTree>
    <p:extLst>
      <p:ext uri="{BB962C8B-B14F-4D97-AF65-F5344CB8AC3E}">
        <p14:creationId xmlns:p14="http://schemas.microsoft.com/office/powerpoint/2010/main" val="3948078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FCC2A-0173-10D0-F3E4-98316A3FED5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59CBE0B-9C85-0297-B061-DD6D9C5AA87F}"/>
              </a:ext>
            </a:extLst>
          </p:cNvPr>
          <p:cNvSpPr>
            <a:spLocks noGrp="1"/>
          </p:cNvSpPr>
          <p:nvPr>
            <p:ph type="title"/>
          </p:nvPr>
        </p:nvSpPr>
        <p:spPr/>
        <p:txBody>
          <a:bodyPr/>
          <a:lstStyle/>
          <a:p>
            <a:r>
              <a:rPr lang="fr-FR" dirty="0"/>
              <a:t>Analyse exploratoire des données - Visualisation</a:t>
            </a:r>
          </a:p>
        </p:txBody>
      </p:sp>
      <p:pic>
        <p:nvPicPr>
          <p:cNvPr id="6" name="Espace réservé du contenu 5">
            <a:extLst>
              <a:ext uri="{FF2B5EF4-FFF2-40B4-BE49-F238E27FC236}">
                <a16:creationId xmlns:a16="http://schemas.microsoft.com/office/drawing/2014/main" id="{EE4219FE-F610-46C1-E940-5132AFB9A7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74554" y="2108200"/>
            <a:ext cx="5461518" cy="3778250"/>
          </a:xfrm>
        </p:spPr>
      </p:pic>
      <p:sp>
        <p:nvSpPr>
          <p:cNvPr id="3" name="ZoneTexte 2">
            <a:extLst>
              <a:ext uri="{FF2B5EF4-FFF2-40B4-BE49-F238E27FC236}">
                <a16:creationId xmlns:a16="http://schemas.microsoft.com/office/drawing/2014/main" id="{CC780ABB-04A1-CB70-D650-E0A8753719C5}"/>
              </a:ext>
            </a:extLst>
          </p:cNvPr>
          <p:cNvSpPr txBox="1"/>
          <p:nvPr/>
        </p:nvSpPr>
        <p:spPr>
          <a:xfrm>
            <a:off x="7349067" y="2091267"/>
            <a:ext cx="4155545" cy="1200329"/>
          </a:xfrm>
          <a:prstGeom prst="rect">
            <a:avLst/>
          </a:prstGeom>
          <a:noFill/>
        </p:spPr>
        <p:txBody>
          <a:bodyPr wrap="square" rtlCol="0">
            <a:spAutoFit/>
          </a:bodyPr>
          <a:lstStyle/>
          <a:p>
            <a:r>
              <a:rPr lang="fr-FR" dirty="0">
                <a:latin typeface="-apple-system"/>
              </a:rPr>
              <a:t>Sur l’ensemble de la période, les utilisateurs ponctuels (casual) louent les vélos pour une durée plus longue, donc de plus longs trajets que les abonnés.</a:t>
            </a:r>
          </a:p>
        </p:txBody>
      </p:sp>
    </p:spTree>
    <p:extLst>
      <p:ext uri="{BB962C8B-B14F-4D97-AF65-F5344CB8AC3E}">
        <p14:creationId xmlns:p14="http://schemas.microsoft.com/office/powerpoint/2010/main" val="1418789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0CA41-D5D9-3B14-792D-51359F8A44A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0056783-BEC2-6B77-C487-B2F87CE0109B}"/>
              </a:ext>
            </a:extLst>
          </p:cNvPr>
          <p:cNvSpPr>
            <a:spLocks noGrp="1"/>
          </p:cNvSpPr>
          <p:nvPr>
            <p:ph type="title"/>
          </p:nvPr>
        </p:nvSpPr>
        <p:spPr/>
        <p:txBody>
          <a:bodyPr/>
          <a:lstStyle/>
          <a:p>
            <a:r>
              <a:rPr lang="fr-FR" dirty="0"/>
              <a:t>Analyse exploratoire des données - Visualisation</a:t>
            </a:r>
          </a:p>
        </p:txBody>
      </p:sp>
      <p:pic>
        <p:nvPicPr>
          <p:cNvPr id="12" name="Espace réservé du contenu 11">
            <a:extLst>
              <a:ext uri="{FF2B5EF4-FFF2-40B4-BE49-F238E27FC236}">
                <a16:creationId xmlns:a16="http://schemas.microsoft.com/office/drawing/2014/main" id="{48EAFBED-8526-76F0-956A-752E398DF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71463" y="1676399"/>
            <a:ext cx="4969137" cy="4969137"/>
          </a:xfrm>
        </p:spPr>
      </p:pic>
      <p:sp>
        <p:nvSpPr>
          <p:cNvPr id="3" name="ZoneTexte 2">
            <a:extLst>
              <a:ext uri="{FF2B5EF4-FFF2-40B4-BE49-F238E27FC236}">
                <a16:creationId xmlns:a16="http://schemas.microsoft.com/office/drawing/2014/main" id="{CC2D0FD1-2E7B-533E-A76D-C7ECBFF1243D}"/>
              </a:ext>
            </a:extLst>
          </p:cNvPr>
          <p:cNvSpPr txBox="1"/>
          <p:nvPr/>
        </p:nvSpPr>
        <p:spPr>
          <a:xfrm>
            <a:off x="7890933" y="2006600"/>
            <a:ext cx="3613679" cy="1169551"/>
          </a:xfrm>
          <a:prstGeom prst="rect">
            <a:avLst/>
          </a:prstGeom>
          <a:noFill/>
        </p:spPr>
        <p:txBody>
          <a:bodyPr wrap="square" rtlCol="0">
            <a:spAutoFit/>
          </a:bodyPr>
          <a:lstStyle/>
          <a:p>
            <a:pPr marL="285750" indent="-285750" algn="just">
              <a:buFontTx/>
              <a:buChar char="-"/>
            </a:pPr>
            <a:r>
              <a:rPr lang="fr-FR" sz="1400" dirty="0">
                <a:latin typeface="-apple-system"/>
              </a:rPr>
              <a:t>Sur les deux périodes d’hiver (2019 et 2020), les utilisateurs ponctuels louent les vélos plus longtemps que durant d’autres périodes.</a:t>
            </a:r>
          </a:p>
          <a:p>
            <a:pPr marL="285750" indent="-285750" algn="just">
              <a:buFontTx/>
              <a:buChar char="-"/>
            </a:pPr>
            <a:endParaRPr lang="fr-FR" sz="1400" dirty="0">
              <a:latin typeface="-apple-system"/>
            </a:endParaRPr>
          </a:p>
        </p:txBody>
      </p:sp>
    </p:spTree>
    <p:extLst>
      <p:ext uri="{BB962C8B-B14F-4D97-AF65-F5344CB8AC3E}">
        <p14:creationId xmlns:p14="http://schemas.microsoft.com/office/powerpoint/2010/main" val="28280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D683F6-8417-3065-70E1-271640713060}"/>
              </a:ext>
            </a:extLst>
          </p:cNvPr>
          <p:cNvSpPr>
            <a:spLocks noGrp="1"/>
          </p:cNvSpPr>
          <p:nvPr>
            <p:ph type="title"/>
          </p:nvPr>
        </p:nvSpPr>
        <p:spPr/>
        <p:txBody>
          <a:bodyPr/>
          <a:lstStyle/>
          <a:p>
            <a:r>
              <a:rPr lang="fr-FR" dirty="0"/>
              <a:t>Plan</a:t>
            </a:r>
          </a:p>
        </p:txBody>
      </p:sp>
      <p:sp>
        <p:nvSpPr>
          <p:cNvPr id="3" name="Espace réservé du contenu 2">
            <a:extLst>
              <a:ext uri="{FF2B5EF4-FFF2-40B4-BE49-F238E27FC236}">
                <a16:creationId xmlns:a16="http://schemas.microsoft.com/office/drawing/2014/main" id="{6758D8F5-805E-822C-76A9-15BA22199573}"/>
              </a:ext>
            </a:extLst>
          </p:cNvPr>
          <p:cNvSpPr>
            <a:spLocks noGrp="1"/>
          </p:cNvSpPr>
          <p:nvPr>
            <p:ph idx="1"/>
          </p:nvPr>
        </p:nvSpPr>
        <p:spPr/>
        <p:txBody>
          <a:bodyPr>
            <a:normAutofit lnSpcReduction="10000"/>
          </a:bodyPr>
          <a:lstStyle/>
          <a:p>
            <a:r>
              <a:rPr lang="fr-FR" dirty="0">
                <a:solidFill>
                  <a:schemeClr val="tx1"/>
                </a:solidFill>
                <a:hlinkClick r:id="rId2" action="ppaction://hlinksldjump">
                  <a:extLst>
                    <a:ext uri="{A12FA001-AC4F-418D-AE19-62706E023703}">
                      <ahyp:hlinkClr xmlns:ahyp="http://schemas.microsoft.com/office/drawing/2018/hyperlinkcolor" val="tx"/>
                    </a:ext>
                  </a:extLst>
                </a:hlinkClick>
              </a:rPr>
              <a:t>Présentation du portfolio</a:t>
            </a:r>
            <a:endParaRPr lang="fr-FR" dirty="0">
              <a:solidFill>
                <a:schemeClr val="tx1"/>
              </a:solidFill>
            </a:endParaRPr>
          </a:p>
          <a:p>
            <a:pPr lvl="1"/>
            <a:r>
              <a:rPr lang="fr-FR" dirty="0">
                <a:solidFill>
                  <a:schemeClr val="tx1"/>
                </a:solidFill>
              </a:rPr>
              <a:t>Contexte</a:t>
            </a:r>
          </a:p>
          <a:p>
            <a:r>
              <a:rPr lang="fr-FR" dirty="0">
                <a:solidFill>
                  <a:schemeClr val="tx1"/>
                </a:solidFill>
                <a:hlinkClick r:id="rId3" action="ppaction://hlinksldjump">
                  <a:extLst>
                    <a:ext uri="{A12FA001-AC4F-418D-AE19-62706E023703}">
                      <ahyp:hlinkClr xmlns:ahyp="http://schemas.microsoft.com/office/drawing/2018/hyperlinkcolor" val="tx"/>
                    </a:ext>
                  </a:extLst>
                </a:hlinkClick>
              </a:rPr>
              <a:t>Méthodologie de travail</a:t>
            </a:r>
            <a:endParaRPr lang="fr-FR" dirty="0">
              <a:solidFill>
                <a:schemeClr val="tx1"/>
              </a:solidFill>
            </a:endParaRPr>
          </a:p>
          <a:p>
            <a:r>
              <a:rPr lang="fr-FR" dirty="0">
                <a:solidFill>
                  <a:schemeClr val="tx1"/>
                </a:solidFill>
                <a:hlinkClick r:id="rId4" action="ppaction://hlinksldjump">
                  <a:extLst>
                    <a:ext uri="{A12FA001-AC4F-418D-AE19-62706E023703}">
                      <ahyp:hlinkClr xmlns:ahyp="http://schemas.microsoft.com/office/drawing/2018/hyperlinkcolor" val="tx"/>
                    </a:ext>
                  </a:extLst>
                </a:hlinkClick>
              </a:rPr>
              <a:t>La base de données</a:t>
            </a:r>
            <a:endParaRPr lang="fr-FR" dirty="0">
              <a:solidFill>
                <a:schemeClr val="tx1"/>
              </a:solidFill>
            </a:endParaRPr>
          </a:p>
          <a:p>
            <a:pPr lvl="1"/>
            <a:r>
              <a:rPr lang="fr-FR" dirty="0">
                <a:solidFill>
                  <a:schemeClr val="tx1"/>
                </a:solidFill>
                <a:hlinkClick r:id="rId5" action="ppaction://hlinksldjump">
                  <a:extLst>
                    <a:ext uri="{A12FA001-AC4F-418D-AE19-62706E023703}">
                      <ahyp:hlinkClr xmlns:ahyp="http://schemas.microsoft.com/office/drawing/2018/hyperlinkcolor" val="tx"/>
                    </a:ext>
                  </a:extLst>
                </a:hlinkClick>
              </a:rPr>
              <a:t>Préparation et traitement de la base de données</a:t>
            </a:r>
            <a:endParaRPr lang="fr-FR" dirty="0">
              <a:solidFill>
                <a:schemeClr val="tx1"/>
              </a:solidFill>
            </a:endParaRPr>
          </a:p>
          <a:p>
            <a:pPr lvl="1"/>
            <a:r>
              <a:rPr lang="fr-FR" dirty="0">
                <a:solidFill>
                  <a:schemeClr val="tx1"/>
                </a:solidFill>
                <a:hlinkClick r:id="rId6" action="ppaction://hlinksldjump">
                  <a:extLst>
                    <a:ext uri="{A12FA001-AC4F-418D-AE19-62706E023703}">
                      <ahyp:hlinkClr xmlns:ahyp="http://schemas.microsoft.com/office/drawing/2018/hyperlinkcolor" val="tx"/>
                    </a:ext>
                  </a:extLst>
                </a:hlinkClick>
              </a:rPr>
              <a:t>Constitution de la base de données finale</a:t>
            </a:r>
            <a:endParaRPr lang="fr-FR" dirty="0">
              <a:solidFill>
                <a:schemeClr val="tx1"/>
              </a:solidFill>
            </a:endParaRPr>
          </a:p>
          <a:p>
            <a:r>
              <a:rPr lang="fr-FR" dirty="0">
                <a:solidFill>
                  <a:schemeClr val="tx1"/>
                </a:solidFill>
                <a:hlinkClick r:id="rId7" action="ppaction://hlinksldjump">
                  <a:extLst>
                    <a:ext uri="{A12FA001-AC4F-418D-AE19-62706E023703}">
                      <ahyp:hlinkClr xmlns:ahyp="http://schemas.microsoft.com/office/drawing/2018/hyperlinkcolor" val="tx"/>
                    </a:ext>
                  </a:extLst>
                </a:hlinkClick>
              </a:rPr>
              <a:t>Analyses exploratoires des données</a:t>
            </a:r>
            <a:endParaRPr lang="fr-FR" dirty="0">
              <a:solidFill>
                <a:schemeClr val="tx1"/>
              </a:solidFill>
            </a:endParaRPr>
          </a:p>
          <a:p>
            <a:r>
              <a:rPr lang="fr-FR" dirty="0">
                <a:solidFill>
                  <a:schemeClr val="tx1"/>
                </a:solidFill>
                <a:hlinkClick r:id="rId8" action="ppaction://hlinksldjump">
                  <a:extLst>
                    <a:ext uri="{A12FA001-AC4F-418D-AE19-62706E023703}">
                      <ahyp:hlinkClr xmlns:ahyp="http://schemas.microsoft.com/office/drawing/2018/hyperlinkcolor" val="tx"/>
                    </a:ext>
                  </a:extLst>
                </a:hlinkClick>
              </a:rPr>
              <a:t>Visualisations des résultats</a:t>
            </a:r>
            <a:endParaRPr lang="fr-FR" dirty="0">
              <a:solidFill>
                <a:schemeClr val="tx1"/>
              </a:solidFill>
            </a:endParaRPr>
          </a:p>
          <a:p>
            <a:r>
              <a:rPr lang="fr-FR" dirty="0">
                <a:solidFill>
                  <a:schemeClr val="tx1"/>
                </a:solidFill>
                <a:hlinkClick r:id="rId9" action="ppaction://hlinksldjump">
                  <a:extLst>
                    <a:ext uri="{A12FA001-AC4F-418D-AE19-62706E023703}">
                      <ahyp:hlinkClr xmlns:ahyp="http://schemas.microsoft.com/office/drawing/2018/hyperlinkcolor" val="tx"/>
                    </a:ext>
                  </a:extLst>
                </a:hlinkClick>
              </a:rPr>
              <a:t>Résultats</a:t>
            </a:r>
            <a:endParaRPr lang="fr-FR" dirty="0">
              <a:solidFill>
                <a:schemeClr val="tx1"/>
              </a:solidFill>
            </a:endParaRPr>
          </a:p>
          <a:p>
            <a:r>
              <a:rPr lang="fr-FR" dirty="0">
                <a:solidFill>
                  <a:schemeClr val="tx1"/>
                </a:solidFill>
                <a:hlinkClick r:id="rId10" action="ppaction://hlinksldjump">
                  <a:extLst>
                    <a:ext uri="{A12FA001-AC4F-418D-AE19-62706E023703}">
                      <ahyp:hlinkClr xmlns:ahyp="http://schemas.microsoft.com/office/drawing/2018/hyperlinkcolor" val="tx"/>
                    </a:ext>
                  </a:extLst>
                </a:hlinkClick>
              </a:rPr>
              <a:t>Pour aller plus loin</a:t>
            </a:r>
            <a:endParaRPr lang="fr-FR" dirty="0">
              <a:solidFill>
                <a:schemeClr val="tx1"/>
              </a:solidFill>
            </a:endParaRPr>
          </a:p>
          <a:p>
            <a:pPr lvl="1"/>
            <a:endParaRPr lang="fr-FR" dirty="0"/>
          </a:p>
        </p:txBody>
      </p:sp>
    </p:spTree>
    <p:extLst>
      <p:ext uri="{BB962C8B-B14F-4D97-AF65-F5344CB8AC3E}">
        <p14:creationId xmlns:p14="http://schemas.microsoft.com/office/powerpoint/2010/main" val="3464616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79AB4-C440-70FE-0DDD-38B4CD3C43B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5A82CD7-96AD-2F98-7D49-B1A66AD58875}"/>
              </a:ext>
            </a:extLst>
          </p:cNvPr>
          <p:cNvSpPr>
            <a:spLocks noGrp="1"/>
          </p:cNvSpPr>
          <p:nvPr>
            <p:ph type="title"/>
          </p:nvPr>
        </p:nvSpPr>
        <p:spPr/>
        <p:txBody>
          <a:bodyPr/>
          <a:lstStyle/>
          <a:p>
            <a:r>
              <a:rPr lang="fr-FR" dirty="0"/>
              <a:t>Résultats de l’étude</a:t>
            </a:r>
          </a:p>
        </p:txBody>
      </p:sp>
      <p:sp>
        <p:nvSpPr>
          <p:cNvPr id="11" name="Espace réservé du contenu 10">
            <a:extLst>
              <a:ext uri="{FF2B5EF4-FFF2-40B4-BE49-F238E27FC236}">
                <a16:creationId xmlns:a16="http://schemas.microsoft.com/office/drawing/2014/main" id="{7B2B5C58-5144-4831-8616-C139B1F4C278}"/>
              </a:ext>
            </a:extLst>
          </p:cNvPr>
          <p:cNvSpPr>
            <a:spLocks noGrp="1"/>
          </p:cNvSpPr>
          <p:nvPr>
            <p:ph idx="1"/>
          </p:nvPr>
        </p:nvSpPr>
        <p:spPr>
          <a:xfrm>
            <a:off x="2333624" y="1583266"/>
            <a:ext cx="9170988" cy="4292600"/>
          </a:xfrm>
        </p:spPr>
        <p:txBody>
          <a:bodyPr>
            <a:normAutofit fontScale="92500" lnSpcReduction="10000"/>
          </a:bodyPr>
          <a:lstStyle/>
          <a:p>
            <a:r>
              <a:rPr lang="fr-FR" dirty="0">
                <a:latin typeface="-apple-system"/>
              </a:rPr>
              <a:t>Etude fait sur </a:t>
            </a:r>
            <a:r>
              <a:rPr lang="fr-FR" sz="1800" dirty="0">
                <a:latin typeface="-apple-system"/>
              </a:rPr>
              <a:t>4 241 124 observations</a:t>
            </a:r>
          </a:p>
          <a:p>
            <a:r>
              <a:rPr lang="fr-FR" dirty="0">
                <a:latin typeface="-apple-system"/>
              </a:rPr>
              <a:t>Période : Janvier 2019 à Mars 2020</a:t>
            </a:r>
          </a:p>
          <a:p>
            <a:r>
              <a:rPr lang="fr-FR" dirty="0">
                <a:latin typeface="-apple-system"/>
              </a:rPr>
              <a:t>Sur l’ensemble de la période : </a:t>
            </a:r>
          </a:p>
          <a:p>
            <a:pPr lvl="1"/>
            <a:r>
              <a:rPr lang="fr-FR" dirty="0">
                <a:latin typeface="-apple-system"/>
              </a:rPr>
              <a:t>Les utilisateurs ponctuels louent en moyenne les vélos 8 fois plus longtemps que les abonnés : ils réalisent de plus longs trajets ou se servent des vélos sur une plus période plus étalée que les abonnés.</a:t>
            </a:r>
          </a:p>
          <a:p>
            <a:pPr lvl="1"/>
            <a:r>
              <a:rPr lang="fr-FR" dirty="0">
                <a:latin typeface="-apple-system"/>
              </a:rPr>
              <a:t>Les abonnés représentent 78% des locataires des vélos.</a:t>
            </a:r>
          </a:p>
          <a:p>
            <a:pPr lvl="1"/>
            <a:r>
              <a:rPr lang="fr-FR" sz="1600" dirty="0">
                <a:latin typeface="-apple-system"/>
              </a:rPr>
              <a:t>Les utilisateurs ponctuels louent plus les vélos le weekend qu’en semaine. On observe l’inverse chez les abonnés.</a:t>
            </a:r>
          </a:p>
          <a:p>
            <a:pPr lvl="1"/>
            <a:r>
              <a:rPr lang="fr-FR" dirty="0">
                <a:latin typeface="-apple-system"/>
              </a:rPr>
              <a:t>L’été est la période à forte usage des vélos libres-services, l’hiver étant la période la plus calme.</a:t>
            </a:r>
          </a:p>
          <a:p>
            <a:pPr lvl="1"/>
            <a:r>
              <a:rPr lang="fr-FR" dirty="0">
                <a:latin typeface="-apple-system"/>
              </a:rPr>
              <a:t>Les utilisateurs ponctuels se servent très peu de nos vélos libre-service en hiver, mais ceux qui en font usage les louent sur une période très étalée, i.e. ils gardent les vélos plusieurs jours ou plusieurs semaines.</a:t>
            </a:r>
          </a:p>
          <a:p>
            <a:r>
              <a:rPr lang="fr-FR" dirty="0">
                <a:latin typeface="-apple-system"/>
              </a:rPr>
              <a:t>Les tendances d’usage semblent différentes entre les périodes février-mars 2019 et février – mars 2020, cela peut s’expliquer par le début de la pandémie du Covid 19 en 2020. En effet, le nombre d’utilisateurs en février – mars ont baissé, contrairement à la tendance de l’année 2019.</a:t>
            </a:r>
          </a:p>
          <a:p>
            <a:endParaRPr lang="fr-FR" dirty="0">
              <a:latin typeface="-apple-system"/>
            </a:endParaRPr>
          </a:p>
        </p:txBody>
      </p:sp>
    </p:spTree>
    <p:extLst>
      <p:ext uri="{BB962C8B-B14F-4D97-AF65-F5344CB8AC3E}">
        <p14:creationId xmlns:p14="http://schemas.microsoft.com/office/powerpoint/2010/main" val="2668707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9EEE2-0BCA-6451-B574-45095FE02AA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5581FE6-6882-BB68-DD26-9AEF29025DEA}"/>
              </a:ext>
            </a:extLst>
          </p:cNvPr>
          <p:cNvSpPr>
            <a:spLocks noGrp="1"/>
          </p:cNvSpPr>
          <p:nvPr>
            <p:ph type="title"/>
          </p:nvPr>
        </p:nvSpPr>
        <p:spPr/>
        <p:txBody>
          <a:bodyPr/>
          <a:lstStyle/>
          <a:p>
            <a:r>
              <a:rPr lang="fr-FR" dirty="0"/>
              <a:t>Résultats de l’étude</a:t>
            </a:r>
          </a:p>
        </p:txBody>
      </p:sp>
      <p:graphicFrame>
        <p:nvGraphicFramePr>
          <p:cNvPr id="3" name="Espace réservé du contenu 2">
            <a:extLst>
              <a:ext uri="{FF2B5EF4-FFF2-40B4-BE49-F238E27FC236}">
                <a16:creationId xmlns:a16="http://schemas.microsoft.com/office/drawing/2014/main" id="{F4B2C5E5-C149-FE89-CC45-C16BEE50ADB0}"/>
              </a:ext>
            </a:extLst>
          </p:cNvPr>
          <p:cNvGraphicFramePr>
            <a:graphicFrameLocks noGrp="1"/>
          </p:cNvGraphicFramePr>
          <p:nvPr>
            <p:ph idx="1"/>
            <p:extLst>
              <p:ext uri="{D42A27DB-BD31-4B8C-83A1-F6EECF244321}">
                <p14:modId xmlns:p14="http://schemas.microsoft.com/office/powerpoint/2010/main" val="1272838601"/>
              </p:ext>
            </p:extLst>
          </p:nvPr>
        </p:nvGraphicFramePr>
        <p:xfrm>
          <a:off x="1794934" y="2133600"/>
          <a:ext cx="9709678" cy="3022600"/>
        </p:xfrm>
        <a:graphic>
          <a:graphicData uri="http://schemas.openxmlformats.org/drawingml/2006/table">
            <a:tbl>
              <a:tblPr firstRow="1" bandRow="1">
                <a:tableStyleId>{5C22544A-7EE6-4342-B048-85BDC9FD1C3A}</a:tableStyleId>
              </a:tblPr>
              <a:tblGrid>
                <a:gridCol w="4539692">
                  <a:extLst>
                    <a:ext uri="{9D8B030D-6E8A-4147-A177-3AD203B41FA5}">
                      <a16:colId xmlns:a16="http://schemas.microsoft.com/office/drawing/2014/main" val="2664941211"/>
                    </a:ext>
                  </a:extLst>
                </a:gridCol>
                <a:gridCol w="5169986">
                  <a:extLst>
                    <a:ext uri="{9D8B030D-6E8A-4147-A177-3AD203B41FA5}">
                      <a16:colId xmlns:a16="http://schemas.microsoft.com/office/drawing/2014/main" val="3054211570"/>
                    </a:ext>
                  </a:extLst>
                </a:gridCol>
              </a:tblGrid>
              <a:tr h="370840">
                <a:tc>
                  <a:txBody>
                    <a:bodyPr/>
                    <a:lstStyle/>
                    <a:p>
                      <a:pPr algn="ctr"/>
                      <a:r>
                        <a:rPr lang="fr-FR" dirty="0">
                          <a:latin typeface="-apple-system"/>
                        </a:rPr>
                        <a:t>Utilisateurs ponctuels (Casual)</a:t>
                      </a:r>
                    </a:p>
                  </a:txBody>
                  <a:tcPr/>
                </a:tc>
                <a:tc>
                  <a:txBody>
                    <a:bodyPr/>
                    <a:lstStyle/>
                    <a:p>
                      <a:pPr algn="ctr"/>
                      <a:r>
                        <a:rPr lang="fr-FR" dirty="0">
                          <a:latin typeface="-apple-system"/>
                        </a:rPr>
                        <a:t>Abonnés (</a:t>
                      </a:r>
                      <a:r>
                        <a:rPr lang="fr-FR" dirty="0" err="1">
                          <a:latin typeface="-apple-system"/>
                        </a:rPr>
                        <a:t>Member</a:t>
                      </a:r>
                      <a:r>
                        <a:rPr lang="fr-FR" dirty="0">
                          <a:latin typeface="-apple-system"/>
                        </a:rPr>
                        <a:t>)</a:t>
                      </a:r>
                    </a:p>
                  </a:txBody>
                  <a:tcPr/>
                </a:tc>
                <a:extLst>
                  <a:ext uri="{0D108BD9-81ED-4DB2-BD59-A6C34878D82A}">
                    <a16:rowId xmlns:a16="http://schemas.microsoft.com/office/drawing/2014/main" val="1262020822"/>
                  </a:ext>
                </a:extLst>
              </a:tr>
              <a:tr h="370840">
                <a:tc>
                  <a:txBody>
                    <a:bodyPr/>
                    <a:lstStyle/>
                    <a:p>
                      <a:pPr marL="285750" indent="-285750">
                        <a:buFontTx/>
                        <a:buChar char="-"/>
                      </a:pPr>
                      <a:r>
                        <a:rPr lang="fr-FR" dirty="0">
                          <a:latin typeface="-apple-system"/>
                        </a:rPr>
                        <a:t>Louent moins fréquemment les vélos</a:t>
                      </a:r>
                    </a:p>
                    <a:p>
                      <a:pPr marL="285750" indent="-285750">
                        <a:buFontTx/>
                        <a:buChar char="-"/>
                      </a:pPr>
                      <a:endParaRPr lang="fr-FR" dirty="0">
                        <a:latin typeface="-apple-system"/>
                      </a:endParaRPr>
                    </a:p>
                    <a:p>
                      <a:pPr marL="285750" indent="-285750">
                        <a:buFontTx/>
                        <a:buChar char="-"/>
                      </a:pPr>
                      <a:r>
                        <a:rPr lang="fr-FR" dirty="0">
                          <a:latin typeface="-apple-system"/>
                        </a:rPr>
                        <a:t>Durée de location plus longue, surtout en hiver</a:t>
                      </a:r>
                    </a:p>
                    <a:p>
                      <a:pPr marL="285750" indent="-285750">
                        <a:buFontTx/>
                        <a:buChar char="-"/>
                      </a:pPr>
                      <a:endParaRPr lang="fr-FR" dirty="0">
                        <a:latin typeface="-apple-system"/>
                      </a:endParaRPr>
                    </a:p>
                    <a:p>
                      <a:pPr marL="285750" indent="-285750">
                        <a:buFontTx/>
                        <a:buChar char="-"/>
                      </a:pPr>
                      <a:r>
                        <a:rPr lang="fr-FR" dirty="0">
                          <a:latin typeface="-apple-system"/>
                        </a:rPr>
                        <a:t>Location davantage le weekend</a:t>
                      </a:r>
                    </a:p>
                    <a:p>
                      <a:pPr marL="285750" indent="-285750">
                        <a:buFontTx/>
                        <a:buChar char="-"/>
                      </a:pPr>
                      <a:endParaRPr lang="fr-FR" dirty="0">
                        <a:latin typeface="-apple-system"/>
                      </a:endParaRPr>
                    </a:p>
                  </a:txBody>
                  <a:tcPr/>
                </a:tc>
                <a:tc>
                  <a:txBody>
                    <a:bodyPr/>
                    <a:lstStyle/>
                    <a:p>
                      <a:pPr marL="285750" indent="-285750">
                        <a:buFontTx/>
                        <a:buChar char="-"/>
                      </a:pPr>
                      <a:r>
                        <a:rPr lang="fr-FR" dirty="0">
                          <a:latin typeface="-apple-system"/>
                        </a:rPr>
                        <a:t>Louent plus fréquemment les vélos</a:t>
                      </a:r>
                    </a:p>
                    <a:p>
                      <a:pPr marL="0" indent="0">
                        <a:buFontTx/>
                        <a:buNone/>
                      </a:pPr>
                      <a:endParaRPr lang="fr-FR" dirty="0">
                        <a:latin typeface="-apple-system"/>
                      </a:endParaRPr>
                    </a:p>
                    <a:p>
                      <a:pPr marL="285750" indent="-285750">
                        <a:buFontTx/>
                        <a:buChar char="-"/>
                      </a:pPr>
                      <a:r>
                        <a:rPr lang="fr-FR" dirty="0">
                          <a:latin typeface="-apple-system"/>
                        </a:rPr>
                        <a:t>Durée de location plus faible</a:t>
                      </a:r>
                    </a:p>
                    <a:p>
                      <a:pPr marL="0" indent="0">
                        <a:buFontTx/>
                        <a:buNone/>
                      </a:pPr>
                      <a:endParaRPr lang="fr-FR" dirty="0">
                        <a:latin typeface="-apple-system"/>
                      </a:endParaRPr>
                    </a:p>
                    <a:p>
                      <a:pPr marL="0" indent="0">
                        <a:buFontTx/>
                        <a:buNone/>
                      </a:pPr>
                      <a:endParaRPr lang="fr-FR" dirty="0">
                        <a:latin typeface="-apple-system"/>
                      </a:endParaRPr>
                    </a:p>
                    <a:p>
                      <a:pPr marL="285750" indent="-285750">
                        <a:buFontTx/>
                        <a:buChar char="-"/>
                      </a:pPr>
                      <a:r>
                        <a:rPr lang="fr-FR" dirty="0">
                          <a:latin typeface="-apple-system"/>
                        </a:rPr>
                        <a:t>Location davantage en semaine</a:t>
                      </a:r>
                    </a:p>
                  </a:txBody>
                  <a:tcPr/>
                </a:tc>
                <a:extLst>
                  <a:ext uri="{0D108BD9-81ED-4DB2-BD59-A6C34878D82A}">
                    <a16:rowId xmlns:a16="http://schemas.microsoft.com/office/drawing/2014/main" val="3412584123"/>
                  </a:ext>
                </a:extLst>
              </a:tr>
              <a:tr h="370840">
                <a:tc gridSpan="2">
                  <a:txBody>
                    <a:bodyPr/>
                    <a:lstStyle/>
                    <a:p>
                      <a:pPr marL="0" indent="0" algn="ctr">
                        <a:buFontTx/>
                        <a:buNone/>
                      </a:pPr>
                      <a:r>
                        <a:rPr lang="fr-FR" dirty="0">
                          <a:latin typeface="-apple-system"/>
                        </a:rPr>
                        <a:t>Forte usage des vélos : été, puis automne, puis printemps</a:t>
                      </a:r>
                    </a:p>
                    <a:p>
                      <a:pPr marL="285750" indent="-285750">
                        <a:buFontTx/>
                        <a:buChar char="-"/>
                      </a:pPr>
                      <a:endParaRPr lang="fr-FR" dirty="0">
                        <a:latin typeface="-apple-system"/>
                      </a:endParaRPr>
                    </a:p>
                  </a:txBody>
                  <a:tcPr/>
                </a:tc>
                <a:tc hMerge="1">
                  <a:txBody>
                    <a:bodyPr/>
                    <a:lstStyle/>
                    <a:p>
                      <a:pPr marL="285750" indent="-285750">
                        <a:buFontTx/>
                        <a:buChar char="-"/>
                      </a:pPr>
                      <a:endParaRPr lang="fr-FR" dirty="0"/>
                    </a:p>
                  </a:txBody>
                  <a:tcPr/>
                </a:tc>
                <a:extLst>
                  <a:ext uri="{0D108BD9-81ED-4DB2-BD59-A6C34878D82A}">
                    <a16:rowId xmlns:a16="http://schemas.microsoft.com/office/drawing/2014/main" val="2632782843"/>
                  </a:ext>
                </a:extLst>
              </a:tr>
            </a:tbl>
          </a:graphicData>
        </a:graphic>
      </p:graphicFrame>
    </p:spTree>
    <p:extLst>
      <p:ext uri="{BB962C8B-B14F-4D97-AF65-F5344CB8AC3E}">
        <p14:creationId xmlns:p14="http://schemas.microsoft.com/office/powerpoint/2010/main" val="3170516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01DDF-6009-BB64-390A-55F46BDC3FC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CB463CB-B165-87F1-B366-5E61C6FFE843}"/>
              </a:ext>
            </a:extLst>
          </p:cNvPr>
          <p:cNvSpPr>
            <a:spLocks noGrp="1"/>
          </p:cNvSpPr>
          <p:nvPr>
            <p:ph type="title"/>
          </p:nvPr>
        </p:nvSpPr>
        <p:spPr/>
        <p:txBody>
          <a:bodyPr/>
          <a:lstStyle/>
          <a:p>
            <a:r>
              <a:rPr lang="fr-FR" dirty="0"/>
              <a:t>Pour aller plus loin</a:t>
            </a:r>
          </a:p>
        </p:txBody>
      </p:sp>
      <p:sp>
        <p:nvSpPr>
          <p:cNvPr id="4" name="Espace réservé du contenu 3">
            <a:extLst>
              <a:ext uri="{FF2B5EF4-FFF2-40B4-BE49-F238E27FC236}">
                <a16:creationId xmlns:a16="http://schemas.microsoft.com/office/drawing/2014/main" id="{82258E97-4C09-9C1F-7DF4-D3B8D7C3B97E}"/>
              </a:ext>
            </a:extLst>
          </p:cNvPr>
          <p:cNvSpPr>
            <a:spLocks noGrp="1"/>
          </p:cNvSpPr>
          <p:nvPr>
            <p:ph idx="1"/>
          </p:nvPr>
        </p:nvSpPr>
        <p:spPr>
          <a:xfrm>
            <a:off x="2165878" y="1744134"/>
            <a:ext cx="9170988" cy="4419600"/>
          </a:xfrm>
        </p:spPr>
        <p:txBody>
          <a:bodyPr>
            <a:normAutofit/>
          </a:bodyPr>
          <a:lstStyle/>
          <a:p>
            <a:r>
              <a:rPr lang="fr-FR" dirty="0">
                <a:latin typeface="-apple-system"/>
              </a:rPr>
              <a:t>Il aurait été possible d’étudier séparément les utilisateurs qui ont effectivement réalisé un trajet à vélo (durée du trajet ≠ 0). </a:t>
            </a:r>
          </a:p>
          <a:p>
            <a:pPr lvl="1"/>
            <a:r>
              <a:rPr lang="fr-FR" sz="1400" dirty="0">
                <a:latin typeface="-apple-system"/>
              </a:rPr>
              <a:t>Ce choix n’a pas été maintenu du fait des directives données par coursera et aussi car le nombre d’observations aurait fortement diminué, passant de 4 millions à 400 000 observations. </a:t>
            </a:r>
          </a:p>
          <a:p>
            <a:r>
              <a:rPr lang="fr-FR" dirty="0">
                <a:latin typeface="-apple-system"/>
              </a:rPr>
              <a:t>Cartographier les points de départ et les points d’arrivés aurait pu donner des informations pouvant servir à personnaliser les offres pour inciter l’abonnement des utilisateurs ponctuels </a:t>
            </a:r>
          </a:p>
          <a:p>
            <a:pPr lvl="1"/>
            <a:r>
              <a:rPr lang="fr-FR" sz="1400" dirty="0">
                <a:latin typeface="-apple-system"/>
              </a:rPr>
              <a:t>Des offres d’abonnement pour les usagers de certaines zones de la ville.</a:t>
            </a:r>
          </a:p>
          <a:p>
            <a:r>
              <a:rPr lang="fr-FR" dirty="0">
                <a:latin typeface="-apple-system"/>
              </a:rPr>
              <a:t>Les informations démographiques des utilisateurs, telles que le genre et l’âge auraient pu contribuer à la personnalisation des offres. </a:t>
            </a:r>
          </a:p>
          <a:p>
            <a:pPr lvl="1"/>
            <a:r>
              <a:rPr lang="fr-FR" sz="1400" dirty="0">
                <a:latin typeface="-apple-system"/>
              </a:rPr>
              <a:t>Ces variables étaient disponibles pour une partie de la période d’étude. Les directives de Coursera étaient donc de les supprimer afin de résoudre les problèmes de variables manquantes. </a:t>
            </a:r>
          </a:p>
        </p:txBody>
      </p:sp>
    </p:spTree>
    <p:extLst>
      <p:ext uri="{BB962C8B-B14F-4D97-AF65-F5344CB8AC3E}">
        <p14:creationId xmlns:p14="http://schemas.microsoft.com/office/powerpoint/2010/main" val="304754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54F7AF-9943-1235-B24E-6BA10CB8BC14}"/>
              </a:ext>
            </a:extLst>
          </p:cNvPr>
          <p:cNvSpPr>
            <a:spLocks noGrp="1"/>
          </p:cNvSpPr>
          <p:nvPr>
            <p:ph type="title"/>
          </p:nvPr>
        </p:nvSpPr>
        <p:spPr/>
        <p:txBody>
          <a:bodyPr/>
          <a:lstStyle/>
          <a:p>
            <a:r>
              <a:rPr lang="fr-FR" dirty="0"/>
              <a:t>Le Portfolio</a:t>
            </a:r>
          </a:p>
        </p:txBody>
      </p:sp>
      <p:sp>
        <p:nvSpPr>
          <p:cNvPr id="3" name="Espace réservé du contenu 2">
            <a:extLst>
              <a:ext uri="{FF2B5EF4-FFF2-40B4-BE49-F238E27FC236}">
                <a16:creationId xmlns:a16="http://schemas.microsoft.com/office/drawing/2014/main" id="{0D4545CD-2417-929D-002D-867BFEB3FD6B}"/>
              </a:ext>
            </a:extLst>
          </p:cNvPr>
          <p:cNvSpPr>
            <a:spLocks noGrp="1"/>
          </p:cNvSpPr>
          <p:nvPr>
            <p:ph idx="1"/>
          </p:nvPr>
        </p:nvSpPr>
        <p:spPr/>
        <p:txBody>
          <a:bodyPr>
            <a:normAutofit lnSpcReduction="10000"/>
          </a:bodyPr>
          <a:lstStyle/>
          <a:p>
            <a:r>
              <a:rPr lang="fr-FR" dirty="0">
                <a:solidFill>
                  <a:schemeClr val="tx1"/>
                </a:solidFill>
                <a:latin typeface="-apple-system"/>
              </a:rPr>
              <a:t>Ce portfolio est réalisé dans le cadre d’</a:t>
            </a:r>
            <a:r>
              <a:rPr lang="fr-FR" b="0" i="0" dirty="0">
                <a:solidFill>
                  <a:schemeClr val="tx1"/>
                </a:solidFill>
                <a:effectLst/>
                <a:latin typeface="-apple-system"/>
              </a:rPr>
              <a:t>étude de cas fictive proposée par la plateforme COURSERA de Google, pour l’obtention du certificat « </a:t>
            </a:r>
            <a:r>
              <a:rPr lang="fr-FR" b="0" i="0" dirty="0">
                <a:solidFill>
                  <a:schemeClr val="tx1"/>
                </a:solidFill>
                <a:effectLst/>
                <a:latin typeface="-apple-system"/>
                <a:hlinkClick r:id="rId2"/>
              </a:rPr>
              <a:t>Googl</a:t>
            </a:r>
            <a:r>
              <a:rPr lang="fr-FR" dirty="0">
                <a:solidFill>
                  <a:schemeClr val="tx1"/>
                </a:solidFill>
                <a:latin typeface="-apple-system"/>
                <a:hlinkClick r:id="rId2"/>
              </a:rPr>
              <a:t>e data </a:t>
            </a:r>
            <a:r>
              <a:rPr lang="fr-FR" dirty="0" err="1">
                <a:solidFill>
                  <a:schemeClr val="tx1"/>
                </a:solidFill>
                <a:latin typeface="-apple-system"/>
                <a:hlinkClick r:id="rId2"/>
              </a:rPr>
              <a:t>analytics</a:t>
            </a:r>
            <a:r>
              <a:rPr lang="fr-FR" dirty="0">
                <a:solidFill>
                  <a:schemeClr val="tx1"/>
                </a:solidFill>
                <a:latin typeface="-apple-system"/>
                <a:hlinkClick r:id="rId2"/>
              </a:rPr>
              <a:t> certificat professionnel</a:t>
            </a:r>
            <a:r>
              <a:rPr lang="fr-FR" dirty="0">
                <a:solidFill>
                  <a:schemeClr val="tx1"/>
                </a:solidFill>
                <a:latin typeface="-apple-system"/>
              </a:rPr>
              <a:t> »</a:t>
            </a:r>
            <a:r>
              <a:rPr lang="fr-FR" b="0" i="0" dirty="0">
                <a:solidFill>
                  <a:schemeClr val="tx1"/>
                </a:solidFill>
                <a:effectLst/>
                <a:latin typeface="-apple-system"/>
              </a:rPr>
              <a:t>.</a:t>
            </a:r>
          </a:p>
          <a:p>
            <a:r>
              <a:rPr lang="fr-FR" b="0" i="0" dirty="0">
                <a:solidFill>
                  <a:schemeClr val="tx1"/>
                </a:solidFill>
                <a:effectLst/>
                <a:latin typeface="-apple-system"/>
              </a:rPr>
              <a:t>J’endosse le rôle d'analyste junior dans l'équipe marketing de CYCLISTIC, une entreprise de vélos en libre-service à Chicago. </a:t>
            </a:r>
          </a:p>
          <a:p>
            <a:r>
              <a:rPr lang="fr-FR" b="0" i="0" dirty="0">
                <a:solidFill>
                  <a:schemeClr val="tx1"/>
                </a:solidFill>
                <a:effectLst/>
                <a:latin typeface="-apple-system"/>
              </a:rPr>
              <a:t>Mon objectif principal : examiner les comportements d'utilisation des vélos par deux groupes d'utilisateurs  </a:t>
            </a:r>
          </a:p>
          <a:p>
            <a:pPr lvl="1"/>
            <a:r>
              <a:rPr lang="fr-FR" b="0" i="0" dirty="0">
                <a:solidFill>
                  <a:schemeClr val="tx1"/>
                </a:solidFill>
                <a:effectLst/>
                <a:latin typeface="-apple-system"/>
              </a:rPr>
              <a:t>les abonnés annuels </a:t>
            </a:r>
            <a:endParaRPr lang="fr-FR" dirty="0">
              <a:solidFill>
                <a:schemeClr val="tx1"/>
              </a:solidFill>
              <a:latin typeface="-apple-system"/>
            </a:endParaRPr>
          </a:p>
          <a:p>
            <a:pPr lvl="1"/>
            <a:r>
              <a:rPr lang="fr-FR" b="0" i="0" dirty="0">
                <a:solidFill>
                  <a:schemeClr val="tx1"/>
                </a:solidFill>
                <a:effectLst/>
                <a:latin typeface="-apple-system"/>
              </a:rPr>
              <a:t>les utilisateurs occasionnels. </a:t>
            </a:r>
          </a:p>
          <a:p>
            <a:r>
              <a:rPr lang="fr-FR" b="0" i="0" dirty="0">
                <a:solidFill>
                  <a:schemeClr val="tx1"/>
                </a:solidFill>
                <a:effectLst/>
                <a:latin typeface="-apple-system"/>
              </a:rPr>
              <a:t>L'enjeu majeur pour </a:t>
            </a:r>
            <a:r>
              <a:rPr lang="fr-FR" b="0" i="0" dirty="0" err="1">
                <a:solidFill>
                  <a:schemeClr val="tx1"/>
                </a:solidFill>
                <a:effectLst/>
                <a:latin typeface="-apple-system"/>
              </a:rPr>
              <a:t>Cyclistic</a:t>
            </a:r>
            <a:r>
              <a:rPr lang="fr-FR" dirty="0">
                <a:solidFill>
                  <a:schemeClr val="tx1"/>
                </a:solidFill>
                <a:latin typeface="-apple-system"/>
              </a:rPr>
              <a:t> : </a:t>
            </a:r>
            <a:r>
              <a:rPr lang="fr-FR" b="0" i="0" dirty="0">
                <a:solidFill>
                  <a:schemeClr val="tx1"/>
                </a:solidFill>
                <a:effectLst/>
                <a:latin typeface="-apple-system"/>
              </a:rPr>
              <a:t>élaborer une stratégie marketing ciblée pour convertir les utilisateurs occasionnels en abonnés annuels.</a:t>
            </a:r>
          </a:p>
          <a:p>
            <a:r>
              <a:rPr lang="fr-FR" b="0" i="0" dirty="0">
                <a:solidFill>
                  <a:schemeClr val="tx1"/>
                </a:solidFill>
                <a:effectLst/>
                <a:latin typeface="-apple-system"/>
              </a:rPr>
              <a:t>A long terme, cela assure la croissance de l'entreprise.</a:t>
            </a:r>
            <a:endParaRPr lang="fr-FR" dirty="0">
              <a:solidFill>
                <a:schemeClr val="tx1"/>
              </a:solidFill>
            </a:endParaRPr>
          </a:p>
        </p:txBody>
      </p:sp>
    </p:spTree>
    <p:extLst>
      <p:ext uri="{BB962C8B-B14F-4D97-AF65-F5344CB8AC3E}">
        <p14:creationId xmlns:p14="http://schemas.microsoft.com/office/powerpoint/2010/main" val="2892859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A4EAA6-EEDD-614E-EC85-377EFA14ED1D}"/>
              </a:ext>
            </a:extLst>
          </p:cNvPr>
          <p:cNvSpPr>
            <a:spLocks noGrp="1"/>
          </p:cNvSpPr>
          <p:nvPr>
            <p:ph type="title"/>
          </p:nvPr>
        </p:nvSpPr>
        <p:spPr/>
        <p:txBody>
          <a:bodyPr/>
          <a:lstStyle/>
          <a:p>
            <a:r>
              <a:rPr lang="fr-FR" dirty="0"/>
              <a:t>Méthodologie de travail</a:t>
            </a:r>
          </a:p>
        </p:txBody>
      </p:sp>
      <p:sp>
        <p:nvSpPr>
          <p:cNvPr id="3" name="Espace réservé du contenu 2">
            <a:extLst>
              <a:ext uri="{FF2B5EF4-FFF2-40B4-BE49-F238E27FC236}">
                <a16:creationId xmlns:a16="http://schemas.microsoft.com/office/drawing/2014/main" id="{95A4A27D-DEE6-83AF-330E-128C692D4DD8}"/>
              </a:ext>
            </a:extLst>
          </p:cNvPr>
          <p:cNvSpPr>
            <a:spLocks noGrp="1"/>
          </p:cNvSpPr>
          <p:nvPr>
            <p:ph idx="1"/>
          </p:nvPr>
        </p:nvSpPr>
        <p:spPr>
          <a:xfrm>
            <a:off x="2529945" y="1905000"/>
            <a:ext cx="8915400" cy="3777622"/>
          </a:xfrm>
        </p:spPr>
        <p:txBody>
          <a:bodyPr>
            <a:normAutofit fontScale="85000" lnSpcReduction="20000"/>
          </a:bodyPr>
          <a:lstStyle/>
          <a:p>
            <a:pPr algn="l">
              <a:spcAft>
                <a:spcPts val="1200"/>
              </a:spcAft>
              <a:buNone/>
            </a:pPr>
            <a:r>
              <a:rPr lang="fr-FR" b="0" i="0" dirty="0">
                <a:solidFill>
                  <a:schemeClr val="tx1"/>
                </a:solidFill>
                <a:effectLst/>
                <a:latin typeface="-apple-system"/>
              </a:rPr>
              <a:t>Pour répondre à cette problématique, j'ai suivi les étapes du processus d'analyse des données :</a:t>
            </a:r>
          </a:p>
          <a:p>
            <a:pPr>
              <a:spcAft>
                <a:spcPts val="1200"/>
              </a:spcAft>
              <a:buFont typeface="+mj-lt"/>
              <a:buAutoNum type="arabicPeriod"/>
            </a:pPr>
            <a:r>
              <a:rPr lang="fr-FR" b="0" i="0" dirty="0">
                <a:solidFill>
                  <a:schemeClr val="tx1"/>
                </a:solidFill>
                <a:effectLst/>
                <a:latin typeface="-apple-system"/>
              </a:rPr>
              <a:t>Questionner: Identification des questions clés, notamment : quelles sont les différences dans les habitudes d'utilisation entre les deux groupes ? Quelles données permettent de révéler ces différences ?</a:t>
            </a:r>
          </a:p>
          <a:p>
            <a:pPr algn="l">
              <a:spcAft>
                <a:spcPts val="1200"/>
              </a:spcAft>
              <a:buFont typeface="+mj-lt"/>
              <a:buAutoNum type="arabicPeriod"/>
            </a:pPr>
            <a:r>
              <a:rPr lang="fr-FR" b="0" i="0" dirty="0">
                <a:solidFill>
                  <a:schemeClr val="tx1"/>
                </a:solidFill>
                <a:effectLst/>
                <a:latin typeface="-apple-system"/>
              </a:rPr>
              <a:t>Préparer: Préparation des données de </a:t>
            </a:r>
            <a:r>
              <a:rPr lang="fr-FR" b="0" i="0" dirty="0" err="1">
                <a:solidFill>
                  <a:schemeClr val="tx1"/>
                </a:solidFill>
                <a:effectLst/>
                <a:latin typeface="-apple-system"/>
              </a:rPr>
              <a:t>Cyclistic</a:t>
            </a:r>
            <a:r>
              <a:rPr lang="fr-FR" b="0" i="0" dirty="0">
                <a:solidFill>
                  <a:schemeClr val="tx1"/>
                </a:solidFill>
                <a:effectLst/>
                <a:latin typeface="-apple-system"/>
              </a:rPr>
              <a:t> en nettoyant et organisant la base de données pour garantir une analyse fiable.</a:t>
            </a:r>
          </a:p>
          <a:p>
            <a:pPr algn="l">
              <a:spcAft>
                <a:spcPts val="1200"/>
              </a:spcAft>
              <a:buFont typeface="+mj-lt"/>
              <a:buAutoNum type="arabicPeriod"/>
            </a:pPr>
            <a:r>
              <a:rPr lang="fr-FR" b="0" i="0" dirty="0">
                <a:solidFill>
                  <a:schemeClr val="tx1"/>
                </a:solidFill>
                <a:effectLst/>
                <a:latin typeface="-apple-system"/>
              </a:rPr>
              <a:t>Traiter : Transformation et traitement des données avec le langage R, en veillant à leur qualité et à leur cohérence.</a:t>
            </a:r>
          </a:p>
          <a:p>
            <a:pPr algn="l">
              <a:spcAft>
                <a:spcPts val="1200"/>
              </a:spcAft>
              <a:buFont typeface="+mj-lt"/>
              <a:buAutoNum type="arabicPeriod"/>
            </a:pPr>
            <a:r>
              <a:rPr lang="fr-FR" b="0" i="0" dirty="0">
                <a:solidFill>
                  <a:schemeClr val="tx1"/>
                </a:solidFill>
                <a:effectLst/>
                <a:latin typeface="-apple-system"/>
              </a:rPr>
              <a:t>Analyser : Exploration et visualisation des données pour dégager des tendances claires et des insights actionnables sur les comportements des deux types d'utilisateurs.</a:t>
            </a:r>
          </a:p>
          <a:p>
            <a:pPr algn="l">
              <a:spcAft>
                <a:spcPts val="1200"/>
              </a:spcAft>
              <a:buFont typeface="+mj-lt"/>
              <a:buAutoNum type="arabicPeriod"/>
            </a:pPr>
            <a:r>
              <a:rPr lang="fr-FR" b="0" i="0" dirty="0">
                <a:solidFill>
                  <a:schemeClr val="tx1"/>
                </a:solidFill>
                <a:effectLst/>
                <a:latin typeface="-apple-system"/>
              </a:rPr>
              <a:t>Partager: Restitution des résultats sous forme de graphiques et présentations professionnelles à l'aide de PowerPoint, expliquant le cheminement analytique et les résultats obtenus.</a:t>
            </a:r>
          </a:p>
          <a:p>
            <a:endParaRPr lang="fr-FR" dirty="0">
              <a:solidFill>
                <a:schemeClr val="tx1"/>
              </a:solidFill>
            </a:endParaRPr>
          </a:p>
        </p:txBody>
      </p:sp>
    </p:spTree>
    <p:extLst>
      <p:ext uri="{BB962C8B-B14F-4D97-AF65-F5344CB8AC3E}">
        <p14:creationId xmlns:p14="http://schemas.microsoft.com/office/powerpoint/2010/main" val="91904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260A8-64E1-1B57-E845-E1737F195749}"/>
              </a:ext>
            </a:extLst>
          </p:cNvPr>
          <p:cNvSpPr>
            <a:spLocks noGrp="1"/>
          </p:cNvSpPr>
          <p:nvPr>
            <p:ph type="title"/>
          </p:nvPr>
        </p:nvSpPr>
        <p:spPr/>
        <p:txBody>
          <a:bodyPr/>
          <a:lstStyle/>
          <a:p>
            <a:r>
              <a:rPr lang="fr-FR" dirty="0"/>
              <a:t>La base de données</a:t>
            </a:r>
          </a:p>
        </p:txBody>
      </p:sp>
      <p:sp>
        <p:nvSpPr>
          <p:cNvPr id="3" name="Espace réservé du contenu 2">
            <a:extLst>
              <a:ext uri="{FF2B5EF4-FFF2-40B4-BE49-F238E27FC236}">
                <a16:creationId xmlns:a16="http://schemas.microsoft.com/office/drawing/2014/main" id="{2141746D-3FFF-3C5B-1ECA-99CB8555F3B6}"/>
              </a:ext>
            </a:extLst>
          </p:cNvPr>
          <p:cNvSpPr>
            <a:spLocks noGrp="1"/>
          </p:cNvSpPr>
          <p:nvPr>
            <p:ph idx="1"/>
          </p:nvPr>
        </p:nvSpPr>
        <p:spPr/>
        <p:txBody>
          <a:bodyPr/>
          <a:lstStyle/>
          <a:p>
            <a:r>
              <a:rPr lang="fr-FR" dirty="0">
                <a:latin typeface="-apple-system"/>
              </a:rPr>
              <a:t>Bases de données initiales à disposition : données transversales, trimestrielles de toute l’année 2019 et du début de l’année 2020.</a:t>
            </a:r>
          </a:p>
          <a:p>
            <a:pPr lvl="1"/>
            <a:r>
              <a:rPr lang="fr-FR" dirty="0">
                <a:latin typeface="-apple-system"/>
              </a:rPr>
              <a:t>Correspondance dans </a:t>
            </a:r>
            <a:r>
              <a:rPr lang="fr-FR" dirty="0" err="1">
                <a:latin typeface="-apple-system"/>
              </a:rPr>
              <a:t>Rscript</a:t>
            </a:r>
            <a:r>
              <a:rPr lang="fr-FR" dirty="0">
                <a:latin typeface="-apple-system"/>
              </a:rPr>
              <a:t> : </a:t>
            </a:r>
          </a:p>
          <a:p>
            <a:pPr lvl="2"/>
            <a:r>
              <a:rPr lang="fr-FR" dirty="0">
                <a:latin typeface="-apple-system"/>
              </a:rPr>
              <a:t>q1_2019,</a:t>
            </a:r>
          </a:p>
          <a:p>
            <a:pPr lvl="2"/>
            <a:r>
              <a:rPr lang="fr-FR" dirty="0">
                <a:latin typeface="-apple-system"/>
              </a:rPr>
              <a:t>q2_2019, </a:t>
            </a:r>
          </a:p>
          <a:p>
            <a:pPr lvl="2"/>
            <a:r>
              <a:rPr lang="fr-FR" dirty="0">
                <a:latin typeface="-apple-system"/>
              </a:rPr>
              <a:t>q3_2019,</a:t>
            </a:r>
          </a:p>
          <a:p>
            <a:pPr lvl="2"/>
            <a:r>
              <a:rPr lang="fr-FR" dirty="0">
                <a:latin typeface="-apple-system"/>
              </a:rPr>
              <a:t>q4_2019, </a:t>
            </a:r>
          </a:p>
          <a:p>
            <a:pPr lvl="2"/>
            <a:r>
              <a:rPr lang="fr-FR" dirty="0">
                <a:latin typeface="-apple-system"/>
              </a:rPr>
              <a:t>q1_2020</a:t>
            </a:r>
          </a:p>
          <a:p>
            <a:r>
              <a:rPr lang="fr-FR" dirty="0">
                <a:latin typeface="-apple-system"/>
              </a:rPr>
              <a:t>Base de données Finale : ensemble de ces 4 données trimestrielles: janvier 2019 à mars 2020.</a:t>
            </a:r>
          </a:p>
          <a:p>
            <a:pPr lvl="1"/>
            <a:endParaRPr lang="fr-FR" dirty="0">
              <a:latin typeface="-apple-system"/>
            </a:endParaRPr>
          </a:p>
          <a:p>
            <a:pPr lvl="1"/>
            <a:endParaRPr lang="fr-FR" dirty="0">
              <a:latin typeface="-apple-system"/>
            </a:endParaRPr>
          </a:p>
        </p:txBody>
      </p:sp>
    </p:spTree>
    <p:extLst>
      <p:ext uri="{BB962C8B-B14F-4D97-AF65-F5344CB8AC3E}">
        <p14:creationId xmlns:p14="http://schemas.microsoft.com/office/powerpoint/2010/main" val="328909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259FA8-B5E6-2ECE-936A-9B1E6A24A023}"/>
              </a:ext>
            </a:extLst>
          </p:cNvPr>
          <p:cNvSpPr>
            <a:spLocks noGrp="1"/>
          </p:cNvSpPr>
          <p:nvPr>
            <p:ph type="title"/>
          </p:nvPr>
        </p:nvSpPr>
        <p:spPr/>
        <p:txBody>
          <a:bodyPr/>
          <a:lstStyle/>
          <a:p>
            <a:r>
              <a:rPr lang="fr-FR" dirty="0"/>
              <a:t>Préparation et traitement de la base de données</a:t>
            </a:r>
          </a:p>
        </p:txBody>
      </p:sp>
      <p:sp>
        <p:nvSpPr>
          <p:cNvPr id="3" name="Espace réservé du contenu 2">
            <a:extLst>
              <a:ext uri="{FF2B5EF4-FFF2-40B4-BE49-F238E27FC236}">
                <a16:creationId xmlns:a16="http://schemas.microsoft.com/office/drawing/2014/main" id="{558881D0-870B-0689-3FF3-8AC51E8D8A54}"/>
              </a:ext>
            </a:extLst>
          </p:cNvPr>
          <p:cNvSpPr>
            <a:spLocks noGrp="1"/>
          </p:cNvSpPr>
          <p:nvPr>
            <p:ph idx="1"/>
          </p:nvPr>
        </p:nvSpPr>
        <p:spPr>
          <a:xfrm>
            <a:off x="2589212" y="2133599"/>
            <a:ext cx="8915400" cy="4309533"/>
          </a:xfrm>
        </p:spPr>
        <p:txBody>
          <a:bodyPr>
            <a:normAutofit/>
          </a:bodyPr>
          <a:lstStyle/>
          <a:p>
            <a:r>
              <a:rPr lang="fr-FR" dirty="0">
                <a:latin typeface="-apple-system"/>
              </a:rPr>
              <a:t>Dans le cadre de cette étude proposée par Coursera, quelques directives ont été données pour la préparation et le traitement des bases de données. Certains choix, qui pourraient paraître arbitraires sur le traitement des bases de données proviennent de ces directives. </a:t>
            </a:r>
          </a:p>
          <a:p>
            <a:r>
              <a:rPr lang="fr-FR" dirty="0">
                <a:latin typeface="-apple-system"/>
              </a:rPr>
              <a:t>Description du travail réalisé :</a:t>
            </a:r>
          </a:p>
          <a:p>
            <a:pPr lvl="1"/>
            <a:r>
              <a:rPr lang="fr-FR" dirty="0">
                <a:latin typeface="-apple-system"/>
              </a:rPr>
              <a:t>Premières bases de données travaillées : q1_2019 et q1_2020</a:t>
            </a:r>
          </a:p>
          <a:p>
            <a:pPr lvl="1"/>
            <a:r>
              <a:rPr lang="fr-FR" dirty="0">
                <a:latin typeface="-apple-system"/>
              </a:rPr>
              <a:t>En effet, les autres bases de données de l’année 2019 contiennent les mêmes informations que celles disponibles dans q1_2019. Ce choix est fait afin d’uniformiser les données disponibles pour toute la période étudiée.</a:t>
            </a:r>
          </a:p>
          <a:p>
            <a:pPr lvl="1"/>
            <a:r>
              <a:rPr lang="fr-FR" dirty="0">
                <a:latin typeface="-apple-system"/>
              </a:rPr>
              <a:t>Les variables de la base de données de q1_2019 ont été renommées en suivant celles de 2020</a:t>
            </a:r>
          </a:p>
          <a:p>
            <a:pPr lvl="1"/>
            <a:r>
              <a:rPr lang="fr-FR" dirty="0">
                <a:latin typeface="-apple-system"/>
              </a:rPr>
              <a:t>Il en est de même pour les bases de données des 2</a:t>
            </a:r>
            <a:r>
              <a:rPr lang="fr-FR" baseline="30000" dirty="0">
                <a:latin typeface="-apple-system"/>
              </a:rPr>
              <a:t>ème</a:t>
            </a:r>
            <a:r>
              <a:rPr lang="fr-FR" dirty="0">
                <a:latin typeface="-apple-system"/>
              </a:rPr>
              <a:t>, 3</a:t>
            </a:r>
            <a:r>
              <a:rPr lang="fr-FR" baseline="30000" dirty="0">
                <a:latin typeface="-apple-system"/>
              </a:rPr>
              <a:t>ème</a:t>
            </a:r>
            <a:r>
              <a:rPr lang="fr-FR" dirty="0">
                <a:latin typeface="-apple-system"/>
              </a:rPr>
              <a:t> et 4</a:t>
            </a:r>
            <a:r>
              <a:rPr lang="fr-FR" baseline="30000" dirty="0">
                <a:latin typeface="-apple-system"/>
              </a:rPr>
              <a:t>ème</a:t>
            </a:r>
            <a:r>
              <a:rPr lang="fr-FR" dirty="0">
                <a:latin typeface="-apple-system"/>
              </a:rPr>
              <a:t> trimestres 2019</a:t>
            </a:r>
          </a:p>
          <a:p>
            <a:pPr lvl="1"/>
            <a:r>
              <a:rPr lang="fr-FR" dirty="0">
                <a:latin typeface="-apple-system"/>
              </a:rPr>
              <a:t>Par la suite, les 5 bases de données sont fusionnées en une nouvelle base : la </a:t>
            </a:r>
            <a:r>
              <a:rPr lang="fr-FR" dirty="0" err="1">
                <a:latin typeface="-apple-system"/>
              </a:rPr>
              <a:t>dataframe</a:t>
            </a:r>
            <a:r>
              <a:rPr lang="fr-FR" dirty="0">
                <a:latin typeface="-apple-system"/>
              </a:rPr>
              <a:t> « </a:t>
            </a:r>
            <a:r>
              <a:rPr lang="fr-FR" dirty="0" err="1">
                <a:latin typeface="-apple-system"/>
              </a:rPr>
              <a:t>all_trips</a:t>
            </a:r>
            <a:r>
              <a:rPr lang="fr-FR" dirty="0">
                <a:latin typeface="-apple-system"/>
              </a:rPr>
              <a:t> »</a:t>
            </a:r>
          </a:p>
          <a:p>
            <a:pPr lvl="1"/>
            <a:endParaRPr lang="fr-FR" dirty="0">
              <a:latin typeface="-apple-system"/>
            </a:endParaRPr>
          </a:p>
        </p:txBody>
      </p:sp>
    </p:spTree>
    <p:extLst>
      <p:ext uri="{BB962C8B-B14F-4D97-AF65-F5344CB8AC3E}">
        <p14:creationId xmlns:p14="http://schemas.microsoft.com/office/powerpoint/2010/main" val="1532647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1AAD1-01AC-872E-ED45-79D6102E0339}"/>
              </a:ext>
            </a:extLst>
          </p:cNvPr>
          <p:cNvSpPr>
            <a:spLocks noGrp="1"/>
          </p:cNvSpPr>
          <p:nvPr>
            <p:ph type="title"/>
          </p:nvPr>
        </p:nvSpPr>
        <p:spPr/>
        <p:txBody>
          <a:bodyPr/>
          <a:lstStyle/>
          <a:p>
            <a:r>
              <a:rPr lang="fr-FR" dirty="0"/>
              <a:t>Préparation et traitement de la base de données</a:t>
            </a:r>
          </a:p>
        </p:txBody>
      </p:sp>
      <p:sp>
        <p:nvSpPr>
          <p:cNvPr id="3" name="Espace réservé du contenu 2">
            <a:extLst>
              <a:ext uri="{FF2B5EF4-FFF2-40B4-BE49-F238E27FC236}">
                <a16:creationId xmlns:a16="http://schemas.microsoft.com/office/drawing/2014/main" id="{9D25B58C-ADE7-057A-96D4-9624E183FE0B}"/>
              </a:ext>
            </a:extLst>
          </p:cNvPr>
          <p:cNvSpPr>
            <a:spLocks noGrp="1"/>
          </p:cNvSpPr>
          <p:nvPr>
            <p:ph idx="1"/>
          </p:nvPr>
        </p:nvSpPr>
        <p:spPr>
          <a:xfrm>
            <a:off x="2589211" y="1905000"/>
            <a:ext cx="9138597" cy="4479022"/>
          </a:xfrm>
        </p:spPr>
        <p:txBody>
          <a:bodyPr>
            <a:normAutofit fontScale="85000" lnSpcReduction="20000"/>
          </a:bodyPr>
          <a:lstStyle/>
          <a:p>
            <a:r>
              <a:rPr lang="fr-FR" dirty="0">
                <a:latin typeface="-apple-system"/>
              </a:rPr>
              <a:t>Liste des variables de la </a:t>
            </a:r>
            <a:r>
              <a:rPr lang="fr-FR" dirty="0" err="1">
                <a:latin typeface="-apple-system"/>
              </a:rPr>
              <a:t>dataframe</a:t>
            </a:r>
            <a:r>
              <a:rPr lang="fr-FR" dirty="0">
                <a:latin typeface="-apple-system"/>
              </a:rPr>
              <a:t> « </a:t>
            </a:r>
            <a:r>
              <a:rPr lang="fr-FR" dirty="0" err="1">
                <a:latin typeface="-apple-system"/>
              </a:rPr>
              <a:t>all_trips</a:t>
            </a:r>
            <a:r>
              <a:rPr lang="fr-FR" dirty="0">
                <a:latin typeface="-apple-system"/>
              </a:rPr>
              <a:t> »:</a:t>
            </a:r>
          </a:p>
          <a:p>
            <a:pPr lvl="1"/>
            <a:r>
              <a:rPr lang="fr-FR" dirty="0" err="1">
                <a:solidFill>
                  <a:schemeClr val="accent6">
                    <a:lumMod val="75000"/>
                  </a:schemeClr>
                </a:solidFill>
                <a:latin typeface="-apple-system"/>
              </a:rPr>
              <a:t>ride_id</a:t>
            </a:r>
            <a:r>
              <a:rPr lang="fr-FR" dirty="0">
                <a:solidFill>
                  <a:schemeClr val="accent6">
                    <a:lumMod val="75000"/>
                  </a:schemeClr>
                </a:solidFill>
                <a:latin typeface="-apple-system"/>
              </a:rPr>
              <a:t> </a:t>
            </a:r>
            <a:r>
              <a:rPr lang="fr-FR" dirty="0">
                <a:latin typeface="-apple-system"/>
              </a:rPr>
              <a:t>: identifiant du voyage (un voyage pas forcément une seule personne)</a:t>
            </a:r>
          </a:p>
          <a:p>
            <a:pPr lvl="1"/>
            <a:r>
              <a:rPr lang="fr-FR" sz="1500" dirty="0" err="1">
                <a:solidFill>
                  <a:schemeClr val="accent6">
                    <a:lumMod val="75000"/>
                  </a:schemeClr>
                </a:solidFill>
                <a:latin typeface="-apple-system"/>
              </a:rPr>
              <a:t>started</a:t>
            </a:r>
            <a:r>
              <a:rPr lang="fr-FR" sz="1500" dirty="0">
                <a:solidFill>
                  <a:schemeClr val="accent6">
                    <a:lumMod val="75000"/>
                  </a:schemeClr>
                </a:solidFill>
                <a:latin typeface="-apple-system"/>
              </a:rPr>
              <a:t> at </a:t>
            </a:r>
            <a:r>
              <a:rPr lang="fr-FR" dirty="0">
                <a:latin typeface="-apple-system"/>
              </a:rPr>
              <a:t>: format date et heure, départ du voyage </a:t>
            </a:r>
          </a:p>
          <a:p>
            <a:pPr lvl="1"/>
            <a:r>
              <a:rPr lang="fr-FR" sz="1500" dirty="0" err="1">
                <a:solidFill>
                  <a:schemeClr val="accent6">
                    <a:lumMod val="75000"/>
                  </a:schemeClr>
                </a:solidFill>
                <a:latin typeface="-apple-system"/>
              </a:rPr>
              <a:t>ended_at</a:t>
            </a:r>
            <a:r>
              <a:rPr lang="fr-FR" sz="1500" dirty="0">
                <a:solidFill>
                  <a:schemeClr val="accent6">
                    <a:lumMod val="75000"/>
                  </a:schemeClr>
                </a:solidFill>
                <a:latin typeface="-apple-system"/>
              </a:rPr>
              <a:t> </a:t>
            </a:r>
            <a:r>
              <a:rPr lang="fr-FR" dirty="0">
                <a:latin typeface="-apple-system"/>
              </a:rPr>
              <a:t>: format date et heure, fin du voyage </a:t>
            </a:r>
          </a:p>
          <a:p>
            <a:pPr lvl="1"/>
            <a:r>
              <a:rPr lang="fr-FR" sz="1500" dirty="0" err="1">
                <a:solidFill>
                  <a:schemeClr val="accent6">
                    <a:lumMod val="75000"/>
                  </a:schemeClr>
                </a:solidFill>
                <a:latin typeface="-apple-system"/>
              </a:rPr>
              <a:t>rideable_type</a:t>
            </a:r>
            <a:r>
              <a:rPr lang="fr-FR" sz="1500" dirty="0">
                <a:solidFill>
                  <a:schemeClr val="accent6">
                    <a:lumMod val="75000"/>
                  </a:schemeClr>
                </a:solidFill>
                <a:latin typeface="-apple-system"/>
              </a:rPr>
              <a:t> </a:t>
            </a:r>
            <a:r>
              <a:rPr lang="fr-FR" dirty="0">
                <a:latin typeface="-apple-system"/>
              </a:rPr>
              <a:t>: identifiant du vélo utilisé, le format des identifiants est différent pour l’année 2019 et 2020</a:t>
            </a:r>
          </a:p>
          <a:p>
            <a:pPr lvl="1"/>
            <a:r>
              <a:rPr lang="fr-FR" sz="1500" dirty="0" err="1">
                <a:solidFill>
                  <a:schemeClr val="accent6">
                    <a:lumMod val="75000"/>
                  </a:schemeClr>
                </a:solidFill>
                <a:latin typeface="-apple-system"/>
              </a:rPr>
              <a:t>start_station_id</a:t>
            </a:r>
            <a:r>
              <a:rPr lang="fr-FR" sz="1500" dirty="0">
                <a:solidFill>
                  <a:schemeClr val="accent6">
                    <a:lumMod val="75000"/>
                  </a:schemeClr>
                </a:solidFill>
                <a:latin typeface="-apple-system"/>
              </a:rPr>
              <a:t> </a:t>
            </a:r>
            <a:r>
              <a:rPr lang="fr-FR" dirty="0">
                <a:latin typeface="-apple-system"/>
              </a:rPr>
              <a:t>: numéro borne de départ</a:t>
            </a:r>
          </a:p>
          <a:p>
            <a:pPr lvl="1"/>
            <a:r>
              <a:rPr lang="fr-FR" sz="1500" dirty="0" err="1">
                <a:solidFill>
                  <a:schemeClr val="accent6">
                    <a:lumMod val="75000"/>
                  </a:schemeClr>
                </a:solidFill>
                <a:latin typeface="-apple-system"/>
              </a:rPr>
              <a:t>start_station_name</a:t>
            </a:r>
            <a:r>
              <a:rPr lang="fr-FR" sz="1500" dirty="0">
                <a:solidFill>
                  <a:schemeClr val="accent6">
                    <a:lumMod val="75000"/>
                  </a:schemeClr>
                </a:solidFill>
                <a:latin typeface="-apple-system"/>
              </a:rPr>
              <a:t> </a:t>
            </a:r>
            <a:r>
              <a:rPr lang="fr-FR" dirty="0">
                <a:latin typeface="-apple-system"/>
              </a:rPr>
              <a:t>: nom borne de départ</a:t>
            </a:r>
          </a:p>
          <a:p>
            <a:pPr lvl="1"/>
            <a:r>
              <a:rPr lang="en-GB" sz="1500" dirty="0" err="1">
                <a:solidFill>
                  <a:schemeClr val="accent6">
                    <a:lumMod val="75000"/>
                  </a:schemeClr>
                </a:solidFill>
                <a:latin typeface="-apple-system"/>
              </a:rPr>
              <a:t>end_station_id</a:t>
            </a:r>
            <a:r>
              <a:rPr lang="en-GB" sz="1500" dirty="0">
                <a:solidFill>
                  <a:schemeClr val="accent6">
                    <a:lumMod val="75000"/>
                  </a:schemeClr>
                </a:solidFill>
                <a:latin typeface="-apple-system"/>
              </a:rPr>
              <a:t> </a:t>
            </a:r>
            <a:r>
              <a:rPr lang="en-GB" dirty="0">
                <a:latin typeface="-apple-system"/>
              </a:rPr>
              <a:t>: </a:t>
            </a:r>
            <a:r>
              <a:rPr lang="en-GB" dirty="0" err="1">
                <a:latin typeface="-apple-system"/>
              </a:rPr>
              <a:t>numéro</a:t>
            </a:r>
            <a:r>
              <a:rPr lang="en-GB" dirty="0">
                <a:latin typeface="-apple-system"/>
              </a:rPr>
              <a:t> borne </a:t>
            </a:r>
            <a:r>
              <a:rPr lang="en-GB" dirty="0" err="1">
                <a:latin typeface="-apple-system"/>
              </a:rPr>
              <a:t>d’arrive</a:t>
            </a:r>
            <a:endParaRPr lang="en-GB" dirty="0">
              <a:latin typeface="-apple-system"/>
            </a:endParaRPr>
          </a:p>
          <a:p>
            <a:pPr lvl="1"/>
            <a:r>
              <a:rPr lang="en-GB" sz="1500" dirty="0" err="1">
                <a:solidFill>
                  <a:schemeClr val="accent6">
                    <a:lumMod val="75000"/>
                  </a:schemeClr>
                </a:solidFill>
                <a:latin typeface="-apple-system"/>
              </a:rPr>
              <a:t>end_station_name</a:t>
            </a:r>
            <a:r>
              <a:rPr lang="en-GB" dirty="0">
                <a:latin typeface="-apple-system"/>
              </a:rPr>
              <a:t>: nom borne </a:t>
            </a:r>
            <a:r>
              <a:rPr lang="en-GB" dirty="0" err="1">
                <a:latin typeface="-apple-system"/>
              </a:rPr>
              <a:t>d’arrive</a:t>
            </a:r>
            <a:endParaRPr lang="en-GB" dirty="0">
              <a:latin typeface="-apple-system"/>
            </a:endParaRPr>
          </a:p>
          <a:p>
            <a:pPr lvl="1"/>
            <a:r>
              <a:rPr lang="fr-FR" sz="1500" dirty="0" err="1">
                <a:solidFill>
                  <a:schemeClr val="accent6">
                    <a:lumMod val="75000"/>
                  </a:schemeClr>
                </a:solidFill>
                <a:latin typeface="-apple-system"/>
              </a:rPr>
              <a:t>member_casual</a:t>
            </a:r>
            <a:r>
              <a:rPr lang="fr-FR" sz="1500" dirty="0">
                <a:solidFill>
                  <a:schemeClr val="accent6">
                    <a:lumMod val="75000"/>
                  </a:schemeClr>
                </a:solidFill>
                <a:latin typeface="-apple-system"/>
              </a:rPr>
              <a:t> </a:t>
            </a:r>
            <a:r>
              <a:rPr lang="fr-FR" dirty="0">
                <a:latin typeface="-apple-system"/>
              </a:rPr>
              <a:t>: variable catégorielle, si la personne est un utilisateur occasionnel ou un abonné de </a:t>
            </a:r>
            <a:r>
              <a:rPr lang="fr-FR" dirty="0" err="1">
                <a:latin typeface="-apple-system"/>
              </a:rPr>
              <a:t>Cyclistic</a:t>
            </a:r>
            <a:endParaRPr lang="fr-FR" dirty="0">
              <a:latin typeface="-apple-system"/>
            </a:endParaRPr>
          </a:p>
          <a:p>
            <a:pPr lvl="1"/>
            <a:r>
              <a:rPr lang="fr-FR" sz="1500" dirty="0" err="1">
                <a:solidFill>
                  <a:schemeClr val="accent6">
                    <a:lumMod val="75000"/>
                  </a:schemeClr>
                </a:solidFill>
                <a:latin typeface="-apple-system"/>
              </a:rPr>
              <a:t>Tripduration</a:t>
            </a:r>
            <a:r>
              <a:rPr lang="fr-FR" dirty="0">
                <a:latin typeface="-apple-system"/>
              </a:rPr>
              <a:t> : durée du voyage</a:t>
            </a:r>
          </a:p>
          <a:p>
            <a:pPr lvl="1"/>
            <a:r>
              <a:rPr lang="fr-FR" sz="1500" dirty="0" err="1">
                <a:solidFill>
                  <a:schemeClr val="accent6">
                    <a:lumMod val="75000"/>
                  </a:schemeClr>
                </a:solidFill>
                <a:latin typeface="-apple-system"/>
              </a:rPr>
              <a:t>gender</a:t>
            </a:r>
            <a:r>
              <a:rPr lang="fr-FR" sz="1500" dirty="0">
                <a:solidFill>
                  <a:schemeClr val="accent6">
                    <a:lumMod val="75000"/>
                  </a:schemeClr>
                </a:solidFill>
                <a:latin typeface="-apple-system"/>
              </a:rPr>
              <a:t> </a:t>
            </a:r>
            <a:r>
              <a:rPr lang="fr-FR" dirty="0">
                <a:latin typeface="-apple-system"/>
              </a:rPr>
              <a:t>: masculin ou féminin</a:t>
            </a:r>
          </a:p>
          <a:p>
            <a:pPr lvl="1"/>
            <a:r>
              <a:rPr lang="fr-FR" sz="1500" dirty="0" err="1">
                <a:solidFill>
                  <a:schemeClr val="accent6">
                    <a:lumMod val="75000"/>
                  </a:schemeClr>
                </a:solidFill>
                <a:latin typeface="-apple-system"/>
              </a:rPr>
              <a:t>Birthyear</a:t>
            </a:r>
            <a:r>
              <a:rPr lang="fr-FR" dirty="0">
                <a:latin typeface="-apple-system"/>
              </a:rPr>
              <a:t> : année de naissance de l’utilisateur du vélo</a:t>
            </a:r>
          </a:p>
          <a:p>
            <a:pPr lvl="1"/>
            <a:r>
              <a:rPr lang="fr-FR" sz="1500" dirty="0" err="1">
                <a:solidFill>
                  <a:schemeClr val="accent6">
                    <a:lumMod val="75000"/>
                  </a:schemeClr>
                </a:solidFill>
                <a:latin typeface="-apple-system"/>
              </a:rPr>
              <a:t>start_lat</a:t>
            </a:r>
            <a:r>
              <a:rPr lang="fr-FR" sz="1500" dirty="0">
                <a:solidFill>
                  <a:schemeClr val="accent6">
                    <a:lumMod val="75000"/>
                  </a:schemeClr>
                </a:solidFill>
                <a:latin typeface="-apple-system"/>
              </a:rPr>
              <a:t> et </a:t>
            </a:r>
            <a:r>
              <a:rPr lang="fr-FR" sz="1500" dirty="0" err="1">
                <a:solidFill>
                  <a:schemeClr val="accent6">
                    <a:lumMod val="75000"/>
                  </a:schemeClr>
                </a:solidFill>
                <a:latin typeface="-apple-system"/>
              </a:rPr>
              <a:t>start_lng</a:t>
            </a:r>
            <a:r>
              <a:rPr lang="fr-FR" sz="1500" dirty="0">
                <a:solidFill>
                  <a:schemeClr val="accent6">
                    <a:lumMod val="75000"/>
                  </a:schemeClr>
                </a:solidFill>
                <a:latin typeface="-apple-system"/>
              </a:rPr>
              <a:t> </a:t>
            </a:r>
            <a:r>
              <a:rPr lang="fr-FR" dirty="0">
                <a:latin typeface="-apple-system"/>
              </a:rPr>
              <a:t>: latitude et longitude du borne de départ</a:t>
            </a:r>
          </a:p>
          <a:p>
            <a:pPr lvl="1"/>
            <a:r>
              <a:rPr lang="fr-FR" sz="1500" dirty="0" err="1">
                <a:solidFill>
                  <a:schemeClr val="accent6">
                    <a:lumMod val="75000"/>
                  </a:schemeClr>
                </a:solidFill>
                <a:latin typeface="-apple-system"/>
              </a:rPr>
              <a:t>end_lat</a:t>
            </a:r>
            <a:r>
              <a:rPr lang="fr-FR" sz="1500" dirty="0">
                <a:solidFill>
                  <a:schemeClr val="accent6">
                    <a:lumMod val="75000"/>
                  </a:schemeClr>
                </a:solidFill>
                <a:latin typeface="-apple-system"/>
              </a:rPr>
              <a:t> et </a:t>
            </a:r>
            <a:r>
              <a:rPr lang="fr-FR" sz="1500" dirty="0" err="1">
                <a:solidFill>
                  <a:schemeClr val="accent6">
                    <a:lumMod val="75000"/>
                  </a:schemeClr>
                </a:solidFill>
                <a:latin typeface="-apple-system"/>
              </a:rPr>
              <a:t>end_lng</a:t>
            </a:r>
            <a:r>
              <a:rPr lang="fr-FR" sz="1500" dirty="0">
                <a:solidFill>
                  <a:schemeClr val="accent6">
                    <a:lumMod val="75000"/>
                  </a:schemeClr>
                </a:solidFill>
                <a:latin typeface="-apple-system"/>
              </a:rPr>
              <a:t> </a:t>
            </a:r>
            <a:r>
              <a:rPr lang="fr-FR" dirty="0">
                <a:latin typeface="-apple-system"/>
              </a:rPr>
              <a:t>: latitude et longitude du borne d’arrivée</a:t>
            </a:r>
          </a:p>
          <a:p>
            <a:pPr lvl="1"/>
            <a:endParaRPr lang="fr-FR" dirty="0">
              <a:latin typeface="-apple-system"/>
            </a:endParaRPr>
          </a:p>
        </p:txBody>
      </p:sp>
    </p:spTree>
    <p:extLst>
      <p:ext uri="{BB962C8B-B14F-4D97-AF65-F5344CB8AC3E}">
        <p14:creationId xmlns:p14="http://schemas.microsoft.com/office/powerpoint/2010/main" val="407996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7732F8-9DFA-BE29-4213-EBC76841B371}"/>
              </a:ext>
            </a:extLst>
          </p:cNvPr>
          <p:cNvSpPr>
            <a:spLocks noGrp="1"/>
          </p:cNvSpPr>
          <p:nvPr>
            <p:ph type="title"/>
          </p:nvPr>
        </p:nvSpPr>
        <p:spPr/>
        <p:txBody>
          <a:bodyPr/>
          <a:lstStyle/>
          <a:p>
            <a:r>
              <a:rPr lang="fr-FR" dirty="0"/>
              <a:t>Préparation et traitement de la base de données</a:t>
            </a:r>
          </a:p>
        </p:txBody>
      </p:sp>
      <p:sp>
        <p:nvSpPr>
          <p:cNvPr id="3" name="Espace réservé du contenu 2">
            <a:extLst>
              <a:ext uri="{FF2B5EF4-FFF2-40B4-BE49-F238E27FC236}">
                <a16:creationId xmlns:a16="http://schemas.microsoft.com/office/drawing/2014/main" id="{5C47A1BA-EBB8-1B21-56AB-50353E64609A}"/>
              </a:ext>
            </a:extLst>
          </p:cNvPr>
          <p:cNvSpPr>
            <a:spLocks noGrp="1"/>
          </p:cNvSpPr>
          <p:nvPr>
            <p:ph idx="1"/>
          </p:nvPr>
        </p:nvSpPr>
        <p:spPr/>
        <p:txBody>
          <a:bodyPr/>
          <a:lstStyle/>
          <a:p>
            <a:r>
              <a:rPr lang="fr-FR" dirty="0">
                <a:latin typeface="-apple-system"/>
              </a:rPr>
              <a:t>Les données manquantes dans la nouvelle base « </a:t>
            </a:r>
            <a:r>
              <a:rPr lang="fr-FR" dirty="0" err="1">
                <a:latin typeface="-apple-system"/>
              </a:rPr>
              <a:t>all_trips</a:t>
            </a:r>
            <a:r>
              <a:rPr lang="fr-FR" dirty="0">
                <a:latin typeface="-apple-system"/>
              </a:rPr>
              <a:t> »:</a:t>
            </a:r>
          </a:p>
          <a:p>
            <a:r>
              <a:rPr lang="fr-FR" dirty="0">
                <a:latin typeface="-apple-system"/>
              </a:rPr>
              <a:t>En comparant les noms des colonnes des 3 </a:t>
            </a:r>
            <a:r>
              <a:rPr lang="fr-FR" dirty="0" err="1">
                <a:latin typeface="-apple-system"/>
              </a:rPr>
              <a:t>dataframes</a:t>
            </a:r>
            <a:r>
              <a:rPr lang="fr-FR" dirty="0">
                <a:latin typeface="-apple-system"/>
              </a:rPr>
              <a:t>: q1_2019, q1_2020 et </a:t>
            </a:r>
            <a:r>
              <a:rPr lang="fr-FR" dirty="0" err="1">
                <a:latin typeface="-apple-system"/>
              </a:rPr>
              <a:t>all_trips</a:t>
            </a:r>
            <a:r>
              <a:rPr lang="fr-FR" dirty="0">
                <a:latin typeface="-apple-system"/>
              </a:rPr>
              <a:t>, nous pouvons voir que </a:t>
            </a:r>
          </a:p>
          <a:p>
            <a:pPr lvl="1"/>
            <a:r>
              <a:rPr lang="fr-FR" dirty="0">
                <a:latin typeface="-apple-system"/>
              </a:rPr>
              <a:t>l'année 2020 ne dispose pas de valeurs pour les variables : </a:t>
            </a:r>
            <a:r>
              <a:rPr lang="fr-FR" dirty="0" err="1">
                <a:latin typeface="-apple-system"/>
              </a:rPr>
              <a:t>tripduration</a:t>
            </a:r>
            <a:r>
              <a:rPr lang="fr-FR" dirty="0">
                <a:latin typeface="-apple-system"/>
              </a:rPr>
              <a:t>, </a:t>
            </a:r>
            <a:r>
              <a:rPr lang="fr-FR" dirty="0" err="1">
                <a:latin typeface="-apple-system"/>
              </a:rPr>
              <a:t>gender</a:t>
            </a:r>
            <a:r>
              <a:rPr lang="fr-FR" dirty="0">
                <a:latin typeface="-apple-system"/>
              </a:rPr>
              <a:t>, </a:t>
            </a:r>
            <a:r>
              <a:rPr lang="fr-FR" dirty="0" err="1">
                <a:latin typeface="-apple-system"/>
              </a:rPr>
              <a:t>birthyear</a:t>
            </a:r>
            <a:endParaRPr lang="fr-FR" dirty="0">
              <a:latin typeface="-apple-system"/>
            </a:endParaRPr>
          </a:p>
          <a:p>
            <a:pPr lvl="1"/>
            <a:r>
              <a:rPr lang="fr-FR" dirty="0">
                <a:latin typeface="-apple-system"/>
              </a:rPr>
              <a:t>l'année 2019 ne dispose pas des valeurs pour les variables : </a:t>
            </a:r>
            <a:r>
              <a:rPr lang="fr-FR" dirty="0" err="1">
                <a:latin typeface="-apple-system"/>
              </a:rPr>
              <a:t>start_lat</a:t>
            </a:r>
            <a:r>
              <a:rPr lang="fr-FR" dirty="0">
                <a:latin typeface="-apple-system"/>
              </a:rPr>
              <a:t>,  </a:t>
            </a:r>
            <a:r>
              <a:rPr lang="fr-FR" dirty="0" err="1">
                <a:latin typeface="-apple-system"/>
              </a:rPr>
              <a:t>start_lng</a:t>
            </a:r>
            <a:r>
              <a:rPr lang="fr-FR" dirty="0">
                <a:latin typeface="-apple-system"/>
              </a:rPr>
              <a:t>, </a:t>
            </a:r>
            <a:r>
              <a:rPr lang="fr-FR" dirty="0" err="1">
                <a:latin typeface="-apple-system"/>
              </a:rPr>
              <a:t>end_lat</a:t>
            </a:r>
            <a:r>
              <a:rPr lang="fr-FR" dirty="0">
                <a:latin typeface="-apple-system"/>
              </a:rPr>
              <a:t> et </a:t>
            </a:r>
            <a:r>
              <a:rPr lang="fr-FR" dirty="0" err="1">
                <a:latin typeface="-apple-system"/>
              </a:rPr>
              <a:t>end_lng</a:t>
            </a:r>
            <a:endParaRPr lang="fr-FR" dirty="0">
              <a:latin typeface="-apple-system"/>
            </a:endParaRPr>
          </a:p>
          <a:p>
            <a:pPr lvl="1"/>
            <a:r>
              <a:rPr lang="fr-FR" dirty="0">
                <a:latin typeface="-apple-system"/>
              </a:rPr>
              <a:t>Nous allons donc enlever ces variables de notre base de données afin de résoudre le problème de données manquantes (1).</a:t>
            </a:r>
          </a:p>
          <a:p>
            <a:pPr lvl="1"/>
            <a:endParaRPr lang="fr-FR" dirty="0">
              <a:latin typeface="-apple-system"/>
            </a:endParaRPr>
          </a:p>
          <a:p>
            <a:pPr lvl="1"/>
            <a:endParaRPr lang="fr-FR" dirty="0">
              <a:latin typeface="-apple-system"/>
            </a:endParaRPr>
          </a:p>
        </p:txBody>
      </p:sp>
      <p:sp>
        <p:nvSpPr>
          <p:cNvPr id="4" name="ZoneTexte 3">
            <a:extLst>
              <a:ext uri="{FF2B5EF4-FFF2-40B4-BE49-F238E27FC236}">
                <a16:creationId xmlns:a16="http://schemas.microsoft.com/office/drawing/2014/main" id="{4302CDE3-D2D9-B46A-C691-A4D5D10AA8B7}"/>
              </a:ext>
            </a:extLst>
          </p:cNvPr>
          <p:cNvSpPr txBox="1"/>
          <p:nvPr/>
        </p:nvSpPr>
        <p:spPr>
          <a:xfrm>
            <a:off x="2592924" y="6139822"/>
            <a:ext cx="8142131" cy="276999"/>
          </a:xfrm>
          <a:prstGeom prst="rect">
            <a:avLst/>
          </a:prstGeom>
          <a:noFill/>
        </p:spPr>
        <p:txBody>
          <a:bodyPr wrap="square" rtlCol="0">
            <a:spAutoFit/>
          </a:bodyPr>
          <a:lstStyle/>
          <a:p>
            <a:r>
              <a:rPr lang="fr-FR" sz="1200" dirty="0">
                <a:latin typeface="-apple-system"/>
              </a:rPr>
              <a:t>(1) Ce choix de suppression des données manquantes fait partie des directives proposées par COURSERA</a:t>
            </a:r>
            <a:r>
              <a:rPr lang="fr-FR" sz="1000" dirty="0">
                <a:latin typeface="-apple-system"/>
              </a:rPr>
              <a:t>.</a:t>
            </a:r>
          </a:p>
        </p:txBody>
      </p:sp>
    </p:spTree>
    <p:extLst>
      <p:ext uri="{BB962C8B-B14F-4D97-AF65-F5344CB8AC3E}">
        <p14:creationId xmlns:p14="http://schemas.microsoft.com/office/powerpoint/2010/main" val="260180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64F942-621B-D714-DC37-28340CB7B099}"/>
              </a:ext>
            </a:extLst>
          </p:cNvPr>
          <p:cNvSpPr>
            <a:spLocks noGrp="1"/>
          </p:cNvSpPr>
          <p:nvPr>
            <p:ph type="title"/>
          </p:nvPr>
        </p:nvSpPr>
        <p:spPr/>
        <p:txBody>
          <a:bodyPr/>
          <a:lstStyle/>
          <a:p>
            <a:r>
              <a:rPr lang="fr-FR" dirty="0"/>
              <a:t>Préparation et traitement de la base de données</a:t>
            </a:r>
          </a:p>
        </p:txBody>
      </p:sp>
      <p:sp>
        <p:nvSpPr>
          <p:cNvPr id="3" name="Espace réservé du contenu 2">
            <a:extLst>
              <a:ext uri="{FF2B5EF4-FFF2-40B4-BE49-F238E27FC236}">
                <a16:creationId xmlns:a16="http://schemas.microsoft.com/office/drawing/2014/main" id="{E0A6E0B2-A1F6-DEBC-AD25-06E9E4865844}"/>
              </a:ext>
            </a:extLst>
          </p:cNvPr>
          <p:cNvSpPr>
            <a:spLocks noGrp="1"/>
          </p:cNvSpPr>
          <p:nvPr>
            <p:ph idx="1"/>
          </p:nvPr>
        </p:nvSpPr>
        <p:spPr>
          <a:xfrm>
            <a:off x="2592924" y="2133600"/>
            <a:ext cx="4329084" cy="4367784"/>
          </a:xfrm>
        </p:spPr>
        <p:txBody>
          <a:bodyPr>
            <a:normAutofit fontScale="70000" lnSpcReduction="20000"/>
          </a:bodyPr>
          <a:lstStyle/>
          <a:p>
            <a:r>
              <a:rPr lang="fr-FR" b="1" dirty="0" err="1">
                <a:latin typeface="-apple-system"/>
              </a:rPr>
              <a:t>Dataframe</a:t>
            </a:r>
            <a:r>
              <a:rPr lang="fr-FR" b="1" dirty="0">
                <a:latin typeface="-apple-system"/>
              </a:rPr>
              <a:t> initiale « </a:t>
            </a:r>
            <a:r>
              <a:rPr lang="fr-FR" b="1" dirty="0" err="1">
                <a:latin typeface="-apple-system"/>
              </a:rPr>
              <a:t>all_trips</a:t>
            </a:r>
            <a:r>
              <a:rPr lang="fr-FR" b="1" dirty="0">
                <a:latin typeface="-apple-system"/>
              </a:rPr>
              <a:t> »:</a:t>
            </a:r>
          </a:p>
          <a:p>
            <a:pPr lvl="1"/>
            <a:r>
              <a:rPr lang="fr-FR" dirty="0" err="1">
                <a:solidFill>
                  <a:schemeClr val="accent6">
                    <a:lumMod val="75000"/>
                  </a:schemeClr>
                </a:solidFill>
                <a:latin typeface="-apple-system"/>
              </a:rPr>
              <a:t>ride_id</a:t>
            </a:r>
            <a:r>
              <a:rPr lang="fr-FR" dirty="0">
                <a:solidFill>
                  <a:schemeClr val="accent6">
                    <a:lumMod val="75000"/>
                  </a:schemeClr>
                </a:solidFill>
                <a:latin typeface="-apple-system"/>
              </a:rPr>
              <a:t> </a:t>
            </a:r>
            <a:endParaRPr lang="fr-FR" dirty="0">
              <a:latin typeface="-apple-system"/>
            </a:endParaRPr>
          </a:p>
          <a:p>
            <a:pPr lvl="1"/>
            <a:r>
              <a:rPr lang="fr-FR" sz="1800" dirty="0" err="1">
                <a:solidFill>
                  <a:schemeClr val="accent6">
                    <a:lumMod val="75000"/>
                  </a:schemeClr>
                </a:solidFill>
                <a:latin typeface="-apple-system"/>
              </a:rPr>
              <a:t>started</a:t>
            </a:r>
            <a:r>
              <a:rPr lang="fr-FR" sz="1800" dirty="0">
                <a:solidFill>
                  <a:schemeClr val="accent6">
                    <a:lumMod val="75000"/>
                  </a:schemeClr>
                </a:solidFill>
                <a:latin typeface="-apple-system"/>
              </a:rPr>
              <a:t> at </a:t>
            </a:r>
            <a:endParaRPr lang="fr-FR" dirty="0">
              <a:latin typeface="-apple-system"/>
            </a:endParaRPr>
          </a:p>
          <a:p>
            <a:pPr lvl="1"/>
            <a:r>
              <a:rPr lang="fr-FR" sz="1800" dirty="0" err="1">
                <a:solidFill>
                  <a:schemeClr val="accent6">
                    <a:lumMod val="75000"/>
                  </a:schemeClr>
                </a:solidFill>
                <a:latin typeface="-apple-system"/>
              </a:rPr>
              <a:t>ended_at</a:t>
            </a:r>
            <a:r>
              <a:rPr lang="fr-FR" sz="1800" dirty="0">
                <a:solidFill>
                  <a:schemeClr val="accent6">
                    <a:lumMod val="75000"/>
                  </a:schemeClr>
                </a:solidFill>
                <a:latin typeface="-apple-system"/>
              </a:rPr>
              <a:t> </a:t>
            </a:r>
            <a:r>
              <a:rPr lang="fr-FR" dirty="0">
                <a:latin typeface="-apple-system"/>
              </a:rPr>
              <a:t> </a:t>
            </a:r>
          </a:p>
          <a:p>
            <a:pPr lvl="1"/>
            <a:r>
              <a:rPr lang="fr-FR" sz="1800" dirty="0" err="1">
                <a:solidFill>
                  <a:schemeClr val="accent6">
                    <a:lumMod val="75000"/>
                  </a:schemeClr>
                </a:solidFill>
                <a:latin typeface="-apple-system"/>
              </a:rPr>
              <a:t>rideable_type</a:t>
            </a:r>
            <a:r>
              <a:rPr lang="fr-FR" sz="1800" dirty="0">
                <a:solidFill>
                  <a:schemeClr val="accent6">
                    <a:lumMod val="75000"/>
                  </a:schemeClr>
                </a:solidFill>
                <a:latin typeface="-apple-system"/>
              </a:rPr>
              <a:t> </a:t>
            </a:r>
          </a:p>
          <a:p>
            <a:pPr lvl="1"/>
            <a:r>
              <a:rPr lang="fr-FR" sz="1800" dirty="0" err="1">
                <a:solidFill>
                  <a:schemeClr val="accent6">
                    <a:lumMod val="75000"/>
                  </a:schemeClr>
                </a:solidFill>
                <a:latin typeface="-apple-system"/>
              </a:rPr>
              <a:t>start_station_id</a:t>
            </a:r>
            <a:endParaRPr lang="fr-FR" dirty="0">
              <a:latin typeface="-apple-system"/>
            </a:endParaRPr>
          </a:p>
          <a:p>
            <a:pPr lvl="1"/>
            <a:r>
              <a:rPr lang="fr-FR" sz="1800" dirty="0" err="1">
                <a:solidFill>
                  <a:schemeClr val="accent6">
                    <a:lumMod val="75000"/>
                  </a:schemeClr>
                </a:solidFill>
                <a:latin typeface="-apple-system"/>
              </a:rPr>
              <a:t>start_station_name</a:t>
            </a:r>
            <a:endParaRPr lang="fr-FR" sz="1800" dirty="0">
              <a:solidFill>
                <a:schemeClr val="accent6">
                  <a:lumMod val="75000"/>
                </a:schemeClr>
              </a:solidFill>
              <a:latin typeface="-apple-system"/>
            </a:endParaRPr>
          </a:p>
          <a:p>
            <a:pPr lvl="1"/>
            <a:r>
              <a:rPr lang="en-GB" sz="1800" dirty="0" err="1">
                <a:solidFill>
                  <a:schemeClr val="accent6">
                    <a:lumMod val="75000"/>
                  </a:schemeClr>
                </a:solidFill>
                <a:latin typeface="-apple-system"/>
              </a:rPr>
              <a:t>end_station_id</a:t>
            </a:r>
            <a:endParaRPr lang="en-GB" dirty="0">
              <a:latin typeface="-apple-system"/>
            </a:endParaRPr>
          </a:p>
          <a:p>
            <a:pPr lvl="1"/>
            <a:r>
              <a:rPr lang="en-GB" sz="1800" dirty="0" err="1">
                <a:solidFill>
                  <a:schemeClr val="accent6">
                    <a:lumMod val="75000"/>
                  </a:schemeClr>
                </a:solidFill>
                <a:latin typeface="-apple-system"/>
              </a:rPr>
              <a:t>end_station_name</a:t>
            </a:r>
            <a:endParaRPr lang="en-GB" dirty="0">
              <a:latin typeface="-apple-system"/>
            </a:endParaRPr>
          </a:p>
          <a:p>
            <a:pPr lvl="1"/>
            <a:r>
              <a:rPr lang="fr-FR" sz="1800" dirty="0" err="1">
                <a:solidFill>
                  <a:schemeClr val="accent6">
                    <a:lumMod val="75000"/>
                  </a:schemeClr>
                </a:solidFill>
                <a:latin typeface="-apple-system"/>
              </a:rPr>
              <a:t>member_casual</a:t>
            </a:r>
            <a:endParaRPr lang="fr-FR" dirty="0">
              <a:latin typeface="-apple-system"/>
            </a:endParaRPr>
          </a:p>
          <a:p>
            <a:pPr lvl="1"/>
            <a:r>
              <a:rPr lang="fr-FR" sz="1800" strike="sngStrike" dirty="0" err="1">
                <a:solidFill>
                  <a:schemeClr val="accent6">
                    <a:lumMod val="75000"/>
                  </a:schemeClr>
                </a:solidFill>
                <a:latin typeface="-apple-system"/>
              </a:rPr>
              <a:t>Tripduration</a:t>
            </a:r>
            <a:endParaRPr lang="fr-FR" strike="sngStrike" dirty="0">
              <a:latin typeface="-apple-system"/>
            </a:endParaRPr>
          </a:p>
          <a:p>
            <a:pPr lvl="1"/>
            <a:r>
              <a:rPr lang="fr-FR" sz="1800" strike="sngStrike" dirty="0" err="1">
                <a:solidFill>
                  <a:schemeClr val="accent6">
                    <a:lumMod val="75000"/>
                  </a:schemeClr>
                </a:solidFill>
                <a:latin typeface="-apple-system"/>
              </a:rPr>
              <a:t>gender</a:t>
            </a:r>
            <a:endParaRPr lang="fr-FR" strike="sngStrike" dirty="0">
              <a:latin typeface="-apple-system"/>
            </a:endParaRPr>
          </a:p>
          <a:p>
            <a:pPr lvl="1"/>
            <a:r>
              <a:rPr lang="fr-FR" sz="1800" strike="sngStrike" dirty="0" err="1">
                <a:solidFill>
                  <a:schemeClr val="accent6">
                    <a:lumMod val="75000"/>
                  </a:schemeClr>
                </a:solidFill>
                <a:latin typeface="-apple-system"/>
              </a:rPr>
              <a:t>Birthyear</a:t>
            </a:r>
            <a:r>
              <a:rPr lang="fr-FR" dirty="0">
                <a:latin typeface="-apple-system"/>
              </a:rPr>
              <a:t> </a:t>
            </a:r>
          </a:p>
          <a:p>
            <a:pPr lvl="1"/>
            <a:r>
              <a:rPr lang="fr-FR" sz="1800" strike="sngStrike" dirty="0" err="1">
                <a:solidFill>
                  <a:schemeClr val="accent6">
                    <a:lumMod val="75000"/>
                  </a:schemeClr>
                </a:solidFill>
                <a:latin typeface="-apple-system"/>
              </a:rPr>
              <a:t>start_lat</a:t>
            </a:r>
            <a:r>
              <a:rPr lang="fr-FR" sz="1800" strike="sngStrike" dirty="0">
                <a:solidFill>
                  <a:schemeClr val="accent6">
                    <a:lumMod val="75000"/>
                  </a:schemeClr>
                </a:solidFill>
                <a:latin typeface="-apple-system"/>
              </a:rPr>
              <a:t> et </a:t>
            </a:r>
            <a:r>
              <a:rPr lang="fr-FR" sz="1800" strike="sngStrike" dirty="0" err="1">
                <a:solidFill>
                  <a:schemeClr val="accent6">
                    <a:lumMod val="75000"/>
                  </a:schemeClr>
                </a:solidFill>
                <a:latin typeface="-apple-system"/>
              </a:rPr>
              <a:t>start_lng</a:t>
            </a:r>
            <a:r>
              <a:rPr lang="fr-FR" sz="1800" strike="sngStrike" dirty="0">
                <a:solidFill>
                  <a:schemeClr val="accent6">
                    <a:lumMod val="75000"/>
                  </a:schemeClr>
                </a:solidFill>
                <a:latin typeface="-apple-system"/>
              </a:rPr>
              <a:t> </a:t>
            </a:r>
            <a:endParaRPr lang="fr-FR" strike="sngStrike" dirty="0">
              <a:latin typeface="-apple-system"/>
            </a:endParaRPr>
          </a:p>
          <a:p>
            <a:pPr lvl="1"/>
            <a:r>
              <a:rPr lang="fr-FR" sz="1800" strike="sngStrike" dirty="0" err="1">
                <a:solidFill>
                  <a:schemeClr val="accent6">
                    <a:lumMod val="75000"/>
                  </a:schemeClr>
                </a:solidFill>
                <a:latin typeface="-apple-system"/>
              </a:rPr>
              <a:t>end_lat</a:t>
            </a:r>
            <a:r>
              <a:rPr lang="fr-FR" sz="1800" strike="sngStrike" dirty="0">
                <a:solidFill>
                  <a:schemeClr val="accent6">
                    <a:lumMod val="75000"/>
                  </a:schemeClr>
                </a:solidFill>
                <a:latin typeface="-apple-system"/>
              </a:rPr>
              <a:t> et </a:t>
            </a:r>
            <a:r>
              <a:rPr lang="fr-FR" sz="1800" strike="sngStrike" dirty="0" err="1">
                <a:solidFill>
                  <a:schemeClr val="accent6">
                    <a:lumMod val="75000"/>
                  </a:schemeClr>
                </a:solidFill>
                <a:latin typeface="-apple-system"/>
              </a:rPr>
              <a:t>end_lng</a:t>
            </a:r>
            <a:endParaRPr lang="fr-FR" strike="sngStrike" dirty="0">
              <a:latin typeface="-apple-system"/>
            </a:endParaRPr>
          </a:p>
          <a:p>
            <a:endParaRPr lang="fr-FR" dirty="0">
              <a:latin typeface="-apple-system"/>
            </a:endParaRPr>
          </a:p>
          <a:p>
            <a:endParaRPr lang="fr-FR" dirty="0">
              <a:latin typeface="-apple-system"/>
            </a:endParaRPr>
          </a:p>
        </p:txBody>
      </p:sp>
      <p:sp>
        <p:nvSpPr>
          <p:cNvPr id="4" name="Espace réservé du contenu 2">
            <a:extLst>
              <a:ext uri="{FF2B5EF4-FFF2-40B4-BE49-F238E27FC236}">
                <a16:creationId xmlns:a16="http://schemas.microsoft.com/office/drawing/2014/main" id="{DEC93EBC-B160-54E5-A176-D296B790C1AC}"/>
              </a:ext>
            </a:extLst>
          </p:cNvPr>
          <p:cNvSpPr txBox="1">
            <a:spLocks/>
          </p:cNvSpPr>
          <p:nvPr/>
        </p:nvSpPr>
        <p:spPr>
          <a:xfrm>
            <a:off x="7863454" y="2130859"/>
            <a:ext cx="3877371" cy="2822142"/>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fr-FR" b="1" dirty="0" err="1">
                <a:latin typeface="-apple-system"/>
              </a:rPr>
              <a:t>Dataframe</a:t>
            </a:r>
            <a:r>
              <a:rPr lang="fr-FR" b="1" dirty="0">
                <a:latin typeface="-apple-system"/>
              </a:rPr>
              <a:t> finale « </a:t>
            </a:r>
            <a:r>
              <a:rPr lang="fr-FR" b="1" dirty="0" err="1">
                <a:latin typeface="-apple-system"/>
              </a:rPr>
              <a:t>all_trips</a:t>
            </a:r>
            <a:r>
              <a:rPr lang="fr-FR" b="1" dirty="0">
                <a:latin typeface="-apple-system"/>
              </a:rPr>
              <a:t> »</a:t>
            </a:r>
            <a:r>
              <a:rPr lang="fr-FR" dirty="0">
                <a:latin typeface="-apple-system"/>
              </a:rPr>
              <a:t>:</a:t>
            </a:r>
          </a:p>
          <a:p>
            <a:pPr lvl="1"/>
            <a:r>
              <a:rPr lang="fr-FR" dirty="0" err="1">
                <a:solidFill>
                  <a:schemeClr val="accent6">
                    <a:lumMod val="75000"/>
                  </a:schemeClr>
                </a:solidFill>
                <a:latin typeface="-apple-system"/>
              </a:rPr>
              <a:t>ride_id</a:t>
            </a:r>
            <a:r>
              <a:rPr lang="fr-FR" dirty="0">
                <a:solidFill>
                  <a:schemeClr val="accent6">
                    <a:lumMod val="75000"/>
                  </a:schemeClr>
                </a:solidFill>
                <a:latin typeface="-apple-system"/>
              </a:rPr>
              <a:t> </a:t>
            </a:r>
            <a:endParaRPr lang="fr-FR" dirty="0">
              <a:latin typeface="-apple-system"/>
            </a:endParaRPr>
          </a:p>
          <a:p>
            <a:pPr lvl="1"/>
            <a:r>
              <a:rPr lang="fr-FR" sz="1800" dirty="0" err="1">
                <a:solidFill>
                  <a:schemeClr val="accent6">
                    <a:lumMod val="75000"/>
                  </a:schemeClr>
                </a:solidFill>
                <a:latin typeface="-apple-system"/>
              </a:rPr>
              <a:t>started</a:t>
            </a:r>
            <a:r>
              <a:rPr lang="fr-FR" sz="1800" dirty="0">
                <a:solidFill>
                  <a:schemeClr val="accent6">
                    <a:lumMod val="75000"/>
                  </a:schemeClr>
                </a:solidFill>
                <a:latin typeface="-apple-system"/>
              </a:rPr>
              <a:t> at </a:t>
            </a:r>
            <a:endParaRPr lang="fr-FR" dirty="0">
              <a:latin typeface="-apple-system"/>
            </a:endParaRPr>
          </a:p>
          <a:p>
            <a:pPr lvl="1"/>
            <a:r>
              <a:rPr lang="fr-FR" sz="1800" dirty="0" err="1">
                <a:solidFill>
                  <a:schemeClr val="accent6">
                    <a:lumMod val="75000"/>
                  </a:schemeClr>
                </a:solidFill>
                <a:latin typeface="-apple-system"/>
              </a:rPr>
              <a:t>ended_at</a:t>
            </a:r>
            <a:r>
              <a:rPr lang="fr-FR" sz="1800" dirty="0">
                <a:solidFill>
                  <a:schemeClr val="accent6">
                    <a:lumMod val="75000"/>
                  </a:schemeClr>
                </a:solidFill>
                <a:latin typeface="-apple-system"/>
              </a:rPr>
              <a:t> </a:t>
            </a:r>
            <a:r>
              <a:rPr lang="fr-FR" dirty="0">
                <a:latin typeface="-apple-system"/>
              </a:rPr>
              <a:t> </a:t>
            </a:r>
          </a:p>
          <a:p>
            <a:pPr lvl="1"/>
            <a:r>
              <a:rPr lang="fr-FR" sz="1800" dirty="0" err="1">
                <a:solidFill>
                  <a:schemeClr val="accent6">
                    <a:lumMod val="75000"/>
                  </a:schemeClr>
                </a:solidFill>
                <a:latin typeface="-apple-system"/>
              </a:rPr>
              <a:t>rideable_type</a:t>
            </a:r>
            <a:r>
              <a:rPr lang="fr-FR" sz="1800" dirty="0">
                <a:solidFill>
                  <a:schemeClr val="accent6">
                    <a:lumMod val="75000"/>
                  </a:schemeClr>
                </a:solidFill>
                <a:latin typeface="-apple-system"/>
              </a:rPr>
              <a:t> </a:t>
            </a:r>
          </a:p>
          <a:p>
            <a:pPr lvl="1"/>
            <a:r>
              <a:rPr lang="fr-FR" sz="1800" dirty="0" err="1">
                <a:solidFill>
                  <a:schemeClr val="accent6">
                    <a:lumMod val="75000"/>
                  </a:schemeClr>
                </a:solidFill>
                <a:latin typeface="-apple-system"/>
              </a:rPr>
              <a:t>start_station_id</a:t>
            </a:r>
            <a:endParaRPr lang="fr-FR" dirty="0">
              <a:latin typeface="-apple-system"/>
            </a:endParaRPr>
          </a:p>
          <a:p>
            <a:pPr lvl="1"/>
            <a:r>
              <a:rPr lang="fr-FR" sz="1800" dirty="0" err="1">
                <a:solidFill>
                  <a:schemeClr val="accent6">
                    <a:lumMod val="75000"/>
                  </a:schemeClr>
                </a:solidFill>
                <a:latin typeface="-apple-system"/>
              </a:rPr>
              <a:t>start_station_name</a:t>
            </a:r>
            <a:endParaRPr lang="fr-FR" sz="1800" dirty="0">
              <a:solidFill>
                <a:schemeClr val="accent6">
                  <a:lumMod val="75000"/>
                </a:schemeClr>
              </a:solidFill>
              <a:latin typeface="-apple-system"/>
            </a:endParaRPr>
          </a:p>
          <a:p>
            <a:pPr lvl="1"/>
            <a:r>
              <a:rPr lang="en-GB" sz="1800" dirty="0" err="1">
                <a:solidFill>
                  <a:schemeClr val="accent6">
                    <a:lumMod val="75000"/>
                  </a:schemeClr>
                </a:solidFill>
                <a:latin typeface="-apple-system"/>
              </a:rPr>
              <a:t>end_station_id</a:t>
            </a:r>
            <a:endParaRPr lang="en-GB" dirty="0">
              <a:latin typeface="-apple-system"/>
            </a:endParaRPr>
          </a:p>
          <a:p>
            <a:pPr lvl="1"/>
            <a:r>
              <a:rPr lang="en-GB" sz="1800" dirty="0" err="1">
                <a:solidFill>
                  <a:schemeClr val="accent6">
                    <a:lumMod val="75000"/>
                  </a:schemeClr>
                </a:solidFill>
                <a:latin typeface="-apple-system"/>
              </a:rPr>
              <a:t>end_station_name</a:t>
            </a:r>
            <a:endParaRPr lang="en-GB" dirty="0">
              <a:latin typeface="-apple-system"/>
            </a:endParaRPr>
          </a:p>
          <a:p>
            <a:pPr lvl="1"/>
            <a:r>
              <a:rPr lang="fr-FR" sz="1800" dirty="0" err="1">
                <a:solidFill>
                  <a:schemeClr val="accent6">
                    <a:lumMod val="75000"/>
                  </a:schemeClr>
                </a:solidFill>
                <a:latin typeface="-apple-system"/>
              </a:rPr>
              <a:t>member_casual</a:t>
            </a:r>
            <a:endParaRPr lang="fr-FR" dirty="0">
              <a:latin typeface="-apple-system"/>
            </a:endParaRPr>
          </a:p>
          <a:p>
            <a:endParaRPr lang="fr-FR" dirty="0">
              <a:latin typeface="-apple-system"/>
            </a:endParaRPr>
          </a:p>
          <a:p>
            <a:endParaRPr lang="fr-FR" dirty="0">
              <a:latin typeface="-apple-system"/>
            </a:endParaRPr>
          </a:p>
        </p:txBody>
      </p:sp>
      <p:sp>
        <p:nvSpPr>
          <p:cNvPr id="5" name="Flèche : droite 4">
            <a:extLst>
              <a:ext uri="{FF2B5EF4-FFF2-40B4-BE49-F238E27FC236}">
                <a16:creationId xmlns:a16="http://schemas.microsoft.com/office/drawing/2014/main" id="{1991BB27-102B-E1E6-AFCF-607DCC2A65E1}"/>
              </a:ext>
            </a:extLst>
          </p:cNvPr>
          <p:cNvSpPr/>
          <p:nvPr/>
        </p:nvSpPr>
        <p:spPr>
          <a:xfrm>
            <a:off x="6092343" y="2759054"/>
            <a:ext cx="1361732" cy="4210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mj-lt"/>
            </a:endParaRPr>
          </a:p>
        </p:txBody>
      </p:sp>
    </p:spTree>
    <p:extLst>
      <p:ext uri="{BB962C8B-B14F-4D97-AF65-F5344CB8AC3E}">
        <p14:creationId xmlns:p14="http://schemas.microsoft.com/office/powerpoint/2010/main" val="2879293518"/>
      </p:ext>
    </p:extLst>
  </p:cSld>
  <p:clrMapOvr>
    <a:masterClrMapping/>
  </p:clrMapOvr>
</p:sld>
</file>

<file path=ppt/theme/theme1.xml><?xml version="1.0" encoding="utf-8"?>
<a:theme xmlns:a="http://schemas.openxmlformats.org/drawingml/2006/main" name="Brin">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TotalTime>
  <Words>2331</Words>
  <Application>Microsoft Office PowerPoint</Application>
  <PresentationFormat>Grand écran</PresentationFormat>
  <Paragraphs>319</Paragraphs>
  <Slides>22</Slides>
  <Notes>8</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-apple-system</vt:lpstr>
      <vt:lpstr>Arial</vt:lpstr>
      <vt:lpstr>Calibri</vt:lpstr>
      <vt:lpstr>Cambria</vt:lpstr>
      <vt:lpstr>Century Gothic</vt:lpstr>
      <vt:lpstr>Wingdings 3</vt:lpstr>
      <vt:lpstr>Brin</vt:lpstr>
      <vt:lpstr>Etude pour la mise en place d’une stratégie d’augmentation des abonnés annuels de Cyclistic</vt:lpstr>
      <vt:lpstr>Plan</vt:lpstr>
      <vt:lpstr>Le Portfolio</vt:lpstr>
      <vt:lpstr>Méthodologie de travail</vt:lpstr>
      <vt:lpstr>La base de données</vt:lpstr>
      <vt:lpstr>Préparation et traitement de la base de données</vt:lpstr>
      <vt:lpstr>Préparation et traitement de la base de données</vt:lpstr>
      <vt:lpstr>Préparation et traitement de la base de données</vt:lpstr>
      <vt:lpstr>Préparation et traitement de la base de données</vt:lpstr>
      <vt:lpstr>Constitution de la base de données finale</vt:lpstr>
      <vt:lpstr>Constitution de la base de données finale</vt:lpstr>
      <vt:lpstr>Analyse exploratoire des données</vt:lpstr>
      <vt:lpstr>Analyse exploratoire des données</vt:lpstr>
      <vt:lpstr>Analyse exploratoire des données</vt:lpstr>
      <vt:lpstr>Analyse exploratoire des données - Visualisation</vt:lpstr>
      <vt:lpstr>Analyse exploratoire des données - Visualisation</vt:lpstr>
      <vt:lpstr>Analyse exploratoire des données - Visualisation</vt:lpstr>
      <vt:lpstr>Analyse exploratoire des données - Visualisation</vt:lpstr>
      <vt:lpstr>Analyse exploratoire des données - Visualisation</vt:lpstr>
      <vt:lpstr>Résultats de l’étude</vt:lpstr>
      <vt:lpstr>Résultats de l’étude</vt:lpstr>
      <vt:lpstr>Pour aller plus loin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Minosoa Rasolonjatovo</dc:creator>
  <cp:lastModifiedBy>Minosoa Rasolonjatovo</cp:lastModifiedBy>
  <cp:revision>7</cp:revision>
  <dcterms:created xsi:type="dcterms:W3CDTF">2025-04-25T07:14:23Z</dcterms:created>
  <dcterms:modified xsi:type="dcterms:W3CDTF">2025-05-20T10:10:50Z</dcterms:modified>
</cp:coreProperties>
</file>