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65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45319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6871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30D9E-59CC-4ADD-8E72-EAA54D1724ED}"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622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25/04/2025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01341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25/04/2025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771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25/04/2025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854344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645357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6848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30479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903BCF-A587-4044-A4ED-5D775700744E}" type="datetimeFigureOut">
              <a:rPr lang="fr-FR" smtClean="0"/>
              <a:t>25/04/2025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93076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E903BCF-A587-4044-A4ED-5D775700744E}" type="datetimeFigureOut">
              <a:rPr lang="fr-FR" smtClean="0"/>
              <a:t>25/04/2025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59403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903BCF-A587-4044-A4ED-5D775700744E}" type="datetimeFigureOut">
              <a:rPr lang="fr-FR" smtClean="0"/>
              <a:t>25/04/2025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81628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903BCF-A587-4044-A4ED-5D775700744E}" type="datetimeFigureOut">
              <a:rPr lang="fr-FR" smtClean="0"/>
              <a:t>25/04/2025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26559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03BCF-A587-4044-A4ED-5D775700744E}" type="datetimeFigureOut">
              <a:rPr lang="fr-FR" smtClean="0"/>
              <a:t>25/04/2025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222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25/04/2025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81616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25/04/2025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96582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903BCF-A587-4044-A4ED-5D775700744E}" type="datetimeFigureOut">
              <a:rPr lang="fr-FR" smtClean="0"/>
              <a:t>25/04/2025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430D9E-59CC-4ADD-8E72-EAA54D1724ED}" type="slidenum">
              <a:rPr lang="fr-FR" smtClean="0"/>
              <a:t>‹N°›</a:t>
            </a:fld>
            <a:endParaRPr lang="fr-FR"/>
          </a:p>
        </p:txBody>
      </p:sp>
    </p:spTree>
    <p:extLst>
      <p:ext uri="{BB962C8B-B14F-4D97-AF65-F5344CB8AC3E}">
        <p14:creationId xmlns:p14="http://schemas.microsoft.com/office/powerpoint/2010/main" val="724222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ursera.org/professional-certificates/google-data-analy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4CCFC-76C2-8677-26D5-DBDF14E9D0DD}"/>
              </a:ext>
            </a:extLst>
          </p:cNvPr>
          <p:cNvSpPr>
            <a:spLocks noGrp="1"/>
          </p:cNvSpPr>
          <p:nvPr>
            <p:ph type="ctrTitle"/>
          </p:nvPr>
        </p:nvSpPr>
        <p:spPr/>
        <p:txBody>
          <a:bodyPr>
            <a:normAutofit fontScale="90000"/>
          </a:bodyPr>
          <a:lstStyle/>
          <a:p>
            <a:r>
              <a:rPr lang="fr-FR" dirty="0"/>
              <a:t>Etude pour la mise en place d’une stratégie d’augmentation des abonnés annuels de </a:t>
            </a:r>
            <a:r>
              <a:rPr lang="fr-FR" dirty="0" err="1"/>
              <a:t>Cyclistic</a:t>
            </a:r>
            <a:endParaRPr lang="fr-FR" dirty="0"/>
          </a:p>
        </p:txBody>
      </p:sp>
      <p:sp>
        <p:nvSpPr>
          <p:cNvPr id="3" name="Sous-titre 2">
            <a:extLst>
              <a:ext uri="{FF2B5EF4-FFF2-40B4-BE49-F238E27FC236}">
                <a16:creationId xmlns:a16="http://schemas.microsoft.com/office/drawing/2014/main" id="{39C75425-1ECA-16C8-D65F-11945B709194}"/>
              </a:ext>
            </a:extLst>
          </p:cNvPr>
          <p:cNvSpPr>
            <a:spLocks noGrp="1"/>
          </p:cNvSpPr>
          <p:nvPr>
            <p:ph type="subTitle" idx="1"/>
          </p:nvPr>
        </p:nvSpPr>
        <p:spPr/>
        <p:txBody>
          <a:bodyPr/>
          <a:lstStyle/>
          <a:p>
            <a:r>
              <a:rPr lang="fr-FR" dirty="0"/>
              <a:t>Présentée par MINOSOA RASOLONJATOVO</a:t>
            </a:r>
          </a:p>
        </p:txBody>
      </p:sp>
    </p:spTree>
    <p:extLst>
      <p:ext uri="{BB962C8B-B14F-4D97-AF65-F5344CB8AC3E}">
        <p14:creationId xmlns:p14="http://schemas.microsoft.com/office/powerpoint/2010/main" val="197641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AD010-17DB-F822-BD7E-ACCD1C93379E}"/>
              </a:ext>
            </a:extLst>
          </p:cNvPr>
          <p:cNvSpPr>
            <a:spLocks noGrp="1"/>
          </p:cNvSpPr>
          <p:nvPr>
            <p:ph type="title"/>
          </p:nvPr>
        </p:nvSpPr>
        <p:spPr/>
        <p:txBody>
          <a:bodyPr/>
          <a:lstStyle/>
          <a:p>
            <a:r>
              <a:rPr lang="fr-FR" dirty="0"/>
              <a:t>Constitution de la base de données finale</a:t>
            </a:r>
          </a:p>
        </p:txBody>
      </p:sp>
      <p:sp>
        <p:nvSpPr>
          <p:cNvPr id="3" name="Espace réservé du contenu 2">
            <a:extLst>
              <a:ext uri="{FF2B5EF4-FFF2-40B4-BE49-F238E27FC236}">
                <a16:creationId xmlns:a16="http://schemas.microsoft.com/office/drawing/2014/main" id="{9C41D67E-2966-7D82-6753-138A39F31CB1}"/>
              </a:ext>
            </a:extLst>
          </p:cNvPr>
          <p:cNvSpPr>
            <a:spLocks noGrp="1"/>
          </p:cNvSpPr>
          <p:nvPr>
            <p:ph idx="1"/>
          </p:nvPr>
        </p:nvSpPr>
        <p:spPr/>
        <p:txBody>
          <a:bodyPr>
            <a:normAutofit fontScale="92500" lnSpcReduction="20000"/>
          </a:bodyPr>
          <a:lstStyle/>
          <a:p>
            <a:r>
              <a:rPr lang="fr-FR" dirty="0"/>
              <a:t>Afin d'obtenir les éléments suivants, un travail sur la variable « </a:t>
            </a:r>
            <a:r>
              <a:rPr lang="fr-FR" dirty="0" err="1"/>
              <a:t>started_at</a:t>
            </a:r>
            <a:r>
              <a:rPr lang="fr-FR" dirty="0"/>
              <a:t> »  (horodateur du début du trajet) a été réalisé :</a:t>
            </a:r>
          </a:p>
          <a:p>
            <a:pPr lvl="1"/>
            <a:r>
              <a:rPr lang="fr-FR" dirty="0"/>
              <a:t>l'année : « </a:t>
            </a:r>
            <a:r>
              <a:rPr lang="fr-FR" dirty="0" err="1"/>
              <a:t>year</a:t>
            </a:r>
            <a:r>
              <a:rPr lang="fr-FR" dirty="0"/>
              <a:t> » </a:t>
            </a:r>
          </a:p>
          <a:p>
            <a:pPr lvl="1"/>
            <a:r>
              <a:rPr lang="fr-FR" dirty="0"/>
              <a:t>le mois : « </a:t>
            </a:r>
            <a:r>
              <a:rPr lang="fr-FR" dirty="0" err="1"/>
              <a:t>month</a:t>
            </a:r>
            <a:r>
              <a:rPr lang="fr-FR" dirty="0"/>
              <a:t> »</a:t>
            </a:r>
          </a:p>
          <a:p>
            <a:pPr lvl="1"/>
            <a:r>
              <a:rPr lang="fr-FR" dirty="0"/>
              <a:t>la saison : « </a:t>
            </a:r>
            <a:r>
              <a:rPr lang="fr-FR" dirty="0" err="1"/>
              <a:t>season</a:t>
            </a:r>
            <a:r>
              <a:rPr lang="fr-FR" dirty="0"/>
              <a:t> »</a:t>
            </a:r>
          </a:p>
          <a:p>
            <a:pPr lvl="1"/>
            <a:r>
              <a:rPr lang="fr-FR" dirty="0"/>
              <a:t>le jour du trajet: « </a:t>
            </a:r>
            <a:r>
              <a:rPr lang="fr-FR" dirty="0" err="1"/>
              <a:t>day_of_week</a:t>
            </a:r>
            <a:r>
              <a:rPr lang="fr-FR" dirty="0"/>
              <a:t> »</a:t>
            </a:r>
          </a:p>
          <a:p>
            <a:pPr lvl="1"/>
            <a:r>
              <a:rPr lang="fr-FR" dirty="0"/>
              <a:t>la durée d'un trajet : « </a:t>
            </a:r>
            <a:r>
              <a:rPr lang="fr-FR" dirty="0" err="1"/>
              <a:t>ride_length</a:t>
            </a:r>
            <a:r>
              <a:rPr lang="fr-FR" dirty="0"/>
              <a:t> », en secondes, qui sera calculer par la différence entre l’heure de fin du trajet dans la variable « </a:t>
            </a:r>
            <a:r>
              <a:rPr lang="fr-FR" dirty="0" err="1"/>
              <a:t>ended_at</a:t>
            </a:r>
            <a:r>
              <a:rPr lang="fr-FR" dirty="0"/>
              <a:t> » à l’heure du début, dans la variable « </a:t>
            </a:r>
            <a:r>
              <a:rPr lang="fr-FR" dirty="0" err="1"/>
              <a:t>started_at</a:t>
            </a:r>
            <a:r>
              <a:rPr lang="fr-FR" dirty="0"/>
              <a:t> »</a:t>
            </a:r>
          </a:p>
          <a:p>
            <a:r>
              <a:rPr lang="fr-FR" dirty="0"/>
              <a:t>Certains trajets qui ont été répertoriés sont en réalité des entrées lorsque les vélos ont été sortis des docks et pour un contrôle de qualité.</a:t>
            </a:r>
          </a:p>
          <a:p>
            <a:r>
              <a:rPr lang="fr-FR" dirty="0"/>
              <a:t>Nous allons donc enlever ces entrées en créant une deuxième version de cette base de données sans ces entrées.</a:t>
            </a:r>
          </a:p>
        </p:txBody>
      </p:sp>
    </p:spTree>
    <p:extLst>
      <p:ext uri="{BB962C8B-B14F-4D97-AF65-F5344CB8AC3E}">
        <p14:creationId xmlns:p14="http://schemas.microsoft.com/office/powerpoint/2010/main" val="417453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A1D7-10B2-B8FA-E9EB-8DA556519A48}"/>
              </a:ext>
            </a:extLst>
          </p:cNvPr>
          <p:cNvSpPr>
            <a:spLocks noGrp="1"/>
          </p:cNvSpPr>
          <p:nvPr>
            <p:ph type="title"/>
          </p:nvPr>
        </p:nvSpPr>
        <p:spPr/>
        <p:txBody>
          <a:bodyPr/>
          <a:lstStyle/>
          <a:p>
            <a:r>
              <a:rPr lang="fr-FR" dirty="0"/>
              <a:t>Constitution de la base de données finale</a:t>
            </a:r>
          </a:p>
        </p:txBody>
      </p:sp>
      <p:sp>
        <p:nvSpPr>
          <p:cNvPr id="3" name="Espace réservé du contenu 2">
            <a:extLst>
              <a:ext uri="{FF2B5EF4-FFF2-40B4-BE49-F238E27FC236}">
                <a16:creationId xmlns:a16="http://schemas.microsoft.com/office/drawing/2014/main" id="{FC997F89-7A3C-BFDE-F114-59EDE86CD4B8}"/>
              </a:ext>
            </a:extLst>
          </p:cNvPr>
          <p:cNvSpPr>
            <a:spLocks noGrp="1"/>
          </p:cNvSpPr>
          <p:nvPr>
            <p:ph idx="1"/>
          </p:nvPr>
        </p:nvSpPr>
        <p:spPr>
          <a:xfrm>
            <a:off x="6724070" y="1877290"/>
            <a:ext cx="5467929" cy="4837545"/>
          </a:xfrm>
        </p:spPr>
        <p:txBody>
          <a:bodyPr>
            <a:normAutofit fontScale="85000" lnSpcReduction="20000"/>
          </a:bodyPr>
          <a:lstStyle/>
          <a:p>
            <a:r>
              <a:rPr lang="fr-FR" sz="1600" b="1" dirty="0" err="1"/>
              <a:t>Dataframe</a:t>
            </a:r>
            <a:r>
              <a:rPr lang="fr-FR" sz="1600" b="1" dirty="0"/>
              <a:t> finale « all_trips_v2 » :</a:t>
            </a:r>
          </a:p>
          <a:p>
            <a:r>
              <a:rPr lang="fr-FR" sz="1600" dirty="0"/>
              <a:t>4 241 124 observations</a:t>
            </a:r>
          </a:p>
          <a:p>
            <a:pPr lvl="1"/>
            <a:r>
              <a:rPr lang="fr-FR" dirty="0" err="1">
                <a:solidFill>
                  <a:schemeClr val="accent6">
                    <a:lumMod val="75000"/>
                  </a:schemeClr>
                </a:solidFill>
              </a:rPr>
              <a:t>ride_id</a:t>
            </a:r>
            <a:r>
              <a:rPr lang="fr-FR" dirty="0">
                <a:solidFill>
                  <a:schemeClr val="accent6">
                    <a:lumMod val="75000"/>
                  </a:schemeClr>
                </a:solidFill>
              </a:rPr>
              <a:t> </a:t>
            </a:r>
            <a:endParaRPr lang="fr-FR" dirty="0"/>
          </a:p>
          <a:p>
            <a:pPr lvl="1"/>
            <a:r>
              <a:rPr lang="fr-FR" dirty="0" err="1">
                <a:solidFill>
                  <a:schemeClr val="accent6">
                    <a:lumMod val="75000"/>
                  </a:schemeClr>
                </a:solidFill>
              </a:rPr>
              <a:t>started</a:t>
            </a:r>
            <a:r>
              <a:rPr lang="fr-FR" dirty="0">
                <a:solidFill>
                  <a:schemeClr val="accent6">
                    <a:lumMod val="75000"/>
                  </a:schemeClr>
                </a:solidFill>
              </a:rPr>
              <a:t> at </a:t>
            </a:r>
            <a:endParaRPr lang="fr-FR" dirty="0"/>
          </a:p>
          <a:p>
            <a:pPr lvl="1"/>
            <a:r>
              <a:rPr lang="fr-FR" dirty="0" err="1">
                <a:solidFill>
                  <a:schemeClr val="accent6">
                    <a:lumMod val="75000"/>
                  </a:schemeClr>
                </a:solidFill>
              </a:rPr>
              <a:t>ended_at</a:t>
            </a:r>
            <a:r>
              <a:rPr lang="fr-FR" dirty="0">
                <a:solidFill>
                  <a:schemeClr val="accent6">
                    <a:lumMod val="75000"/>
                  </a:schemeClr>
                </a:solidFill>
              </a:rPr>
              <a:t> </a:t>
            </a:r>
            <a:r>
              <a:rPr lang="fr-FR" dirty="0"/>
              <a:t> </a:t>
            </a:r>
          </a:p>
          <a:p>
            <a:pPr lvl="1"/>
            <a:r>
              <a:rPr lang="fr-FR" dirty="0" err="1">
                <a:solidFill>
                  <a:schemeClr val="accent6">
                    <a:lumMod val="75000"/>
                  </a:schemeClr>
                </a:solidFill>
              </a:rPr>
              <a:t>rideable_type</a:t>
            </a:r>
            <a:r>
              <a:rPr lang="fr-FR" dirty="0">
                <a:solidFill>
                  <a:schemeClr val="accent6">
                    <a:lumMod val="75000"/>
                  </a:schemeClr>
                </a:solidFill>
              </a:rPr>
              <a:t> </a:t>
            </a:r>
          </a:p>
          <a:p>
            <a:pPr lvl="1"/>
            <a:r>
              <a:rPr lang="fr-FR" dirty="0" err="1">
                <a:solidFill>
                  <a:schemeClr val="accent6">
                    <a:lumMod val="75000"/>
                  </a:schemeClr>
                </a:solidFill>
              </a:rPr>
              <a:t>start_station_id</a:t>
            </a:r>
            <a:endParaRPr lang="fr-FR" dirty="0"/>
          </a:p>
          <a:p>
            <a:pPr lvl="1"/>
            <a:r>
              <a:rPr lang="fr-FR" dirty="0" err="1">
                <a:solidFill>
                  <a:schemeClr val="accent6">
                    <a:lumMod val="75000"/>
                  </a:schemeClr>
                </a:solidFill>
              </a:rPr>
              <a:t>start_station_name</a:t>
            </a:r>
            <a:endParaRPr lang="fr-FR" dirty="0">
              <a:solidFill>
                <a:schemeClr val="accent6">
                  <a:lumMod val="75000"/>
                </a:schemeClr>
              </a:solidFill>
            </a:endParaRPr>
          </a:p>
          <a:p>
            <a:pPr lvl="1"/>
            <a:r>
              <a:rPr lang="en-GB" dirty="0" err="1">
                <a:solidFill>
                  <a:schemeClr val="accent6">
                    <a:lumMod val="75000"/>
                  </a:schemeClr>
                </a:solidFill>
              </a:rPr>
              <a:t>end_station_id</a:t>
            </a:r>
            <a:endParaRPr lang="en-GB" dirty="0"/>
          </a:p>
          <a:p>
            <a:pPr lvl="1"/>
            <a:r>
              <a:rPr lang="en-GB" dirty="0" err="1">
                <a:solidFill>
                  <a:schemeClr val="accent6">
                    <a:lumMod val="75000"/>
                  </a:schemeClr>
                </a:solidFill>
              </a:rPr>
              <a:t>end_station_name</a:t>
            </a:r>
            <a:endParaRPr lang="en-GB" dirty="0"/>
          </a:p>
          <a:p>
            <a:pPr lvl="1"/>
            <a:r>
              <a:rPr lang="fr-FR" dirty="0" err="1">
                <a:solidFill>
                  <a:schemeClr val="accent6">
                    <a:lumMod val="75000"/>
                  </a:schemeClr>
                </a:solidFill>
              </a:rPr>
              <a:t>member_casual</a:t>
            </a:r>
            <a:endParaRPr lang="fr-FR" dirty="0"/>
          </a:p>
          <a:p>
            <a:pPr lvl="1"/>
            <a:r>
              <a:rPr lang="fr-FR" dirty="0" err="1">
                <a:solidFill>
                  <a:schemeClr val="accent6">
                    <a:lumMod val="75000"/>
                  </a:schemeClr>
                </a:solidFill>
              </a:rPr>
              <a:t>year</a:t>
            </a:r>
            <a:endParaRPr lang="fr-FR" dirty="0">
              <a:solidFill>
                <a:schemeClr val="accent6">
                  <a:lumMod val="75000"/>
                </a:schemeClr>
              </a:solidFill>
            </a:endParaRPr>
          </a:p>
          <a:p>
            <a:pPr lvl="1"/>
            <a:r>
              <a:rPr lang="fr-FR" dirty="0" err="1">
                <a:solidFill>
                  <a:schemeClr val="accent6">
                    <a:lumMod val="75000"/>
                  </a:schemeClr>
                </a:solidFill>
              </a:rPr>
              <a:t>month</a:t>
            </a:r>
            <a:endParaRPr lang="fr-FR" dirty="0">
              <a:solidFill>
                <a:schemeClr val="accent6">
                  <a:lumMod val="75000"/>
                </a:schemeClr>
              </a:solidFill>
            </a:endParaRPr>
          </a:p>
          <a:p>
            <a:pPr lvl="1"/>
            <a:r>
              <a:rPr lang="fr-FR" dirty="0" err="1">
                <a:solidFill>
                  <a:schemeClr val="accent6">
                    <a:lumMod val="75000"/>
                  </a:schemeClr>
                </a:solidFill>
              </a:rPr>
              <a:t>season</a:t>
            </a:r>
            <a:endParaRPr lang="fr-FR" dirty="0">
              <a:solidFill>
                <a:schemeClr val="accent6">
                  <a:lumMod val="75000"/>
                </a:schemeClr>
              </a:solidFill>
            </a:endParaRPr>
          </a:p>
          <a:p>
            <a:pPr lvl="1"/>
            <a:r>
              <a:rPr lang="fr-FR" dirty="0" err="1">
                <a:solidFill>
                  <a:schemeClr val="accent6">
                    <a:lumMod val="75000"/>
                  </a:schemeClr>
                </a:solidFill>
              </a:rPr>
              <a:t>day_of_week</a:t>
            </a:r>
            <a:endParaRPr lang="fr-FR" dirty="0">
              <a:solidFill>
                <a:schemeClr val="accent6">
                  <a:lumMod val="75000"/>
                </a:schemeClr>
              </a:solidFill>
            </a:endParaRPr>
          </a:p>
          <a:p>
            <a:pPr lvl="1"/>
            <a:r>
              <a:rPr lang="fr-FR" dirty="0" err="1">
                <a:solidFill>
                  <a:schemeClr val="accent6">
                    <a:lumMod val="75000"/>
                  </a:schemeClr>
                </a:solidFill>
              </a:rPr>
              <a:t>ride_length</a:t>
            </a:r>
            <a:endParaRPr lang="fr-FR" dirty="0">
              <a:solidFill>
                <a:schemeClr val="accent6">
                  <a:lumMod val="75000"/>
                </a:schemeClr>
              </a:solidFill>
            </a:endParaRPr>
          </a:p>
        </p:txBody>
      </p:sp>
      <p:sp>
        <p:nvSpPr>
          <p:cNvPr id="4" name="Espace réservé du contenu 2">
            <a:extLst>
              <a:ext uri="{FF2B5EF4-FFF2-40B4-BE49-F238E27FC236}">
                <a16:creationId xmlns:a16="http://schemas.microsoft.com/office/drawing/2014/main" id="{D40ED981-AF60-4B85-2987-AC3F4424C108}"/>
              </a:ext>
            </a:extLst>
          </p:cNvPr>
          <p:cNvSpPr txBox="1">
            <a:spLocks/>
          </p:cNvSpPr>
          <p:nvPr/>
        </p:nvSpPr>
        <p:spPr>
          <a:xfrm>
            <a:off x="2118436" y="1877291"/>
            <a:ext cx="4060691" cy="342019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b="1" dirty="0" err="1"/>
              <a:t>Dataframe</a:t>
            </a:r>
            <a:r>
              <a:rPr lang="fr-FR" b="1" dirty="0"/>
              <a:t> « </a:t>
            </a:r>
            <a:r>
              <a:rPr lang="fr-FR" b="1" dirty="0" err="1"/>
              <a:t>all_trips</a:t>
            </a:r>
            <a:r>
              <a:rPr lang="fr-FR" b="1" dirty="0"/>
              <a:t> »</a:t>
            </a:r>
          </a:p>
          <a:p>
            <a:r>
              <a:rPr lang="fr-FR" dirty="0"/>
              <a:t>4 244 891 observations</a:t>
            </a:r>
          </a:p>
          <a:p>
            <a:pPr lvl="1"/>
            <a:r>
              <a:rPr lang="fr-FR" dirty="0" err="1">
                <a:solidFill>
                  <a:schemeClr val="accent6">
                    <a:lumMod val="75000"/>
                  </a:schemeClr>
                </a:solidFill>
              </a:rPr>
              <a:t>ride_id</a:t>
            </a:r>
            <a:r>
              <a:rPr lang="fr-FR" dirty="0">
                <a:solidFill>
                  <a:schemeClr val="accent6">
                    <a:lumMod val="75000"/>
                  </a:schemeClr>
                </a:solidFill>
              </a:rPr>
              <a:t> </a:t>
            </a:r>
            <a:endParaRPr lang="fr-FR" dirty="0"/>
          </a:p>
          <a:p>
            <a:pPr lvl="1"/>
            <a:r>
              <a:rPr lang="fr-FR" sz="1800" dirty="0" err="1">
                <a:solidFill>
                  <a:schemeClr val="accent6">
                    <a:lumMod val="75000"/>
                  </a:schemeClr>
                </a:solidFill>
              </a:rPr>
              <a:t>started</a:t>
            </a:r>
            <a:r>
              <a:rPr lang="fr-FR" sz="1800" dirty="0">
                <a:solidFill>
                  <a:schemeClr val="accent6">
                    <a:lumMod val="75000"/>
                  </a:schemeClr>
                </a:solidFill>
              </a:rPr>
              <a:t> at </a:t>
            </a:r>
            <a:endParaRPr lang="fr-FR" dirty="0"/>
          </a:p>
          <a:p>
            <a:pPr lvl="1"/>
            <a:r>
              <a:rPr lang="fr-FR" sz="1800" dirty="0" err="1">
                <a:solidFill>
                  <a:schemeClr val="accent6">
                    <a:lumMod val="75000"/>
                  </a:schemeClr>
                </a:solidFill>
              </a:rPr>
              <a:t>ended_at</a:t>
            </a:r>
            <a:r>
              <a:rPr lang="fr-FR" sz="1800" dirty="0">
                <a:solidFill>
                  <a:schemeClr val="accent6">
                    <a:lumMod val="75000"/>
                  </a:schemeClr>
                </a:solidFill>
              </a:rPr>
              <a:t> </a:t>
            </a:r>
            <a:r>
              <a:rPr lang="fr-FR" dirty="0"/>
              <a:t> </a:t>
            </a:r>
          </a:p>
          <a:p>
            <a:pPr lvl="1"/>
            <a:r>
              <a:rPr lang="fr-FR" sz="1800" dirty="0" err="1">
                <a:solidFill>
                  <a:schemeClr val="accent6">
                    <a:lumMod val="75000"/>
                  </a:schemeClr>
                </a:solidFill>
              </a:rPr>
              <a:t>rideable_type</a:t>
            </a:r>
            <a:r>
              <a:rPr lang="fr-FR" sz="1800" dirty="0">
                <a:solidFill>
                  <a:schemeClr val="accent6">
                    <a:lumMod val="75000"/>
                  </a:schemeClr>
                </a:solidFill>
              </a:rPr>
              <a:t> </a:t>
            </a:r>
          </a:p>
          <a:p>
            <a:pPr lvl="1"/>
            <a:r>
              <a:rPr lang="fr-FR" sz="1800" dirty="0" err="1">
                <a:solidFill>
                  <a:schemeClr val="accent6">
                    <a:lumMod val="75000"/>
                  </a:schemeClr>
                </a:solidFill>
              </a:rPr>
              <a:t>start_station_id</a:t>
            </a:r>
            <a:endParaRPr lang="fr-FR" dirty="0"/>
          </a:p>
          <a:p>
            <a:pPr lvl="1"/>
            <a:r>
              <a:rPr lang="fr-FR" sz="1800" dirty="0" err="1">
                <a:solidFill>
                  <a:schemeClr val="accent6">
                    <a:lumMod val="75000"/>
                  </a:schemeClr>
                </a:solidFill>
              </a:rPr>
              <a:t>start_station_name</a:t>
            </a:r>
            <a:endParaRPr lang="fr-FR" sz="1800" dirty="0">
              <a:solidFill>
                <a:schemeClr val="accent6">
                  <a:lumMod val="75000"/>
                </a:schemeClr>
              </a:solidFill>
            </a:endParaRPr>
          </a:p>
          <a:p>
            <a:pPr lvl="1"/>
            <a:r>
              <a:rPr lang="en-GB" sz="1800" dirty="0" err="1">
                <a:solidFill>
                  <a:schemeClr val="accent6">
                    <a:lumMod val="75000"/>
                  </a:schemeClr>
                </a:solidFill>
              </a:rPr>
              <a:t>end_station_id</a:t>
            </a:r>
            <a:endParaRPr lang="en-GB" dirty="0"/>
          </a:p>
          <a:p>
            <a:pPr lvl="1"/>
            <a:r>
              <a:rPr lang="en-GB" sz="1800" dirty="0" err="1">
                <a:solidFill>
                  <a:schemeClr val="accent6">
                    <a:lumMod val="75000"/>
                  </a:schemeClr>
                </a:solidFill>
              </a:rPr>
              <a:t>end_station_name</a:t>
            </a:r>
            <a:endParaRPr lang="en-GB" dirty="0"/>
          </a:p>
          <a:p>
            <a:pPr lvl="1"/>
            <a:r>
              <a:rPr lang="fr-FR" sz="1800" dirty="0" err="1">
                <a:solidFill>
                  <a:schemeClr val="accent6">
                    <a:lumMod val="75000"/>
                  </a:schemeClr>
                </a:solidFill>
              </a:rPr>
              <a:t>member_casual</a:t>
            </a:r>
            <a:endParaRPr lang="fr-FR" dirty="0"/>
          </a:p>
          <a:p>
            <a:endParaRPr lang="fr-FR" dirty="0"/>
          </a:p>
          <a:p>
            <a:endParaRPr lang="fr-FR" dirty="0"/>
          </a:p>
        </p:txBody>
      </p:sp>
      <p:sp>
        <p:nvSpPr>
          <p:cNvPr id="5" name="Flèche : droite 4">
            <a:extLst>
              <a:ext uri="{FF2B5EF4-FFF2-40B4-BE49-F238E27FC236}">
                <a16:creationId xmlns:a16="http://schemas.microsoft.com/office/drawing/2014/main" id="{CEA1037A-E060-31C0-F67A-83120FCE738B}"/>
              </a:ext>
            </a:extLst>
          </p:cNvPr>
          <p:cNvSpPr/>
          <p:nvPr/>
        </p:nvSpPr>
        <p:spPr>
          <a:xfrm>
            <a:off x="5126182" y="3084945"/>
            <a:ext cx="1597888"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1425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F216F-0494-94CF-D534-0CC9B166B18B}"/>
              </a:ext>
            </a:extLst>
          </p:cNvPr>
          <p:cNvSpPr>
            <a:spLocks noGrp="1"/>
          </p:cNvSpPr>
          <p:nvPr>
            <p:ph type="title"/>
          </p:nvPr>
        </p:nvSpPr>
        <p:spPr/>
        <p:txBody>
          <a:bodyPr/>
          <a:lstStyle/>
          <a:p>
            <a:r>
              <a:rPr lang="fr-FR" dirty="0"/>
              <a:t>Analyse exploratoire des données</a:t>
            </a:r>
          </a:p>
        </p:txBody>
      </p:sp>
      <p:sp>
        <p:nvSpPr>
          <p:cNvPr id="3" name="Espace réservé du contenu 2">
            <a:extLst>
              <a:ext uri="{FF2B5EF4-FFF2-40B4-BE49-F238E27FC236}">
                <a16:creationId xmlns:a16="http://schemas.microsoft.com/office/drawing/2014/main" id="{6835C34E-07E8-91F0-AD73-FE926F4C572B}"/>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58421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D683F6-8417-3065-70E1-271640713060}"/>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6758D8F5-805E-822C-76A9-15BA22199573}"/>
              </a:ext>
            </a:extLst>
          </p:cNvPr>
          <p:cNvSpPr>
            <a:spLocks noGrp="1"/>
          </p:cNvSpPr>
          <p:nvPr>
            <p:ph idx="1"/>
          </p:nvPr>
        </p:nvSpPr>
        <p:spPr/>
        <p:txBody>
          <a:bodyPr>
            <a:normAutofit/>
          </a:bodyPr>
          <a:lstStyle/>
          <a:p>
            <a:r>
              <a:rPr lang="fr-FR" dirty="0"/>
              <a:t>Présentation du portfolio</a:t>
            </a:r>
          </a:p>
          <a:p>
            <a:pPr lvl="1"/>
            <a:r>
              <a:rPr lang="fr-FR" dirty="0"/>
              <a:t>Contexte</a:t>
            </a:r>
          </a:p>
          <a:p>
            <a:pPr lvl="1"/>
            <a:r>
              <a:rPr lang="fr-FR" dirty="0"/>
              <a:t>Objectif de l’étude</a:t>
            </a:r>
          </a:p>
          <a:p>
            <a:r>
              <a:rPr lang="fr-FR" dirty="0"/>
              <a:t>Déroulé de l’étude</a:t>
            </a:r>
          </a:p>
          <a:p>
            <a:pPr lvl="1"/>
            <a:r>
              <a:rPr lang="fr-FR" dirty="0"/>
              <a:t>Constitution de la base de données</a:t>
            </a:r>
          </a:p>
          <a:p>
            <a:pPr lvl="1"/>
            <a:r>
              <a:rPr lang="fr-FR" dirty="0"/>
              <a:t>Analyse exploratoire des données</a:t>
            </a:r>
          </a:p>
          <a:p>
            <a:pPr lvl="1"/>
            <a:r>
              <a:rPr lang="fr-FR" dirty="0"/>
              <a:t>Visualisation des résultats</a:t>
            </a:r>
          </a:p>
          <a:p>
            <a:r>
              <a:rPr lang="fr-FR" dirty="0"/>
              <a:t>Limites de l’étude réalisée</a:t>
            </a:r>
          </a:p>
          <a:p>
            <a:r>
              <a:rPr lang="fr-FR" dirty="0"/>
              <a:t>Pour aller plus loin</a:t>
            </a:r>
          </a:p>
          <a:p>
            <a:pPr lvl="1"/>
            <a:endParaRPr lang="fr-FR" dirty="0"/>
          </a:p>
        </p:txBody>
      </p:sp>
    </p:spTree>
    <p:extLst>
      <p:ext uri="{BB962C8B-B14F-4D97-AF65-F5344CB8AC3E}">
        <p14:creationId xmlns:p14="http://schemas.microsoft.com/office/powerpoint/2010/main" val="346461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54F7AF-9943-1235-B24E-6BA10CB8BC14}"/>
              </a:ext>
            </a:extLst>
          </p:cNvPr>
          <p:cNvSpPr>
            <a:spLocks noGrp="1"/>
          </p:cNvSpPr>
          <p:nvPr>
            <p:ph type="title"/>
          </p:nvPr>
        </p:nvSpPr>
        <p:spPr/>
        <p:txBody>
          <a:bodyPr/>
          <a:lstStyle/>
          <a:p>
            <a:r>
              <a:rPr lang="fr-FR" dirty="0"/>
              <a:t>Le Portfolio</a:t>
            </a:r>
          </a:p>
        </p:txBody>
      </p:sp>
      <p:sp>
        <p:nvSpPr>
          <p:cNvPr id="3" name="Espace réservé du contenu 2">
            <a:extLst>
              <a:ext uri="{FF2B5EF4-FFF2-40B4-BE49-F238E27FC236}">
                <a16:creationId xmlns:a16="http://schemas.microsoft.com/office/drawing/2014/main" id="{0D4545CD-2417-929D-002D-867BFEB3FD6B}"/>
              </a:ext>
            </a:extLst>
          </p:cNvPr>
          <p:cNvSpPr>
            <a:spLocks noGrp="1"/>
          </p:cNvSpPr>
          <p:nvPr>
            <p:ph idx="1"/>
          </p:nvPr>
        </p:nvSpPr>
        <p:spPr/>
        <p:txBody>
          <a:bodyPr>
            <a:normAutofit lnSpcReduction="10000"/>
          </a:bodyPr>
          <a:lstStyle/>
          <a:p>
            <a:r>
              <a:rPr lang="fr-FR" dirty="0">
                <a:solidFill>
                  <a:schemeClr val="tx1"/>
                </a:solidFill>
                <a:latin typeface="-apple-system"/>
              </a:rPr>
              <a:t>Ce portfolio est réalisé dans le cadre d’</a:t>
            </a:r>
            <a:r>
              <a:rPr lang="fr-FR" b="0" i="0" dirty="0">
                <a:solidFill>
                  <a:schemeClr val="tx1"/>
                </a:solidFill>
                <a:effectLst/>
                <a:latin typeface="-apple-system"/>
              </a:rPr>
              <a:t>étude de cas fictive proposée par la plateforme COURSERA de Google, pour l’obtention du certificat « </a:t>
            </a:r>
            <a:r>
              <a:rPr lang="fr-FR" b="0" i="0" dirty="0">
                <a:solidFill>
                  <a:schemeClr val="tx1"/>
                </a:solidFill>
                <a:effectLst/>
                <a:latin typeface="-apple-system"/>
                <a:hlinkClick r:id="rId2"/>
              </a:rPr>
              <a:t>Googl</a:t>
            </a:r>
            <a:r>
              <a:rPr lang="fr-FR" dirty="0">
                <a:solidFill>
                  <a:schemeClr val="tx1"/>
                </a:solidFill>
                <a:latin typeface="-apple-system"/>
                <a:hlinkClick r:id="rId2"/>
              </a:rPr>
              <a:t>e data </a:t>
            </a:r>
            <a:r>
              <a:rPr lang="fr-FR" dirty="0" err="1">
                <a:solidFill>
                  <a:schemeClr val="tx1"/>
                </a:solidFill>
                <a:latin typeface="-apple-system"/>
                <a:hlinkClick r:id="rId2"/>
              </a:rPr>
              <a:t>analytics</a:t>
            </a:r>
            <a:r>
              <a:rPr lang="fr-FR" dirty="0">
                <a:solidFill>
                  <a:schemeClr val="tx1"/>
                </a:solidFill>
                <a:latin typeface="-apple-system"/>
                <a:hlinkClick r:id="rId2"/>
              </a:rPr>
              <a:t> certificat professionnel</a:t>
            </a:r>
            <a:r>
              <a:rPr lang="fr-FR" dirty="0">
                <a:solidFill>
                  <a:schemeClr val="tx1"/>
                </a:solidFill>
                <a:latin typeface="-apple-system"/>
              </a:rPr>
              <a:t> »</a:t>
            </a:r>
            <a:r>
              <a:rPr lang="fr-FR" b="0" i="0" dirty="0">
                <a:solidFill>
                  <a:schemeClr val="tx1"/>
                </a:solidFill>
                <a:effectLst/>
                <a:latin typeface="-apple-system"/>
              </a:rPr>
              <a:t>.</a:t>
            </a:r>
          </a:p>
          <a:p>
            <a:r>
              <a:rPr lang="fr-FR" b="0" i="0" dirty="0">
                <a:solidFill>
                  <a:schemeClr val="tx1"/>
                </a:solidFill>
                <a:effectLst/>
                <a:latin typeface="-apple-system"/>
              </a:rPr>
              <a:t>J’endosse le rôle d'analyste junior dans l'équipe marketing de CYCLISTIC, une entreprise de vélos en libre-service à Chicago. </a:t>
            </a:r>
          </a:p>
          <a:p>
            <a:r>
              <a:rPr lang="fr-FR" b="0" i="0" dirty="0">
                <a:solidFill>
                  <a:schemeClr val="tx1"/>
                </a:solidFill>
                <a:effectLst/>
                <a:latin typeface="-apple-system"/>
              </a:rPr>
              <a:t>Mon objectif principal : examiner les comportements d'utilisation des vélos par deux groupes d'utilisateurs  </a:t>
            </a:r>
          </a:p>
          <a:p>
            <a:pPr lvl="1"/>
            <a:r>
              <a:rPr lang="fr-FR" b="0" i="0" dirty="0">
                <a:solidFill>
                  <a:schemeClr val="tx1"/>
                </a:solidFill>
                <a:effectLst/>
                <a:latin typeface="-apple-system"/>
              </a:rPr>
              <a:t>les abonnés annuels </a:t>
            </a:r>
            <a:endParaRPr lang="fr-FR" dirty="0">
              <a:solidFill>
                <a:schemeClr val="tx1"/>
              </a:solidFill>
              <a:latin typeface="-apple-system"/>
            </a:endParaRPr>
          </a:p>
          <a:p>
            <a:pPr lvl="1"/>
            <a:r>
              <a:rPr lang="fr-FR" b="0" i="0" dirty="0">
                <a:solidFill>
                  <a:schemeClr val="tx1"/>
                </a:solidFill>
                <a:effectLst/>
                <a:latin typeface="-apple-system"/>
              </a:rPr>
              <a:t>les utilisateurs occasionnels. </a:t>
            </a:r>
          </a:p>
          <a:p>
            <a:r>
              <a:rPr lang="fr-FR" b="0" i="0" dirty="0">
                <a:solidFill>
                  <a:schemeClr val="tx1"/>
                </a:solidFill>
                <a:effectLst/>
                <a:latin typeface="-apple-system"/>
              </a:rPr>
              <a:t>L'enjeu majeur pour </a:t>
            </a:r>
            <a:r>
              <a:rPr lang="fr-FR" b="0" i="0" dirty="0" err="1">
                <a:solidFill>
                  <a:schemeClr val="tx1"/>
                </a:solidFill>
                <a:effectLst/>
                <a:latin typeface="-apple-system"/>
              </a:rPr>
              <a:t>Cyclistic</a:t>
            </a:r>
            <a:r>
              <a:rPr lang="fr-FR" dirty="0">
                <a:solidFill>
                  <a:schemeClr val="tx1"/>
                </a:solidFill>
                <a:latin typeface="-apple-system"/>
              </a:rPr>
              <a:t> : </a:t>
            </a:r>
            <a:r>
              <a:rPr lang="fr-FR" b="0" i="0" dirty="0">
                <a:solidFill>
                  <a:schemeClr val="tx1"/>
                </a:solidFill>
                <a:effectLst/>
                <a:latin typeface="-apple-system"/>
              </a:rPr>
              <a:t>élaborer une stratégie marketing ciblée pour convertir les utilisateurs occasionnels en abonnés annuels.</a:t>
            </a:r>
          </a:p>
          <a:p>
            <a:r>
              <a:rPr lang="fr-FR" b="0" i="0" dirty="0">
                <a:solidFill>
                  <a:schemeClr val="tx1"/>
                </a:solidFill>
                <a:effectLst/>
                <a:latin typeface="-apple-system"/>
              </a:rPr>
              <a:t>A long terme, cela assure la croissance de l'entreprise.</a:t>
            </a:r>
            <a:endParaRPr lang="fr-FR" dirty="0">
              <a:solidFill>
                <a:schemeClr val="tx1"/>
              </a:solidFill>
            </a:endParaRPr>
          </a:p>
        </p:txBody>
      </p:sp>
    </p:spTree>
    <p:extLst>
      <p:ext uri="{BB962C8B-B14F-4D97-AF65-F5344CB8AC3E}">
        <p14:creationId xmlns:p14="http://schemas.microsoft.com/office/powerpoint/2010/main" val="289285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4EAA6-EEDD-614E-EC85-377EFA14ED1D}"/>
              </a:ext>
            </a:extLst>
          </p:cNvPr>
          <p:cNvSpPr>
            <a:spLocks noGrp="1"/>
          </p:cNvSpPr>
          <p:nvPr>
            <p:ph type="title"/>
          </p:nvPr>
        </p:nvSpPr>
        <p:spPr/>
        <p:txBody>
          <a:bodyPr/>
          <a:lstStyle/>
          <a:p>
            <a:r>
              <a:rPr lang="fr-FR" dirty="0"/>
              <a:t>Méthodologie de travail</a:t>
            </a:r>
          </a:p>
        </p:txBody>
      </p:sp>
      <p:sp>
        <p:nvSpPr>
          <p:cNvPr id="3" name="Espace réservé du contenu 2">
            <a:extLst>
              <a:ext uri="{FF2B5EF4-FFF2-40B4-BE49-F238E27FC236}">
                <a16:creationId xmlns:a16="http://schemas.microsoft.com/office/drawing/2014/main" id="{95A4A27D-DEE6-83AF-330E-128C692D4DD8}"/>
              </a:ext>
            </a:extLst>
          </p:cNvPr>
          <p:cNvSpPr>
            <a:spLocks noGrp="1"/>
          </p:cNvSpPr>
          <p:nvPr>
            <p:ph idx="1"/>
          </p:nvPr>
        </p:nvSpPr>
        <p:spPr>
          <a:xfrm>
            <a:off x="2529945" y="1905000"/>
            <a:ext cx="8915400" cy="3777622"/>
          </a:xfrm>
        </p:spPr>
        <p:txBody>
          <a:bodyPr>
            <a:normAutofit fontScale="85000" lnSpcReduction="20000"/>
          </a:bodyPr>
          <a:lstStyle/>
          <a:p>
            <a:pPr algn="l">
              <a:spcAft>
                <a:spcPts val="1200"/>
              </a:spcAft>
              <a:buNone/>
            </a:pPr>
            <a:r>
              <a:rPr lang="fr-FR" b="0" i="0" dirty="0">
                <a:solidFill>
                  <a:schemeClr val="tx1"/>
                </a:solidFill>
                <a:effectLst/>
                <a:latin typeface="-apple-system"/>
              </a:rPr>
              <a:t>Pour répondre à cette problématique, j'ai suivi les étapes du processus d'analyse des données :</a:t>
            </a:r>
          </a:p>
          <a:p>
            <a:pPr>
              <a:spcAft>
                <a:spcPts val="1200"/>
              </a:spcAft>
              <a:buFont typeface="+mj-lt"/>
              <a:buAutoNum type="arabicPeriod"/>
            </a:pPr>
            <a:r>
              <a:rPr lang="fr-FR" b="0" i="0" dirty="0">
                <a:solidFill>
                  <a:schemeClr val="tx1"/>
                </a:solidFill>
                <a:effectLst/>
                <a:latin typeface="-apple-system"/>
              </a:rPr>
              <a:t>Questionner: Identification des questions clés, notamment : quelles sont les différences dans les habitudes d'utilisation entre les deux groupes ? Quelles données permettent de révéler ces différences ?</a:t>
            </a:r>
          </a:p>
          <a:p>
            <a:pPr algn="l">
              <a:spcAft>
                <a:spcPts val="1200"/>
              </a:spcAft>
              <a:buFont typeface="+mj-lt"/>
              <a:buAutoNum type="arabicPeriod"/>
            </a:pPr>
            <a:r>
              <a:rPr lang="fr-FR" b="0" i="0" dirty="0">
                <a:solidFill>
                  <a:schemeClr val="tx1"/>
                </a:solidFill>
                <a:effectLst/>
                <a:latin typeface="-apple-system"/>
              </a:rPr>
              <a:t>Préparer: Préparation des données de </a:t>
            </a:r>
            <a:r>
              <a:rPr lang="fr-FR" b="0" i="0" dirty="0" err="1">
                <a:solidFill>
                  <a:schemeClr val="tx1"/>
                </a:solidFill>
                <a:effectLst/>
                <a:latin typeface="-apple-system"/>
              </a:rPr>
              <a:t>Cyclistic</a:t>
            </a:r>
            <a:r>
              <a:rPr lang="fr-FR" b="0" i="0" dirty="0">
                <a:solidFill>
                  <a:schemeClr val="tx1"/>
                </a:solidFill>
                <a:effectLst/>
                <a:latin typeface="-apple-system"/>
              </a:rPr>
              <a:t> en nettoyant et organisant la base de données pour garantir une analyse fiable.</a:t>
            </a:r>
          </a:p>
          <a:p>
            <a:pPr algn="l">
              <a:spcAft>
                <a:spcPts val="1200"/>
              </a:spcAft>
              <a:buFont typeface="+mj-lt"/>
              <a:buAutoNum type="arabicPeriod"/>
            </a:pPr>
            <a:r>
              <a:rPr lang="fr-FR" b="0" i="0" dirty="0">
                <a:solidFill>
                  <a:schemeClr val="tx1"/>
                </a:solidFill>
                <a:effectLst/>
                <a:latin typeface="-apple-system"/>
              </a:rPr>
              <a:t>Traiter : Transformation et traitement des données avec le langage R, en veillant à leur qualité et à leur cohérence.</a:t>
            </a:r>
          </a:p>
          <a:p>
            <a:pPr algn="l">
              <a:spcAft>
                <a:spcPts val="1200"/>
              </a:spcAft>
              <a:buFont typeface="+mj-lt"/>
              <a:buAutoNum type="arabicPeriod"/>
            </a:pPr>
            <a:r>
              <a:rPr lang="fr-FR" b="0" i="0" dirty="0">
                <a:solidFill>
                  <a:schemeClr val="tx1"/>
                </a:solidFill>
                <a:effectLst/>
                <a:latin typeface="-apple-system"/>
              </a:rPr>
              <a:t>Analyser : Exploration et visualisation des données pour dégager des tendances claires et des insights actionnables sur les comportements des deux types d'utilisateurs.</a:t>
            </a:r>
          </a:p>
          <a:p>
            <a:pPr algn="l">
              <a:spcAft>
                <a:spcPts val="1200"/>
              </a:spcAft>
              <a:buFont typeface="+mj-lt"/>
              <a:buAutoNum type="arabicPeriod"/>
            </a:pPr>
            <a:r>
              <a:rPr lang="fr-FR" b="0" i="0" dirty="0">
                <a:solidFill>
                  <a:schemeClr val="tx1"/>
                </a:solidFill>
                <a:effectLst/>
                <a:latin typeface="-apple-system"/>
              </a:rPr>
              <a:t>Partager: Restitution des résultats sous forme de graphiques et présentations professionnelles à l'aide de PowerPoint, expliquant le cheminement analytique et les résultats obtenus.</a:t>
            </a:r>
          </a:p>
          <a:p>
            <a:endParaRPr lang="fr-FR" dirty="0">
              <a:solidFill>
                <a:schemeClr val="tx1"/>
              </a:solidFill>
            </a:endParaRPr>
          </a:p>
        </p:txBody>
      </p:sp>
    </p:spTree>
    <p:extLst>
      <p:ext uri="{BB962C8B-B14F-4D97-AF65-F5344CB8AC3E}">
        <p14:creationId xmlns:p14="http://schemas.microsoft.com/office/powerpoint/2010/main" val="91904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260A8-64E1-1B57-E845-E1737F195749}"/>
              </a:ext>
            </a:extLst>
          </p:cNvPr>
          <p:cNvSpPr>
            <a:spLocks noGrp="1"/>
          </p:cNvSpPr>
          <p:nvPr>
            <p:ph type="title"/>
          </p:nvPr>
        </p:nvSpPr>
        <p:spPr/>
        <p:txBody>
          <a:bodyPr/>
          <a:lstStyle/>
          <a:p>
            <a:r>
              <a:rPr lang="fr-FR" dirty="0"/>
              <a:t>La base de données</a:t>
            </a:r>
          </a:p>
        </p:txBody>
      </p:sp>
      <p:sp>
        <p:nvSpPr>
          <p:cNvPr id="3" name="Espace réservé du contenu 2">
            <a:extLst>
              <a:ext uri="{FF2B5EF4-FFF2-40B4-BE49-F238E27FC236}">
                <a16:creationId xmlns:a16="http://schemas.microsoft.com/office/drawing/2014/main" id="{2141746D-3FFF-3C5B-1ECA-99CB8555F3B6}"/>
              </a:ext>
            </a:extLst>
          </p:cNvPr>
          <p:cNvSpPr>
            <a:spLocks noGrp="1"/>
          </p:cNvSpPr>
          <p:nvPr>
            <p:ph idx="1"/>
          </p:nvPr>
        </p:nvSpPr>
        <p:spPr/>
        <p:txBody>
          <a:bodyPr/>
          <a:lstStyle/>
          <a:p>
            <a:r>
              <a:rPr lang="fr-FR" dirty="0"/>
              <a:t>Bases de données initiales à disposition : données transversales, trimestrielles de toute l’année 2019 et du début de l’année 2020.</a:t>
            </a:r>
          </a:p>
          <a:p>
            <a:pPr lvl="1"/>
            <a:r>
              <a:rPr lang="fr-FR" dirty="0"/>
              <a:t>Correspondance dans </a:t>
            </a:r>
            <a:r>
              <a:rPr lang="fr-FR" dirty="0" err="1"/>
              <a:t>Rscript</a:t>
            </a:r>
            <a:r>
              <a:rPr lang="fr-FR" dirty="0"/>
              <a:t> : </a:t>
            </a:r>
          </a:p>
          <a:p>
            <a:pPr lvl="2"/>
            <a:r>
              <a:rPr lang="fr-FR" dirty="0"/>
              <a:t>q1_2019,</a:t>
            </a:r>
          </a:p>
          <a:p>
            <a:pPr lvl="2"/>
            <a:r>
              <a:rPr lang="fr-FR" dirty="0"/>
              <a:t>q2_2019, </a:t>
            </a:r>
          </a:p>
          <a:p>
            <a:pPr lvl="2"/>
            <a:r>
              <a:rPr lang="fr-FR" dirty="0"/>
              <a:t>q3_2019,</a:t>
            </a:r>
          </a:p>
          <a:p>
            <a:pPr lvl="2"/>
            <a:r>
              <a:rPr lang="fr-FR" dirty="0"/>
              <a:t>q4_2019, </a:t>
            </a:r>
          </a:p>
          <a:p>
            <a:pPr lvl="2"/>
            <a:r>
              <a:rPr lang="fr-FR" dirty="0"/>
              <a:t>q1_2020</a:t>
            </a:r>
          </a:p>
          <a:p>
            <a:r>
              <a:rPr lang="fr-FR" dirty="0"/>
              <a:t>Base de données Finale : ensemble de ces 4 données trimestrielles: janvier 2019 à mars 2020.</a:t>
            </a:r>
          </a:p>
          <a:p>
            <a:pPr lvl="1"/>
            <a:endParaRPr lang="fr-FR" dirty="0"/>
          </a:p>
          <a:p>
            <a:pPr lvl="1"/>
            <a:endParaRPr lang="fr-FR" dirty="0"/>
          </a:p>
        </p:txBody>
      </p:sp>
    </p:spTree>
    <p:extLst>
      <p:ext uri="{BB962C8B-B14F-4D97-AF65-F5344CB8AC3E}">
        <p14:creationId xmlns:p14="http://schemas.microsoft.com/office/powerpoint/2010/main" val="328909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59FA8-B5E6-2ECE-936A-9B1E6A24A023}"/>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558881D0-870B-0689-3FF3-8AC51E8D8A54}"/>
              </a:ext>
            </a:extLst>
          </p:cNvPr>
          <p:cNvSpPr>
            <a:spLocks noGrp="1"/>
          </p:cNvSpPr>
          <p:nvPr>
            <p:ph idx="1"/>
          </p:nvPr>
        </p:nvSpPr>
        <p:spPr>
          <a:xfrm>
            <a:off x="2589212" y="2133599"/>
            <a:ext cx="8915400" cy="4309533"/>
          </a:xfrm>
        </p:spPr>
        <p:txBody>
          <a:bodyPr>
            <a:normAutofit lnSpcReduction="10000"/>
          </a:bodyPr>
          <a:lstStyle/>
          <a:p>
            <a:r>
              <a:rPr lang="fr-FR" dirty="0"/>
              <a:t>Dans le cadre de cette étude proposée par Coursera, quelques directives ont été données pour la préparation et le traitement des bases de données. Certains choix, qui pourraient paraître arbitraires sur le traitement des bases de données proviennent de ces directives. </a:t>
            </a:r>
          </a:p>
          <a:p>
            <a:r>
              <a:rPr lang="fr-FR" dirty="0"/>
              <a:t>Description du travail réalisé :</a:t>
            </a:r>
          </a:p>
          <a:p>
            <a:pPr lvl="1"/>
            <a:r>
              <a:rPr lang="fr-FR" dirty="0"/>
              <a:t>Premières bases de données travaillées : q1_2019 et q1_2020</a:t>
            </a:r>
          </a:p>
          <a:p>
            <a:pPr lvl="1"/>
            <a:r>
              <a:rPr lang="fr-FR" dirty="0"/>
              <a:t>En effet, les autres bases de données de l’année 2019 contiennent les mêmes informations que celles disponibles dans q1_2019. Ce choix est fait afin d’uniformiser les données disponibles pour toute la période étudiée.</a:t>
            </a:r>
          </a:p>
          <a:p>
            <a:pPr lvl="1"/>
            <a:r>
              <a:rPr lang="fr-FR" dirty="0"/>
              <a:t>Les variables de la base de données de q1_2019 ont été renommées en suivant celles de 2020</a:t>
            </a:r>
          </a:p>
          <a:p>
            <a:pPr lvl="1"/>
            <a:r>
              <a:rPr lang="fr-FR" dirty="0"/>
              <a:t>Il en est de même pour les bases de données des 2</a:t>
            </a:r>
            <a:r>
              <a:rPr lang="fr-FR" baseline="30000" dirty="0"/>
              <a:t>ème</a:t>
            </a:r>
            <a:r>
              <a:rPr lang="fr-FR" dirty="0"/>
              <a:t>, 3</a:t>
            </a:r>
            <a:r>
              <a:rPr lang="fr-FR" baseline="30000" dirty="0"/>
              <a:t>ème</a:t>
            </a:r>
            <a:r>
              <a:rPr lang="fr-FR" dirty="0"/>
              <a:t> et 4</a:t>
            </a:r>
            <a:r>
              <a:rPr lang="fr-FR" baseline="30000" dirty="0"/>
              <a:t>ème</a:t>
            </a:r>
            <a:r>
              <a:rPr lang="fr-FR" dirty="0"/>
              <a:t> trimestres 2019</a:t>
            </a:r>
          </a:p>
          <a:p>
            <a:pPr lvl="1"/>
            <a:r>
              <a:rPr lang="fr-FR" dirty="0"/>
              <a:t>Par la suite, les 5 bases de données sont fusionnées en une nouvelle base : la </a:t>
            </a:r>
            <a:r>
              <a:rPr lang="fr-FR" dirty="0" err="1"/>
              <a:t>dataframe</a:t>
            </a:r>
            <a:r>
              <a:rPr lang="fr-FR" dirty="0"/>
              <a:t> « </a:t>
            </a:r>
            <a:r>
              <a:rPr lang="fr-FR" dirty="0" err="1"/>
              <a:t>all_trips</a:t>
            </a:r>
            <a:r>
              <a:rPr lang="fr-FR" dirty="0"/>
              <a:t> »</a:t>
            </a:r>
          </a:p>
          <a:p>
            <a:pPr lvl="1"/>
            <a:endParaRPr lang="fr-FR" dirty="0"/>
          </a:p>
        </p:txBody>
      </p:sp>
    </p:spTree>
    <p:extLst>
      <p:ext uri="{BB962C8B-B14F-4D97-AF65-F5344CB8AC3E}">
        <p14:creationId xmlns:p14="http://schemas.microsoft.com/office/powerpoint/2010/main" val="153264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1AAD1-01AC-872E-ED45-79D6102E0339}"/>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9D25B58C-ADE7-057A-96D4-9624E183FE0B}"/>
              </a:ext>
            </a:extLst>
          </p:cNvPr>
          <p:cNvSpPr>
            <a:spLocks noGrp="1"/>
          </p:cNvSpPr>
          <p:nvPr>
            <p:ph idx="1"/>
          </p:nvPr>
        </p:nvSpPr>
        <p:spPr>
          <a:xfrm>
            <a:off x="2589211" y="2133600"/>
            <a:ext cx="9138597" cy="4250422"/>
          </a:xfrm>
        </p:spPr>
        <p:txBody>
          <a:bodyPr>
            <a:normAutofit fontScale="77500" lnSpcReduction="20000"/>
          </a:bodyPr>
          <a:lstStyle/>
          <a:p>
            <a:r>
              <a:rPr lang="fr-FR" dirty="0"/>
              <a:t>Liste des variables de la </a:t>
            </a:r>
            <a:r>
              <a:rPr lang="fr-FR" dirty="0" err="1"/>
              <a:t>dataframe</a:t>
            </a:r>
            <a:r>
              <a:rPr lang="fr-FR" dirty="0"/>
              <a:t> « </a:t>
            </a:r>
            <a:r>
              <a:rPr lang="fr-FR" dirty="0" err="1"/>
              <a:t>all_trips</a:t>
            </a:r>
            <a:r>
              <a:rPr lang="fr-FR" dirty="0"/>
              <a:t> »:</a:t>
            </a:r>
          </a:p>
          <a:p>
            <a:pPr lvl="1"/>
            <a:r>
              <a:rPr lang="fr-FR" dirty="0" err="1">
                <a:solidFill>
                  <a:schemeClr val="accent6">
                    <a:lumMod val="75000"/>
                  </a:schemeClr>
                </a:solidFill>
              </a:rPr>
              <a:t>ride_id</a:t>
            </a:r>
            <a:r>
              <a:rPr lang="fr-FR" dirty="0">
                <a:solidFill>
                  <a:schemeClr val="accent6">
                    <a:lumMod val="75000"/>
                  </a:schemeClr>
                </a:solidFill>
              </a:rPr>
              <a:t> </a:t>
            </a:r>
            <a:r>
              <a:rPr lang="fr-FR" dirty="0"/>
              <a:t>: identifiant du voyage (un voyage pas forcément une seule personne)</a:t>
            </a:r>
          </a:p>
          <a:p>
            <a:pPr lvl="1"/>
            <a:r>
              <a:rPr lang="fr-FR" sz="1500" dirty="0" err="1">
                <a:solidFill>
                  <a:schemeClr val="accent6">
                    <a:lumMod val="75000"/>
                  </a:schemeClr>
                </a:solidFill>
              </a:rPr>
              <a:t>started</a:t>
            </a:r>
            <a:r>
              <a:rPr lang="fr-FR" sz="1500" dirty="0">
                <a:solidFill>
                  <a:schemeClr val="accent6">
                    <a:lumMod val="75000"/>
                  </a:schemeClr>
                </a:solidFill>
              </a:rPr>
              <a:t> at </a:t>
            </a:r>
            <a:r>
              <a:rPr lang="fr-FR" dirty="0"/>
              <a:t>: format date et heure, départ du voyage </a:t>
            </a:r>
          </a:p>
          <a:p>
            <a:pPr lvl="1"/>
            <a:r>
              <a:rPr lang="fr-FR" sz="1500" dirty="0" err="1">
                <a:solidFill>
                  <a:schemeClr val="accent6">
                    <a:lumMod val="75000"/>
                  </a:schemeClr>
                </a:solidFill>
              </a:rPr>
              <a:t>ended_at</a:t>
            </a:r>
            <a:r>
              <a:rPr lang="fr-FR" sz="1500" dirty="0">
                <a:solidFill>
                  <a:schemeClr val="accent6">
                    <a:lumMod val="75000"/>
                  </a:schemeClr>
                </a:solidFill>
              </a:rPr>
              <a:t> </a:t>
            </a:r>
            <a:r>
              <a:rPr lang="fr-FR" dirty="0"/>
              <a:t>: format date et heure, fin du voyage </a:t>
            </a:r>
          </a:p>
          <a:p>
            <a:pPr lvl="1"/>
            <a:r>
              <a:rPr lang="fr-FR" sz="1500" dirty="0" err="1">
                <a:solidFill>
                  <a:schemeClr val="accent6">
                    <a:lumMod val="75000"/>
                  </a:schemeClr>
                </a:solidFill>
              </a:rPr>
              <a:t>rideable_type</a:t>
            </a:r>
            <a:r>
              <a:rPr lang="fr-FR" sz="1500" dirty="0">
                <a:solidFill>
                  <a:schemeClr val="accent6">
                    <a:lumMod val="75000"/>
                  </a:schemeClr>
                </a:solidFill>
              </a:rPr>
              <a:t> </a:t>
            </a:r>
            <a:r>
              <a:rPr lang="fr-FR" dirty="0"/>
              <a:t>: identifiant du vélo utilisé, le format des identifiants est différent pour l’année 2019 et 2020</a:t>
            </a:r>
          </a:p>
          <a:p>
            <a:pPr lvl="1"/>
            <a:r>
              <a:rPr lang="fr-FR" sz="1500" dirty="0" err="1">
                <a:solidFill>
                  <a:schemeClr val="accent6">
                    <a:lumMod val="75000"/>
                  </a:schemeClr>
                </a:solidFill>
              </a:rPr>
              <a:t>start_station_id</a:t>
            </a:r>
            <a:r>
              <a:rPr lang="fr-FR" sz="1500" dirty="0">
                <a:solidFill>
                  <a:schemeClr val="accent6">
                    <a:lumMod val="75000"/>
                  </a:schemeClr>
                </a:solidFill>
              </a:rPr>
              <a:t> </a:t>
            </a:r>
            <a:r>
              <a:rPr lang="fr-FR" dirty="0"/>
              <a:t>: numéro borne de départ</a:t>
            </a:r>
          </a:p>
          <a:p>
            <a:pPr lvl="1"/>
            <a:r>
              <a:rPr lang="fr-FR" sz="1500" dirty="0" err="1">
                <a:solidFill>
                  <a:schemeClr val="accent6">
                    <a:lumMod val="75000"/>
                  </a:schemeClr>
                </a:solidFill>
              </a:rPr>
              <a:t>start_station_name</a:t>
            </a:r>
            <a:r>
              <a:rPr lang="fr-FR" sz="1500" dirty="0">
                <a:solidFill>
                  <a:schemeClr val="accent6">
                    <a:lumMod val="75000"/>
                  </a:schemeClr>
                </a:solidFill>
              </a:rPr>
              <a:t> </a:t>
            </a:r>
            <a:r>
              <a:rPr lang="fr-FR" dirty="0"/>
              <a:t>: nom borne de départ</a:t>
            </a:r>
          </a:p>
          <a:p>
            <a:pPr lvl="1"/>
            <a:r>
              <a:rPr lang="en-GB" sz="1500" dirty="0" err="1">
                <a:solidFill>
                  <a:schemeClr val="accent6">
                    <a:lumMod val="75000"/>
                  </a:schemeClr>
                </a:solidFill>
              </a:rPr>
              <a:t>end_station_id</a:t>
            </a:r>
            <a:r>
              <a:rPr lang="en-GB" sz="1500" dirty="0">
                <a:solidFill>
                  <a:schemeClr val="accent6">
                    <a:lumMod val="75000"/>
                  </a:schemeClr>
                </a:solidFill>
              </a:rPr>
              <a:t> </a:t>
            </a:r>
            <a:r>
              <a:rPr lang="en-GB" dirty="0"/>
              <a:t>: </a:t>
            </a:r>
            <a:r>
              <a:rPr lang="en-GB" dirty="0" err="1"/>
              <a:t>numéro</a:t>
            </a:r>
            <a:r>
              <a:rPr lang="en-GB" dirty="0"/>
              <a:t> borne </a:t>
            </a:r>
            <a:r>
              <a:rPr lang="en-GB" dirty="0" err="1"/>
              <a:t>d’arrive</a:t>
            </a:r>
            <a:endParaRPr lang="en-GB" dirty="0"/>
          </a:p>
          <a:p>
            <a:pPr lvl="1"/>
            <a:r>
              <a:rPr lang="en-GB" sz="1500" dirty="0" err="1">
                <a:solidFill>
                  <a:schemeClr val="accent6">
                    <a:lumMod val="75000"/>
                  </a:schemeClr>
                </a:solidFill>
              </a:rPr>
              <a:t>end_station_name</a:t>
            </a:r>
            <a:r>
              <a:rPr lang="en-GB" dirty="0"/>
              <a:t>: nom borne </a:t>
            </a:r>
            <a:r>
              <a:rPr lang="en-GB" dirty="0" err="1"/>
              <a:t>d’arrive</a:t>
            </a:r>
            <a:endParaRPr lang="en-GB" dirty="0"/>
          </a:p>
          <a:p>
            <a:pPr lvl="1"/>
            <a:r>
              <a:rPr lang="fr-FR" sz="1500" dirty="0" err="1">
                <a:solidFill>
                  <a:schemeClr val="accent6">
                    <a:lumMod val="75000"/>
                  </a:schemeClr>
                </a:solidFill>
              </a:rPr>
              <a:t>member_casual</a:t>
            </a:r>
            <a:r>
              <a:rPr lang="fr-FR" sz="1500" dirty="0">
                <a:solidFill>
                  <a:schemeClr val="accent6">
                    <a:lumMod val="75000"/>
                  </a:schemeClr>
                </a:solidFill>
              </a:rPr>
              <a:t> </a:t>
            </a:r>
            <a:r>
              <a:rPr lang="fr-FR" dirty="0"/>
              <a:t>: variable catégorielle, si la personne est un utilisateur occasionnel ou un abonné de </a:t>
            </a:r>
            <a:r>
              <a:rPr lang="fr-FR" dirty="0" err="1"/>
              <a:t>Cyclistic</a:t>
            </a:r>
            <a:endParaRPr lang="fr-FR" dirty="0"/>
          </a:p>
          <a:p>
            <a:pPr lvl="1"/>
            <a:r>
              <a:rPr lang="fr-FR" sz="1500" dirty="0" err="1">
                <a:solidFill>
                  <a:schemeClr val="accent6">
                    <a:lumMod val="75000"/>
                  </a:schemeClr>
                </a:solidFill>
              </a:rPr>
              <a:t>Tripduration</a:t>
            </a:r>
            <a:r>
              <a:rPr lang="fr-FR" dirty="0"/>
              <a:t> : durée du voyage</a:t>
            </a:r>
          </a:p>
          <a:p>
            <a:pPr lvl="1"/>
            <a:r>
              <a:rPr lang="fr-FR" sz="1500" dirty="0" err="1">
                <a:solidFill>
                  <a:schemeClr val="accent6">
                    <a:lumMod val="75000"/>
                  </a:schemeClr>
                </a:solidFill>
              </a:rPr>
              <a:t>gender</a:t>
            </a:r>
            <a:r>
              <a:rPr lang="fr-FR" sz="1500" dirty="0">
                <a:solidFill>
                  <a:schemeClr val="accent6">
                    <a:lumMod val="75000"/>
                  </a:schemeClr>
                </a:solidFill>
              </a:rPr>
              <a:t> </a:t>
            </a:r>
            <a:r>
              <a:rPr lang="fr-FR" dirty="0"/>
              <a:t>: masculin ou féminin</a:t>
            </a:r>
          </a:p>
          <a:p>
            <a:pPr lvl="1"/>
            <a:r>
              <a:rPr lang="fr-FR" sz="1500" dirty="0" err="1">
                <a:solidFill>
                  <a:schemeClr val="accent6">
                    <a:lumMod val="75000"/>
                  </a:schemeClr>
                </a:solidFill>
              </a:rPr>
              <a:t>Birthyear</a:t>
            </a:r>
            <a:r>
              <a:rPr lang="fr-FR" dirty="0"/>
              <a:t> : année de naissance de l’utilisateur du vélo</a:t>
            </a:r>
          </a:p>
          <a:p>
            <a:pPr lvl="1"/>
            <a:r>
              <a:rPr lang="fr-FR" sz="1500" dirty="0" err="1">
                <a:solidFill>
                  <a:schemeClr val="accent6">
                    <a:lumMod val="75000"/>
                  </a:schemeClr>
                </a:solidFill>
              </a:rPr>
              <a:t>start_lat</a:t>
            </a:r>
            <a:r>
              <a:rPr lang="fr-FR" sz="1500" dirty="0">
                <a:solidFill>
                  <a:schemeClr val="accent6">
                    <a:lumMod val="75000"/>
                  </a:schemeClr>
                </a:solidFill>
              </a:rPr>
              <a:t> et </a:t>
            </a:r>
            <a:r>
              <a:rPr lang="fr-FR" sz="1500" dirty="0" err="1">
                <a:solidFill>
                  <a:schemeClr val="accent6">
                    <a:lumMod val="75000"/>
                  </a:schemeClr>
                </a:solidFill>
              </a:rPr>
              <a:t>start_lng</a:t>
            </a:r>
            <a:r>
              <a:rPr lang="fr-FR" sz="1500" dirty="0">
                <a:solidFill>
                  <a:schemeClr val="accent6">
                    <a:lumMod val="75000"/>
                  </a:schemeClr>
                </a:solidFill>
              </a:rPr>
              <a:t> </a:t>
            </a:r>
            <a:r>
              <a:rPr lang="fr-FR" dirty="0"/>
              <a:t>: latitude et longitude du borne de départ</a:t>
            </a:r>
          </a:p>
          <a:p>
            <a:pPr lvl="1"/>
            <a:r>
              <a:rPr lang="fr-FR" sz="1500" dirty="0" err="1">
                <a:solidFill>
                  <a:schemeClr val="accent6">
                    <a:lumMod val="75000"/>
                  </a:schemeClr>
                </a:solidFill>
              </a:rPr>
              <a:t>end_lat</a:t>
            </a:r>
            <a:r>
              <a:rPr lang="fr-FR" sz="1500" dirty="0">
                <a:solidFill>
                  <a:schemeClr val="accent6">
                    <a:lumMod val="75000"/>
                  </a:schemeClr>
                </a:solidFill>
              </a:rPr>
              <a:t> et </a:t>
            </a:r>
            <a:r>
              <a:rPr lang="fr-FR" sz="1500" dirty="0" err="1">
                <a:solidFill>
                  <a:schemeClr val="accent6">
                    <a:lumMod val="75000"/>
                  </a:schemeClr>
                </a:solidFill>
              </a:rPr>
              <a:t>end_lng</a:t>
            </a:r>
            <a:r>
              <a:rPr lang="fr-FR" sz="1500" dirty="0">
                <a:solidFill>
                  <a:schemeClr val="accent6">
                    <a:lumMod val="75000"/>
                  </a:schemeClr>
                </a:solidFill>
              </a:rPr>
              <a:t> </a:t>
            </a:r>
            <a:r>
              <a:rPr lang="fr-FR" dirty="0"/>
              <a:t>: latitude et longitude du borne d’arrivée</a:t>
            </a:r>
          </a:p>
          <a:p>
            <a:pPr lvl="1"/>
            <a:endParaRPr lang="fr-FR" dirty="0"/>
          </a:p>
        </p:txBody>
      </p:sp>
    </p:spTree>
    <p:extLst>
      <p:ext uri="{BB962C8B-B14F-4D97-AF65-F5344CB8AC3E}">
        <p14:creationId xmlns:p14="http://schemas.microsoft.com/office/powerpoint/2010/main" val="40799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7732F8-9DFA-BE29-4213-EBC76841B371}"/>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5C47A1BA-EBB8-1B21-56AB-50353E64609A}"/>
              </a:ext>
            </a:extLst>
          </p:cNvPr>
          <p:cNvSpPr>
            <a:spLocks noGrp="1"/>
          </p:cNvSpPr>
          <p:nvPr>
            <p:ph idx="1"/>
          </p:nvPr>
        </p:nvSpPr>
        <p:spPr/>
        <p:txBody>
          <a:bodyPr/>
          <a:lstStyle/>
          <a:p>
            <a:r>
              <a:rPr lang="fr-FR" dirty="0"/>
              <a:t>Les données manquantes dans la nouvelle base « </a:t>
            </a:r>
            <a:r>
              <a:rPr lang="fr-FR" dirty="0" err="1"/>
              <a:t>all_trips</a:t>
            </a:r>
            <a:r>
              <a:rPr lang="fr-FR" dirty="0"/>
              <a:t> »:</a:t>
            </a:r>
          </a:p>
          <a:p>
            <a:r>
              <a:rPr lang="fr-FR" dirty="0"/>
              <a:t>En comparant les noms des colonnes des 3 </a:t>
            </a:r>
            <a:r>
              <a:rPr lang="fr-FR" dirty="0" err="1"/>
              <a:t>dataframes</a:t>
            </a:r>
            <a:r>
              <a:rPr lang="fr-FR" dirty="0"/>
              <a:t>: q1_2019, q1_2020 et </a:t>
            </a:r>
            <a:r>
              <a:rPr lang="fr-FR" dirty="0" err="1"/>
              <a:t>all_trips</a:t>
            </a:r>
            <a:r>
              <a:rPr lang="fr-FR" dirty="0"/>
              <a:t>, nous pouvons voir que </a:t>
            </a:r>
          </a:p>
          <a:p>
            <a:pPr lvl="1"/>
            <a:r>
              <a:rPr lang="fr-FR" dirty="0"/>
              <a:t>l'année 2020 ne dispose pas de valeurs pour les variables : </a:t>
            </a:r>
            <a:r>
              <a:rPr lang="fr-FR" dirty="0" err="1"/>
              <a:t>tripduration</a:t>
            </a:r>
            <a:r>
              <a:rPr lang="fr-FR" dirty="0"/>
              <a:t>, </a:t>
            </a:r>
            <a:r>
              <a:rPr lang="fr-FR" dirty="0" err="1"/>
              <a:t>gender</a:t>
            </a:r>
            <a:r>
              <a:rPr lang="fr-FR" dirty="0"/>
              <a:t>, </a:t>
            </a:r>
            <a:r>
              <a:rPr lang="fr-FR" dirty="0" err="1"/>
              <a:t>birthyear</a:t>
            </a:r>
            <a:endParaRPr lang="fr-FR" dirty="0"/>
          </a:p>
          <a:p>
            <a:pPr lvl="1"/>
            <a:r>
              <a:rPr lang="fr-FR" dirty="0"/>
              <a:t>l'année 2019 ne dispose pas des valeurs pour les variables : </a:t>
            </a:r>
            <a:r>
              <a:rPr lang="fr-FR" dirty="0" err="1"/>
              <a:t>start_lat</a:t>
            </a:r>
            <a:r>
              <a:rPr lang="fr-FR" dirty="0"/>
              <a:t>,  </a:t>
            </a:r>
            <a:r>
              <a:rPr lang="fr-FR" dirty="0" err="1"/>
              <a:t>start_lng</a:t>
            </a:r>
            <a:r>
              <a:rPr lang="fr-FR" dirty="0"/>
              <a:t>, </a:t>
            </a:r>
            <a:r>
              <a:rPr lang="fr-FR" dirty="0" err="1"/>
              <a:t>end_lat</a:t>
            </a:r>
            <a:r>
              <a:rPr lang="fr-FR" dirty="0"/>
              <a:t> et </a:t>
            </a:r>
            <a:r>
              <a:rPr lang="fr-FR" dirty="0" err="1"/>
              <a:t>end_lng</a:t>
            </a:r>
            <a:endParaRPr lang="fr-FR" dirty="0"/>
          </a:p>
          <a:p>
            <a:pPr lvl="1"/>
            <a:r>
              <a:rPr lang="fr-FR" dirty="0"/>
              <a:t>Nous allons donc enlever ces variables de notre base de données afin de résoudre le problème de données manquantes (1).</a:t>
            </a:r>
          </a:p>
          <a:p>
            <a:pPr lvl="1"/>
            <a:endParaRPr lang="fr-FR" dirty="0"/>
          </a:p>
          <a:p>
            <a:pPr lvl="1"/>
            <a:endParaRPr lang="fr-FR" dirty="0"/>
          </a:p>
        </p:txBody>
      </p:sp>
      <p:sp>
        <p:nvSpPr>
          <p:cNvPr id="4" name="ZoneTexte 3">
            <a:extLst>
              <a:ext uri="{FF2B5EF4-FFF2-40B4-BE49-F238E27FC236}">
                <a16:creationId xmlns:a16="http://schemas.microsoft.com/office/drawing/2014/main" id="{4302CDE3-D2D9-B46A-C691-A4D5D10AA8B7}"/>
              </a:ext>
            </a:extLst>
          </p:cNvPr>
          <p:cNvSpPr txBox="1"/>
          <p:nvPr/>
        </p:nvSpPr>
        <p:spPr>
          <a:xfrm>
            <a:off x="2592924" y="6139822"/>
            <a:ext cx="8142131" cy="276999"/>
          </a:xfrm>
          <a:prstGeom prst="rect">
            <a:avLst/>
          </a:prstGeom>
          <a:noFill/>
        </p:spPr>
        <p:txBody>
          <a:bodyPr wrap="square" rtlCol="0">
            <a:spAutoFit/>
          </a:bodyPr>
          <a:lstStyle/>
          <a:p>
            <a:r>
              <a:rPr lang="fr-FR" sz="1200" dirty="0"/>
              <a:t>(1) Ce choix de suppression des données manquantes fait partie des directives proposées par COURSERA</a:t>
            </a:r>
            <a:r>
              <a:rPr lang="fr-FR" sz="1000" dirty="0"/>
              <a:t>.</a:t>
            </a:r>
          </a:p>
        </p:txBody>
      </p:sp>
    </p:spTree>
    <p:extLst>
      <p:ext uri="{BB962C8B-B14F-4D97-AF65-F5344CB8AC3E}">
        <p14:creationId xmlns:p14="http://schemas.microsoft.com/office/powerpoint/2010/main" val="260180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4F942-621B-D714-DC37-28340CB7B099}"/>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E0A6E0B2-A1F6-DEBC-AD25-06E9E4865844}"/>
              </a:ext>
            </a:extLst>
          </p:cNvPr>
          <p:cNvSpPr>
            <a:spLocks noGrp="1"/>
          </p:cNvSpPr>
          <p:nvPr>
            <p:ph idx="1"/>
          </p:nvPr>
        </p:nvSpPr>
        <p:spPr>
          <a:xfrm>
            <a:off x="2592924" y="2133600"/>
            <a:ext cx="4329084" cy="4367784"/>
          </a:xfrm>
        </p:spPr>
        <p:txBody>
          <a:bodyPr>
            <a:normAutofit fontScale="70000" lnSpcReduction="20000"/>
          </a:bodyPr>
          <a:lstStyle/>
          <a:p>
            <a:r>
              <a:rPr lang="fr-FR" b="1" dirty="0" err="1"/>
              <a:t>Dataframe</a:t>
            </a:r>
            <a:r>
              <a:rPr lang="fr-FR" b="1" dirty="0"/>
              <a:t> initiale « </a:t>
            </a:r>
            <a:r>
              <a:rPr lang="fr-FR" b="1" dirty="0" err="1"/>
              <a:t>all_trips</a:t>
            </a:r>
            <a:r>
              <a:rPr lang="fr-FR" b="1" dirty="0"/>
              <a:t> »:</a:t>
            </a:r>
          </a:p>
          <a:p>
            <a:pPr lvl="1"/>
            <a:r>
              <a:rPr lang="fr-FR" dirty="0" err="1">
                <a:solidFill>
                  <a:schemeClr val="accent6">
                    <a:lumMod val="75000"/>
                  </a:schemeClr>
                </a:solidFill>
              </a:rPr>
              <a:t>ride_id</a:t>
            </a:r>
            <a:r>
              <a:rPr lang="fr-FR" dirty="0">
                <a:solidFill>
                  <a:schemeClr val="accent6">
                    <a:lumMod val="75000"/>
                  </a:schemeClr>
                </a:solidFill>
              </a:rPr>
              <a:t> </a:t>
            </a:r>
            <a:endParaRPr lang="fr-FR" dirty="0"/>
          </a:p>
          <a:p>
            <a:pPr lvl="1"/>
            <a:r>
              <a:rPr lang="fr-FR" sz="1800" dirty="0" err="1">
                <a:solidFill>
                  <a:schemeClr val="accent6">
                    <a:lumMod val="75000"/>
                  </a:schemeClr>
                </a:solidFill>
              </a:rPr>
              <a:t>started</a:t>
            </a:r>
            <a:r>
              <a:rPr lang="fr-FR" sz="1800" dirty="0">
                <a:solidFill>
                  <a:schemeClr val="accent6">
                    <a:lumMod val="75000"/>
                  </a:schemeClr>
                </a:solidFill>
              </a:rPr>
              <a:t> at </a:t>
            </a:r>
            <a:endParaRPr lang="fr-FR" dirty="0"/>
          </a:p>
          <a:p>
            <a:pPr lvl="1"/>
            <a:r>
              <a:rPr lang="fr-FR" sz="1800" dirty="0" err="1">
                <a:solidFill>
                  <a:schemeClr val="accent6">
                    <a:lumMod val="75000"/>
                  </a:schemeClr>
                </a:solidFill>
              </a:rPr>
              <a:t>ended_at</a:t>
            </a:r>
            <a:r>
              <a:rPr lang="fr-FR" sz="1800" dirty="0">
                <a:solidFill>
                  <a:schemeClr val="accent6">
                    <a:lumMod val="75000"/>
                  </a:schemeClr>
                </a:solidFill>
              </a:rPr>
              <a:t> </a:t>
            </a:r>
            <a:r>
              <a:rPr lang="fr-FR" dirty="0"/>
              <a:t> </a:t>
            </a:r>
          </a:p>
          <a:p>
            <a:pPr lvl="1"/>
            <a:r>
              <a:rPr lang="fr-FR" sz="1800" dirty="0" err="1">
                <a:solidFill>
                  <a:schemeClr val="accent6">
                    <a:lumMod val="75000"/>
                  </a:schemeClr>
                </a:solidFill>
              </a:rPr>
              <a:t>rideable_type</a:t>
            </a:r>
            <a:r>
              <a:rPr lang="fr-FR" sz="1800" dirty="0">
                <a:solidFill>
                  <a:schemeClr val="accent6">
                    <a:lumMod val="75000"/>
                  </a:schemeClr>
                </a:solidFill>
              </a:rPr>
              <a:t> </a:t>
            </a:r>
          </a:p>
          <a:p>
            <a:pPr lvl="1"/>
            <a:r>
              <a:rPr lang="fr-FR" sz="1800" dirty="0" err="1">
                <a:solidFill>
                  <a:schemeClr val="accent6">
                    <a:lumMod val="75000"/>
                  </a:schemeClr>
                </a:solidFill>
              </a:rPr>
              <a:t>start_station_id</a:t>
            </a:r>
            <a:endParaRPr lang="fr-FR" dirty="0"/>
          </a:p>
          <a:p>
            <a:pPr lvl="1"/>
            <a:r>
              <a:rPr lang="fr-FR" sz="1800" dirty="0" err="1">
                <a:solidFill>
                  <a:schemeClr val="accent6">
                    <a:lumMod val="75000"/>
                  </a:schemeClr>
                </a:solidFill>
              </a:rPr>
              <a:t>start_station_name</a:t>
            </a:r>
            <a:endParaRPr lang="fr-FR" sz="1800" dirty="0">
              <a:solidFill>
                <a:schemeClr val="accent6">
                  <a:lumMod val="75000"/>
                </a:schemeClr>
              </a:solidFill>
            </a:endParaRPr>
          </a:p>
          <a:p>
            <a:pPr lvl="1"/>
            <a:r>
              <a:rPr lang="en-GB" sz="1800" dirty="0" err="1">
                <a:solidFill>
                  <a:schemeClr val="accent6">
                    <a:lumMod val="75000"/>
                  </a:schemeClr>
                </a:solidFill>
              </a:rPr>
              <a:t>end_station_id</a:t>
            </a:r>
            <a:endParaRPr lang="en-GB" dirty="0"/>
          </a:p>
          <a:p>
            <a:pPr lvl="1"/>
            <a:r>
              <a:rPr lang="en-GB" sz="1800" dirty="0" err="1">
                <a:solidFill>
                  <a:schemeClr val="accent6">
                    <a:lumMod val="75000"/>
                  </a:schemeClr>
                </a:solidFill>
              </a:rPr>
              <a:t>end_station_name</a:t>
            </a:r>
            <a:endParaRPr lang="en-GB" dirty="0"/>
          </a:p>
          <a:p>
            <a:pPr lvl="1"/>
            <a:r>
              <a:rPr lang="fr-FR" sz="1800" dirty="0" err="1">
                <a:solidFill>
                  <a:schemeClr val="accent6">
                    <a:lumMod val="75000"/>
                  </a:schemeClr>
                </a:solidFill>
              </a:rPr>
              <a:t>member_casual</a:t>
            </a:r>
            <a:endParaRPr lang="fr-FR" dirty="0"/>
          </a:p>
          <a:p>
            <a:pPr lvl="1"/>
            <a:r>
              <a:rPr lang="fr-FR" sz="1800" strike="sngStrike" dirty="0" err="1">
                <a:solidFill>
                  <a:schemeClr val="accent6">
                    <a:lumMod val="75000"/>
                  </a:schemeClr>
                </a:solidFill>
              </a:rPr>
              <a:t>Tripduration</a:t>
            </a:r>
            <a:endParaRPr lang="fr-FR" strike="sngStrike" dirty="0"/>
          </a:p>
          <a:p>
            <a:pPr lvl="1"/>
            <a:r>
              <a:rPr lang="fr-FR" sz="1800" strike="sngStrike" dirty="0" err="1">
                <a:solidFill>
                  <a:schemeClr val="accent6">
                    <a:lumMod val="75000"/>
                  </a:schemeClr>
                </a:solidFill>
              </a:rPr>
              <a:t>gender</a:t>
            </a:r>
            <a:endParaRPr lang="fr-FR" strike="sngStrike" dirty="0"/>
          </a:p>
          <a:p>
            <a:pPr lvl="1"/>
            <a:r>
              <a:rPr lang="fr-FR" sz="1800" strike="sngStrike" dirty="0" err="1">
                <a:solidFill>
                  <a:schemeClr val="accent6">
                    <a:lumMod val="75000"/>
                  </a:schemeClr>
                </a:solidFill>
              </a:rPr>
              <a:t>Birthyear</a:t>
            </a:r>
            <a:r>
              <a:rPr lang="fr-FR" dirty="0"/>
              <a:t> </a:t>
            </a:r>
          </a:p>
          <a:p>
            <a:pPr lvl="1"/>
            <a:r>
              <a:rPr lang="fr-FR" sz="1800" strike="sngStrike" dirty="0" err="1">
                <a:solidFill>
                  <a:schemeClr val="accent6">
                    <a:lumMod val="75000"/>
                  </a:schemeClr>
                </a:solidFill>
              </a:rPr>
              <a:t>start_lat</a:t>
            </a:r>
            <a:r>
              <a:rPr lang="fr-FR" sz="1800" strike="sngStrike" dirty="0">
                <a:solidFill>
                  <a:schemeClr val="accent6">
                    <a:lumMod val="75000"/>
                  </a:schemeClr>
                </a:solidFill>
              </a:rPr>
              <a:t> et </a:t>
            </a:r>
            <a:r>
              <a:rPr lang="fr-FR" sz="1800" strike="sngStrike" dirty="0" err="1">
                <a:solidFill>
                  <a:schemeClr val="accent6">
                    <a:lumMod val="75000"/>
                  </a:schemeClr>
                </a:solidFill>
              </a:rPr>
              <a:t>start_lng</a:t>
            </a:r>
            <a:r>
              <a:rPr lang="fr-FR" sz="1800" strike="sngStrike" dirty="0">
                <a:solidFill>
                  <a:schemeClr val="accent6">
                    <a:lumMod val="75000"/>
                  </a:schemeClr>
                </a:solidFill>
              </a:rPr>
              <a:t> </a:t>
            </a:r>
            <a:endParaRPr lang="fr-FR" strike="sngStrike" dirty="0"/>
          </a:p>
          <a:p>
            <a:pPr lvl="1"/>
            <a:r>
              <a:rPr lang="fr-FR" sz="1800" strike="sngStrike" dirty="0" err="1">
                <a:solidFill>
                  <a:schemeClr val="accent6">
                    <a:lumMod val="75000"/>
                  </a:schemeClr>
                </a:solidFill>
              </a:rPr>
              <a:t>end_lat</a:t>
            </a:r>
            <a:r>
              <a:rPr lang="fr-FR" sz="1800" strike="sngStrike" dirty="0">
                <a:solidFill>
                  <a:schemeClr val="accent6">
                    <a:lumMod val="75000"/>
                  </a:schemeClr>
                </a:solidFill>
              </a:rPr>
              <a:t> et </a:t>
            </a:r>
            <a:r>
              <a:rPr lang="fr-FR" sz="1800" strike="sngStrike" dirty="0" err="1">
                <a:solidFill>
                  <a:schemeClr val="accent6">
                    <a:lumMod val="75000"/>
                  </a:schemeClr>
                </a:solidFill>
              </a:rPr>
              <a:t>end_lng</a:t>
            </a:r>
            <a:endParaRPr lang="fr-FR" strike="sngStrike" dirty="0"/>
          </a:p>
          <a:p>
            <a:endParaRPr lang="fr-FR" dirty="0"/>
          </a:p>
          <a:p>
            <a:endParaRPr lang="fr-FR" dirty="0"/>
          </a:p>
        </p:txBody>
      </p:sp>
      <p:sp>
        <p:nvSpPr>
          <p:cNvPr id="4" name="Espace réservé du contenu 2">
            <a:extLst>
              <a:ext uri="{FF2B5EF4-FFF2-40B4-BE49-F238E27FC236}">
                <a16:creationId xmlns:a16="http://schemas.microsoft.com/office/drawing/2014/main" id="{DEC93EBC-B160-54E5-A176-D296B790C1AC}"/>
              </a:ext>
            </a:extLst>
          </p:cNvPr>
          <p:cNvSpPr txBox="1">
            <a:spLocks/>
          </p:cNvSpPr>
          <p:nvPr/>
        </p:nvSpPr>
        <p:spPr>
          <a:xfrm>
            <a:off x="7863454" y="2130859"/>
            <a:ext cx="3877371" cy="282214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b="1" dirty="0" err="1"/>
              <a:t>Dataframe</a:t>
            </a:r>
            <a:r>
              <a:rPr lang="fr-FR" b="1" dirty="0"/>
              <a:t> finale « </a:t>
            </a:r>
            <a:r>
              <a:rPr lang="fr-FR" b="1" dirty="0" err="1"/>
              <a:t>all_trips</a:t>
            </a:r>
            <a:r>
              <a:rPr lang="fr-FR" b="1" dirty="0"/>
              <a:t> »</a:t>
            </a:r>
            <a:r>
              <a:rPr lang="fr-FR" dirty="0"/>
              <a:t>:</a:t>
            </a:r>
          </a:p>
          <a:p>
            <a:pPr lvl="1"/>
            <a:r>
              <a:rPr lang="fr-FR" dirty="0" err="1">
                <a:solidFill>
                  <a:schemeClr val="accent6">
                    <a:lumMod val="75000"/>
                  </a:schemeClr>
                </a:solidFill>
              </a:rPr>
              <a:t>ride_id</a:t>
            </a:r>
            <a:r>
              <a:rPr lang="fr-FR" dirty="0">
                <a:solidFill>
                  <a:schemeClr val="accent6">
                    <a:lumMod val="75000"/>
                  </a:schemeClr>
                </a:solidFill>
              </a:rPr>
              <a:t> </a:t>
            </a:r>
            <a:endParaRPr lang="fr-FR" dirty="0"/>
          </a:p>
          <a:p>
            <a:pPr lvl="1"/>
            <a:r>
              <a:rPr lang="fr-FR" sz="1800" dirty="0" err="1">
                <a:solidFill>
                  <a:schemeClr val="accent6">
                    <a:lumMod val="75000"/>
                  </a:schemeClr>
                </a:solidFill>
              </a:rPr>
              <a:t>started</a:t>
            </a:r>
            <a:r>
              <a:rPr lang="fr-FR" sz="1800" dirty="0">
                <a:solidFill>
                  <a:schemeClr val="accent6">
                    <a:lumMod val="75000"/>
                  </a:schemeClr>
                </a:solidFill>
              </a:rPr>
              <a:t> at </a:t>
            </a:r>
            <a:endParaRPr lang="fr-FR" dirty="0"/>
          </a:p>
          <a:p>
            <a:pPr lvl="1"/>
            <a:r>
              <a:rPr lang="fr-FR" sz="1800" dirty="0" err="1">
                <a:solidFill>
                  <a:schemeClr val="accent6">
                    <a:lumMod val="75000"/>
                  </a:schemeClr>
                </a:solidFill>
              </a:rPr>
              <a:t>ended_at</a:t>
            </a:r>
            <a:r>
              <a:rPr lang="fr-FR" sz="1800" dirty="0">
                <a:solidFill>
                  <a:schemeClr val="accent6">
                    <a:lumMod val="75000"/>
                  </a:schemeClr>
                </a:solidFill>
              </a:rPr>
              <a:t> </a:t>
            </a:r>
            <a:r>
              <a:rPr lang="fr-FR" dirty="0"/>
              <a:t> </a:t>
            </a:r>
          </a:p>
          <a:p>
            <a:pPr lvl="1"/>
            <a:r>
              <a:rPr lang="fr-FR" sz="1800" dirty="0" err="1">
                <a:solidFill>
                  <a:schemeClr val="accent6">
                    <a:lumMod val="75000"/>
                  </a:schemeClr>
                </a:solidFill>
              </a:rPr>
              <a:t>rideable_type</a:t>
            </a:r>
            <a:r>
              <a:rPr lang="fr-FR" sz="1800" dirty="0">
                <a:solidFill>
                  <a:schemeClr val="accent6">
                    <a:lumMod val="75000"/>
                  </a:schemeClr>
                </a:solidFill>
              </a:rPr>
              <a:t> </a:t>
            </a:r>
          </a:p>
          <a:p>
            <a:pPr lvl="1"/>
            <a:r>
              <a:rPr lang="fr-FR" sz="1800" dirty="0" err="1">
                <a:solidFill>
                  <a:schemeClr val="accent6">
                    <a:lumMod val="75000"/>
                  </a:schemeClr>
                </a:solidFill>
              </a:rPr>
              <a:t>start_station_id</a:t>
            </a:r>
            <a:endParaRPr lang="fr-FR" dirty="0"/>
          </a:p>
          <a:p>
            <a:pPr lvl="1"/>
            <a:r>
              <a:rPr lang="fr-FR" sz="1800" dirty="0" err="1">
                <a:solidFill>
                  <a:schemeClr val="accent6">
                    <a:lumMod val="75000"/>
                  </a:schemeClr>
                </a:solidFill>
              </a:rPr>
              <a:t>start_station_name</a:t>
            </a:r>
            <a:endParaRPr lang="fr-FR" sz="1800" dirty="0">
              <a:solidFill>
                <a:schemeClr val="accent6">
                  <a:lumMod val="75000"/>
                </a:schemeClr>
              </a:solidFill>
            </a:endParaRPr>
          </a:p>
          <a:p>
            <a:pPr lvl="1"/>
            <a:r>
              <a:rPr lang="en-GB" sz="1800" dirty="0" err="1">
                <a:solidFill>
                  <a:schemeClr val="accent6">
                    <a:lumMod val="75000"/>
                  </a:schemeClr>
                </a:solidFill>
              </a:rPr>
              <a:t>end_station_id</a:t>
            </a:r>
            <a:endParaRPr lang="en-GB" dirty="0"/>
          </a:p>
          <a:p>
            <a:pPr lvl="1"/>
            <a:r>
              <a:rPr lang="en-GB" sz="1800" dirty="0" err="1">
                <a:solidFill>
                  <a:schemeClr val="accent6">
                    <a:lumMod val="75000"/>
                  </a:schemeClr>
                </a:solidFill>
              </a:rPr>
              <a:t>end_station_name</a:t>
            </a:r>
            <a:endParaRPr lang="en-GB" dirty="0"/>
          </a:p>
          <a:p>
            <a:pPr lvl="1"/>
            <a:r>
              <a:rPr lang="fr-FR" sz="1800" dirty="0" err="1">
                <a:solidFill>
                  <a:schemeClr val="accent6">
                    <a:lumMod val="75000"/>
                  </a:schemeClr>
                </a:solidFill>
              </a:rPr>
              <a:t>member_casual</a:t>
            </a:r>
            <a:endParaRPr lang="fr-FR" dirty="0"/>
          </a:p>
          <a:p>
            <a:endParaRPr lang="fr-FR" dirty="0"/>
          </a:p>
          <a:p>
            <a:endParaRPr lang="fr-FR" dirty="0"/>
          </a:p>
        </p:txBody>
      </p:sp>
      <p:sp>
        <p:nvSpPr>
          <p:cNvPr id="5" name="Flèche : droite 4">
            <a:extLst>
              <a:ext uri="{FF2B5EF4-FFF2-40B4-BE49-F238E27FC236}">
                <a16:creationId xmlns:a16="http://schemas.microsoft.com/office/drawing/2014/main" id="{1991BB27-102B-E1E6-AFCF-607DCC2A65E1}"/>
              </a:ext>
            </a:extLst>
          </p:cNvPr>
          <p:cNvSpPr/>
          <p:nvPr/>
        </p:nvSpPr>
        <p:spPr>
          <a:xfrm>
            <a:off x="6092343" y="2759054"/>
            <a:ext cx="1361732" cy="4210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9293518"/>
      </p:ext>
    </p:extLst>
  </p:cSld>
  <p:clrMapOvr>
    <a:masterClrMapping/>
  </p:clrMapOvr>
</p:sld>
</file>

<file path=ppt/theme/theme1.xml><?xml version="1.0" encoding="utf-8"?>
<a:theme xmlns:a="http://schemas.openxmlformats.org/drawingml/2006/main" name="Brin">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139</TotalTime>
  <Words>1196</Words>
  <Application>Microsoft Office PowerPoint</Application>
  <PresentationFormat>Grand écran</PresentationFormat>
  <Paragraphs>131</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-apple-system</vt:lpstr>
      <vt:lpstr>Arial</vt:lpstr>
      <vt:lpstr>Century Gothic</vt:lpstr>
      <vt:lpstr>Wingdings 3</vt:lpstr>
      <vt:lpstr>Brin</vt:lpstr>
      <vt:lpstr>Etude pour la mise en place d’une stratégie d’augmentation des abonnés annuels de Cyclistic</vt:lpstr>
      <vt:lpstr>Plan</vt:lpstr>
      <vt:lpstr>Le Portfolio</vt:lpstr>
      <vt:lpstr>Méthodologie de travail</vt:lpstr>
      <vt:lpstr>La base de données</vt:lpstr>
      <vt:lpstr>Préparation et traitement de la base de données</vt:lpstr>
      <vt:lpstr>Préparation et traitement de la base de données</vt:lpstr>
      <vt:lpstr>Préparation et traitement de la base de données</vt:lpstr>
      <vt:lpstr>Préparation et traitement de la base de données</vt:lpstr>
      <vt:lpstr>Constitution de la base de données finale</vt:lpstr>
      <vt:lpstr>Constitution de la base de données finale</vt:lpstr>
      <vt:lpstr>Analyse exploratoire des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Minosoa Rasolonjatovo</dc:creator>
  <cp:lastModifiedBy>Minosoa Rasolonjatovo</cp:lastModifiedBy>
  <cp:revision>3</cp:revision>
  <dcterms:created xsi:type="dcterms:W3CDTF">2025-04-25T07:14:23Z</dcterms:created>
  <dcterms:modified xsi:type="dcterms:W3CDTF">2025-04-25T09:34:10Z</dcterms:modified>
</cp:coreProperties>
</file>