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8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61" r:id="rId10"/>
    <p:sldId id="262" r:id="rId11"/>
    <p:sldId id="264" r:id="rId12"/>
    <p:sldId id="263" r:id="rId13"/>
    <p:sldId id="272" r:id="rId14"/>
    <p:sldId id="265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6AC6-BD9F-234E-B594-BF03590AC1EB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23EA-8163-304D-83EB-0215E03E6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Picture 3" descr="Screen shot 2010-10-11 at 2.31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47800"/>
            <a:ext cx="5489973" cy="4419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CS 164 Project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14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Mohammad Rastegari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1988" y="0"/>
            <a:ext cx="4129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Max-Margin Content Based Image Search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Features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err="1" smtClean="0"/>
              <a:t>Classemes</a:t>
            </a:r>
            <a:r>
              <a:rPr lang="en-US" dirty="0" smtClean="0"/>
              <a:t>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Torresani</a:t>
            </a:r>
            <a:r>
              <a:rPr lang="en-US" sz="2400" i="1" dirty="0" smtClean="0"/>
              <a:t>, et al. ECCV10) </a:t>
            </a:r>
          </a:p>
          <a:p>
            <a:r>
              <a:rPr lang="en-US" dirty="0" smtClean="0"/>
              <a:t>Visual Features are a combination of scene descriptors and object detection histogram </a:t>
            </a:r>
            <a:r>
              <a:rPr lang="en-US" sz="2400" i="1" dirty="0" smtClean="0"/>
              <a:t>(The Same as used in </a:t>
            </a:r>
            <a:r>
              <a:rPr lang="en-US" sz="2400" i="1" dirty="0" err="1" smtClean="0"/>
              <a:t>Farhadi</a:t>
            </a:r>
            <a:r>
              <a:rPr lang="en-US" sz="2400" i="1" dirty="0" smtClean="0"/>
              <a:t>, et al. ECCV10)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301750"/>
            <a:ext cx="2514600" cy="1684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983468"/>
            <a:ext cx="268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white airplane is flying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1219200"/>
            <a:ext cx="2717800" cy="17450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07376" y="2971800"/>
            <a:ext cx="421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girl is riding her bicycle down the road.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665677"/>
            <a:ext cx="2133599" cy="13697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953000"/>
            <a:ext cx="435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black swan flapping its wings on the water.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499256"/>
            <a:ext cx="3784600" cy="25205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45626" y="6107668"/>
            <a:ext cx="2150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docked cruise ship.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</a:t>
            </a:r>
            <a:endParaRPr lang="en-US" dirty="0"/>
          </a:p>
        </p:txBody>
      </p:sp>
      <p:pic>
        <p:nvPicPr>
          <p:cNvPr id="4" name="Picture 3" descr="Plot_tr_acc_simple_jo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162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1"/>
            <a:ext cx="8229600" cy="609600"/>
          </a:xfrm>
        </p:spPr>
        <p:txBody>
          <a:bodyPr/>
          <a:lstStyle/>
          <a:p>
            <a:r>
              <a:rPr lang="en-US" dirty="0" err="1" smtClean="0"/>
              <a:t>Classemes</a:t>
            </a:r>
            <a:endParaRPr lang="en-US" dirty="0"/>
          </a:p>
        </p:txBody>
      </p:sp>
      <p:pic>
        <p:nvPicPr>
          <p:cNvPr id="4" name="Picture 3" descr="classemesVSfarhad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02" y="644597"/>
            <a:ext cx="6431995" cy="5070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6002" y="5715000"/>
            <a:ext cx="611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Classemes</a:t>
            </a:r>
            <a:r>
              <a:rPr lang="en-US" dirty="0" smtClean="0"/>
              <a:t> designed to describe an image containing one object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Image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Creating A non-Linear semantically descriptor for Images.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858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6800" y="30480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32004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seating on </a:t>
            </a:r>
            <a:r>
              <a:rPr lang="en-US" sz="800" dirty="0" err="1" smtClean="0"/>
              <a:t>achair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42803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 cat sleeping on abed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62000" y="38993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dog jumping in a forest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600" y="33659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35052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36576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8100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81200" y="49661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41148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44958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1600" y="33528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man  smiling in a restaurant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44327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 cat sleeping on abed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40386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 cat sleeping on abed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85800" y="4343400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 cat sleeping on abed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90600" y="4737556"/>
            <a:ext cx="175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  cat sleeping on abed</a:t>
            </a:r>
            <a:endParaRPr lang="en-US" sz="800" dirty="0"/>
          </a:p>
        </p:txBody>
      </p:sp>
      <p:sp>
        <p:nvSpPr>
          <p:cNvPr id="37" name="Rounded Rectangle 36"/>
          <p:cNvSpPr/>
          <p:nvPr/>
        </p:nvSpPr>
        <p:spPr>
          <a:xfrm>
            <a:off x="56007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32004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39000" y="36576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248400" y="4495800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281940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38800" y="40386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3" idx="3"/>
            <a:endCxn id="37" idx="1"/>
          </p:cNvCxnSpPr>
          <p:nvPr/>
        </p:nvCxnSpPr>
        <p:spPr>
          <a:xfrm>
            <a:off x="3581400" y="4146322"/>
            <a:ext cx="2019300" cy="6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72064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Clustering(Kmeans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Image Descriptor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6007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32004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39000" y="36576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248400" y="4495800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281940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38800" y="40386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pic>
        <p:nvPicPr>
          <p:cNvPr id="39" name="Picture 38" descr="2008_000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2870200" cy="21526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39" idx="3"/>
            <a:endCxn id="42" idx="1"/>
          </p:cNvCxnSpPr>
          <p:nvPr/>
        </p:nvCxnSpPr>
        <p:spPr>
          <a:xfrm flipV="1">
            <a:off x="3632200" y="2919833"/>
            <a:ext cx="3489792" cy="6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449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</a:t>
            </a:r>
            <a:r>
              <a:rPr lang="en-US" dirty="0" smtClean="0"/>
              <a:t>,                                                        ]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4280" y="5879068"/>
            <a:ext cx="580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 </a:t>
            </a:r>
            <a:r>
              <a:rPr lang="en-US" dirty="0" smtClean="0"/>
              <a:t>is a hypothesis that  comes from the result of SVM which learned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Image Descriptor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6007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32004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39000" y="36576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248400" y="4495800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281940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38800" y="40386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pic>
        <p:nvPicPr>
          <p:cNvPr id="39" name="Picture 38" descr="2008_000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2870200" cy="21526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39" idx="3"/>
            <a:endCxn id="38" idx="2"/>
          </p:cNvCxnSpPr>
          <p:nvPr/>
        </p:nvCxnSpPr>
        <p:spPr>
          <a:xfrm>
            <a:off x="3632200" y="2981325"/>
            <a:ext cx="2463800" cy="63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449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</a:t>
            </a:r>
            <a:r>
              <a:rPr lang="en-US" dirty="0" smtClean="0"/>
              <a:t>, </a:t>
            </a:r>
            <a:r>
              <a:rPr lang="en-US" b="1" i="1" dirty="0" smtClean="0"/>
              <a:t>H(</a:t>
            </a:r>
            <a:r>
              <a:rPr lang="en-US" dirty="0" smtClean="0"/>
              <a:t>I,</a:t>
            </a:r>
            <a:r>
              <a:rPr lang="en-US" dirty="0" smtClean="0"/>
              <a:t>T2</a:t>
            </a:r>
            <a:r>
              <a:rPr lang="en-US" b="1" i="1" dirty="0" smtClean="0"/>
              <a:t>)</a:t>
            </a:r>
            <a:r>
              <a:rPr lang="en-US" dirty="0" smtClean="0"/>
              <a:t>                                           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280" y="5879068"/>
            <a:ext cx="580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 </a:t>
            </a:r>
            <a:r>
              <a:rPr lang="en-US" dirty="0" smtClean="0"/>
              <a:t>is a hypothesis that  comes from the result of SVM which learned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Image Descriptor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6007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32004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39000" y="36576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248400" y="4495800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281940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38800" y="40386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pic>
        <p:nvPicPr>
          <p:cNvPr id="39" name="Picture 38" descr="2008_000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2870200" cy="21526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39" idx="3"/>
            <a:endCxn id="43" idx="1"/>
          </p:cNvCxnSpPr>
          <p:nvPr/>
        </p:nvCxnSpPr>
        <p:spPr>
          <a:xfrm>
            <a:off x="3632200" y="2981325"/>
            <a:ext cx="2095874" cy="11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449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</a:t>
            </a:r>
            <a:r>
              <a:rPr lang="en-US" dirty="0" smtClean="0"/>
              <a:t>, </a:t>
            </a:r>
            <a:r>
              <a:rPr lang="en-US" b="1" i="1" dirty="0" smtClean="0"/>
              <a:t>H(</a:t>
            </a:r>
            <a:r>
              <a:rPr lang="en-US" dirty="0" smtClean="0"/>
              <a:t>I,</a:t>
            </a:r>
            <a:r>
              <a:rPr lang="en-US" dirty="0" smtClean="0"/>
              <a:t>T2</a:t>
            </a:r>
            <a:r>
              <a:rPr lang="en-US" b="1" i="1" dirty="0" smtClean="0"/>
              <a:t>), </a:t>
            </a:r>
            <a:r>
              <a:rPr lang="en-US" b="1" i="1" dirty="0" smtClean="0"/>
              <a:t>H(</a:t>
            </a:r>
            <a:r>
              <a:rPr lang="en-US" dirty="0" smtClean="0"/>
              <a:t>I,</a:t>
            </a:r>
            <a:r>
              <a:rPr lang="en-US" dirty="0" smtClean="0"/>
              <a:t>T3</a:t>
            </a:r>
            <a:r>
              <a:rPr lang="en-US" b="1" i="1" dirty="0" smtClean="0"/>
              <a:t>)</a:t>
            </a:r>
            <a:r>
              <a:rPr lang="en-US" dirty="0" smtClean="0"/>
              <a:t>                           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280" y="5879068"/>
            <a:ext cx="580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 </a:t>
            </a:r>
            <a:r>
              <a:rPr lang="en-US" dirty="0" smtClean="0"/>
              <a:t>is a hypothesis that  comes from the result of SVM which learned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Image Descriptor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6007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32004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39000" y="36576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248400" y="4495800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281940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38800" y="40386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pic>
        <p:nvPicPr>
          <p:cNvPr id="39" name="Picture 38" descr="2008_000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2870200" cy="21526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39" idx="3"/>
            <a:endCxn id="40" idx="2"/>
          </p:cNvCxnSpPr>
          <p:nvPr/>
        </p:nvCxnSpPr>
        <p:spPr>
          <a:xfrm>
            <a:off x="3632200" y="2981325"/>
            <a:ext cx="3606800" cy="1095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4495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</a:t>
            </a:r>
            <a:r>
              <a:rPr lang="en-US" dirty="0" smtClean="0"/>
              <a:t>, </a:t>
            </a:r>
            <a:r>
              <a:rPr lang="en-US" b="1" i="1" dirty="0" smtClean="0"/>
              <a:t>H(</a:t>
            </a:r>
            <a:r>
              <a:rPr lang="en-US" dirty="0" smtClean="0"/>
              <a:t>I,</a:t>
            </a:r>
            <a:r>
              <a:rPr lang="en-US" dirty="0" smtClean="0"/>
              <a:t>T2</a:t>
            </a:r>
            <a:r>
              <a:rPr lang="en-US" b="1" i="1" dirty="0" smtClean="0"/>
              <a:t>)</a:t>
            </a:r>
            <a:r>
              <a:rPr lang="en-US" b="1" i="1" dirty="0" smtClean="0"/>
              <a:t> , H(</a:t>
            </a:r>
            <a:r>
              <a:rPr lang="en-US" dirty="0" smtClean="0"/>
              <a:t>I,T3</a:t>
            </a:r>
            <a:r>
              <a:rPr lang="en-US" b="1" i="1" dirty="0" smtClean="0"/>
              <a:t>)</a:t>
            </a:r>
            <a:r>
              <a:rPr lang="en-US" b="1" i="1" dirty="0" smtClean="0"/>
              <a:t> , H(</a:t>
            </a:r>
            <a:r>
              <a:rPr lang="en-US" dirty="0" smtClean="0"/>
              <a:t>I,</a:t>
            </a:r>
            <a:r>
              <a:rPr lang="en-US" dirty="0" smtClean="0"/>
              <a:t>T4</a:t>
            </a:r>
            <a:r>
              <a:rPr lang="en-US" b="1" i="1" dirty="0" smtClean="0"/>
              <a:t>)</a:t>
            </a:r>
            <a:r>
              <a:rPr lang="en-US" dirty="0" smtClean="0"/>
              <a:t>             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280" y="5879068"/>
            <a:ext cx="580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 </a:t>
            </a:r>
            <a:r>
              <a:rPr lang="en-US" dirty="0" smtClean="0"/>
              <a:t>is a hypothesis that  comes from the result of SVM which learned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Image Descriptor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600700" y="2819400"/>
            <a:ext cx="2819400" cy="2667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96000" y="32004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239000" y="365760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248400" y="4495800"/>
            <a:ext cx="12954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281940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38800" y="40386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pic>
        <p:nvPicPr>
          <p:cNvPr id="39" name="Picture 38" descr="2008_000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2870200" cy="215265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39" idx="3"/>
            <a:endCxn id="41" idx="0"/>
          </p:cNvCxnSpPr>
          <p:nvPr/>
        </p:nvCxnSpPr>
        <p:spPr>
          <a:xfrm>
            <a:off x="3632200" y="2981325"/>
            <a:ext cx="3263900" cy="1514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" y="4495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</a:t>
            </a:r>
            <a:r>
              <a:rPr lang="en-US" dirty="0" smtClean="0"/>
              <a:t>, </a:t>
            </a:r>
            <a:r>
              <a:rPr lang="en-US" b="1" i="1" dirty="0" smtClean="0"/>
              <a:t>H(</a:t>
            </a:r>
            <a:r>
              <a:rPr lang="en-US" dirty="0" smtClean="0"/>
              <a:t>I,</a:t>
            </a:r>
            <a:r>
              <a:rPr lang="en-US" dirty="0" smtClean="0"/>
              <a:t>T2</a:t>
            </a:r>
            <a:r>
              <a:rPr lang="en-US" b="1" i="1" dirty="0" smtClean="0"/>
              <a:t>)</a:t>
            </a:r>
            <a:r>
              <a:rPr lang="en-US" b="1" i="1" dirty="0" smtClean="0"/>
              <a:t> , H(</a:t>
            </a:r>
            <a:r>
              <a:rPr lang="en-US" dirty="0" smtClean="0"/>
              <a:t>I,T3</a:t>
            </a:r>
            <a:r>
              <a:rPr lang="en-US" b="1" i="1" dirty="0" smtClean="0"/>
              <a:t>) </a:t>
            </a:r>
            <a:r>
              <a:rPr lang="en-US" b="1" i="1" dirty="0" smtClean="0"/>
              <a:t>, H(</a:t>
            </a:r>
            <a:r>
              <a:rPr lang="en-US" dirty="0" smtClean="0"/>
              <a:t>I,T4</a:t>
            </a:r>
            <a:r>
              <a:rPr lang="en-US" b="1" i="1" dirty="0" smtClean="0"/>
              <a:t>)</a:t>
            </a:r>
            <a:r>
              <a:rPr lang="en-US" b="1" i="1" dirty="0" smtClean="0"/>
              <a:t> , H(</a:t>
            </a:r>
            <a:r>
              <a:rPr lang="en-US" dirty="0" smtClean="0"/>
              <a:t>I,</a:t>
            </a:r>
            <a:r>
              <a:rPr lang="en-US" dirty="0" smtClean="0"/>
              <a:t>T5</a:t>
            </a:r>
            <a:r>
              <a:rPr lang="en-US" b="1" i="1" dirty="0" smtClean="0"/>
              <a:t>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280" y="5879068"/>
            <a:ext cx="580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 smtClean="0"/>
              <a:t>H(</a:t>
            </a:r>
            <a:r>
              <a:rPr lang="en-US" dirty="0" smtClean="0"/>
              <a:t>I,T1</a:t>
            </a:r>
            <a:r>
              <a:rPr lang="en-US" b="1" i="1" dirty="0" smtClean="0"/>
              <a:t>) </a:t>
            </a:r>
            <a:r>
              <a:rPr lang="en-US" dirty="0" smtClean="0"/>
              <a:t>is a hypothesis that  comes from the result of SVM which learned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can we relate texts to images? </a:t>
            </a:r>
            <a:endParaRPr lang="en-US" dirty="0"/>
          </a:p>
        </p:txBody>
      </p:sp>
      <p:pic>
        <p:nvPicPr>
          <p:cNvPr id="6" name="Picture 5" descr="Screen shot 2010-11-08 at 3.27.2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124200" cy="2320253"/>
          </a:xfrm>
          <a:prstGeom prst="rect">
            <a:avLst/>
          </a:prstGeom>
        </p:spPr>
      </p:pic>
      <p:pic>
        <p:nvPicPr>
          <p:cNvPr id="8" name="Picture 7" descr="Screen shot 2010-11-08 at 3.29.5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3128"/>
            <a:ext cx="2774950" cy="1655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1800" y="35052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9642109">
            <a:off x="3289048" y="1871282"/>
            <a:ext cx="1295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Callout 11"/>
          <p:cNvSpPr/>
          <p:nvPr/>
        </p:nvSpPr>
        <p:spPr>
          <a:xfrm>
            <a:off x="3352800" y="2209800"/>
            <a:ext cx="2743200" cy="1219200"/>
          </a:xfrm>
          <a:prstGeom prst="left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14800" y="266402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Meaning Space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Result</a:t>
            </a:r>
            <a:endParaRPr lang="en-US" dirty="0"/>
          </a:p>
        </p:txBody>
      </p:sp>
      <p:pic>
        <p:nvPicPr>
          <p:cNvPr id="4" name="Picture 3" descr="semantic_nearest_neighb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406"/>
            <a:ext cx="9144000" cy="4750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6019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5 Nearest Neighbors with 20 text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60198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5 Nearest Neighbors on </a:t>
            </a:r>
            <a:r>
              <a:rPr lang="en-US" dirty="0" err="1" smtClean="0"/>
              <a:t>binarized</a:t>
            </a:r>
            <a:r>
              <a:rPr lang="en-US" dirty="0" smtClean="0"/>
              <a:t> semantic descriptor  </a:t>
            </a:r>
            <a:endParaRPr lang="en-US" dirty="0"/>
          </a:p>
        </p:txBody>
      </p:sp>
      <p:pic>
        <p:nvPicPr>
          <p:cNvPr id="6" name="Picture 5" descr="binary_semantic_nearest_neighb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006"/>
            <a:ext cx="9144000" cy="475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Result</a:t>
            </a:r>
            <a:endParaRPr lang="en-US" dirty="0"/>
          </a:p>
        </p:txBody>
      </p:sp>
      <p:pic>
        <p:nvPicPr>
          <p:cNvPr id="4" name="Picture 3" descr="semanticVSvis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11" y="1295400"/>
            <a:ext cx="6279578" cy="5100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371600"/>
          </a:xfrm>
        </p:spPr>
        <p:txBody>
          <a:bodyPr/>
          <a:lstStyle/>
          <a:p>
            <a:r>
              <a:rPr lang="en-US" dirty="0" smtClean="0"/>
              <a:t>Let solve a smaller problem</a:t>
            </a:r>
          </a:p>
          <a:p>
            <a:pPr>
              <a:buNone/>
            </a:pPr>
            <a:r>
              <a:rPr lang="en-US" b="1" i="1" dirty="0" smtClean="0"/>
              <a:t>Do this image and text have same semantics?</a:t>
            </a:r>
            <a:endParaRPr lang="en-US" b="1" i="1" dirty="0"/>
          </a:p>
        </p:txBody>
      </p:sp>
      <p:pic>
        <p:nvPicPr>
          <p:cNvPr id="6" name="Picture 5" descr="2008_0001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9000"/>
            <a:ext cx="22860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7400" y="243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cat sleeping on a bed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25908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5029200" y="26230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342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car parked in a street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24384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8000" y="35814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5029200" y="36136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34173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14800" y="3440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008_0001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22860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7400" y="1498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cat sleeping on a bed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1651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5029200" y="16832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489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car parked in a street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1498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51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8000" y="2641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5029200" y="26738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2477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14800" y="250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799"/>
          </a:xfrm>
        </p:spPr>
        <p:txBody>
          <a:bodyPr/>
          <a:lstStyle/>
          <a:p>
            <a:r>
              <a:rPr lang="en-US" dirty="0" smtClean="0"/>
              <a:t>We can learn the semantic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7400" y="340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bird standing on a table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0" y="3556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1"/>
          </p:cNvCxnSpPr>
          <p:nvPr/>
        </p:nvCxnSpPr>
        <p:spPr>
          <a:xfrm rot="10800000" flipV="1">
            <a:off x="5029200" y="35882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19800" y="4394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cat looking at TV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14800" y="3403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14800" y="341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48000" y="4546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5029200" y="45788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4382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14800" y="4405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  <p:pic>
        <p:nvPicPr>
          <p:cNvPr id="47" name="Picture 46" descr="2008_0010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00400"/>
            <a:ext cx="2286000" cy="17145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76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43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3048000" y="1651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029200" y="16832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14800" y="1498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151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8000" y="2641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5029200" y="26738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2477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114800" y="250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799"/>
          </a:xfrm>
        </p:spPr>
        <p:txBody>
          <a:bodyPr/>
          <a:lstStyle/>
          <a:p>
            <a:r>
              <a:rPr lang="en-US" dirty="0" smtClean="0"/>
              <a:t>We can learn the semantic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48000" y="3556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5029200" y="35882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14800" y="3403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14800" y="341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048000" y="4546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5029200" y="4578865"/>
            <a:ext cx="838200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4382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14800" y="4405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76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43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450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" y="335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4343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43600" y="243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35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43600" y="4343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sentence4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799"/>
          </a:xfrm>
        </p:spPr>
        <p:txBody>
          <a:bodyPr/>
          <a:lstStyle/>
          <a:p>
            <a:r>
              <a:rPr lang="en-US" dirty="0" smtClean="0"/>
              <a:t>We can learn the semantic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6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43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450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" y="335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3400" y="4343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243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335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48000" y="4343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text feature sentence4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1651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3200" y="1498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53200" y="151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486400" y="2641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53200" y="2477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53200" y="250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86400" y="3556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3200" y="3403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53200" y="341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+1/YES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486400" y="4546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53200" y="4382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553200" y="4405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1/No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85799"/>
          </a:xfrm>
        </p:spPr>
        <p:txBody>
          <a:bodyPr/>
          <a:lstStyle/>
          <a:p>
            <a:r>
              <a:rPr lang="en-US" dirty="0" smtClean="0"/>
              <a:t>We can learn the semantic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670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29400" y="4819471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34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image1 ,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text feature sentence1</a:t>
            </a:r>
            <a:r>
              <a:rPr lang="en-US" dirty="0" smtClean="0"/>
              <a:t>]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1651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53200" y="1498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553200" y="151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486400" y="2641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53200" y="2477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553200" y="250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486400" y="35560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3200" y="3403600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553200" y="341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486400" y="4546600"/>
            <a:ext cx="10668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53200" y="4382532"/>
            <a:ext cx="9144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553200" y="4405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2450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image1 ,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19400" y="2450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text feature sentence2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" y="3364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image2 ,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819400" y="3364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text feature sentence3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400" y="4355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image2 ,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19400" y="4355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text feature sentence4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229600" cy="762000"/>
          </a:xfrm>
        </p:spPr>
        <p:txBody>
          <a:bodyPr/>
          <a:lstStyle/>
          <a:p>
            <a:r>
              <a:rPr lang="en-US" dirty="0" smtClean="0"/>
              <a:t>Apply a classifier (SVM)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="1" i="1" dirty="0" smtClean="0"/>
              <a:t>visual feature image ,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1447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text feature sentence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3657600" y="2667000"/>
            <a:ext cx="838200" cy="1307068"/>
          </a:xfrm>
          <a:prstGeom prst="downArrowCallout">
            <a:avLst>
              <a:gd name="adj1" fmla="val 25518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28194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>
            <a:off x="3886200" y="1981200"/>
            <a:ext cx="304800" cy="685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0" y="3974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+1/-1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971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Text Features: </a:t>
            </a:r>
          </a:p>
          <a:p>
            <a:pPr>
              <a:buNone/>
            </a:pPr>
            <a:r>
              <a:rPr lang="en-US" b="1" i="1" dirty="0" smtClean="0"/>
              <a:t>Bag-of-Words</a:t>
            </a:r>
            <a:r>
              <a:rPr lang="en-US" i="1" dirty="0" smtClean="0"/>
              <a:t> does not work for low number of sentences.</a:t>
            </a:r>
          </a:p>
          <a:p>
            <a:pPr>
              <a:buNone/>
            </a:pPr>
            <a:r>
              <a:rPr lang="en-US" b="1" i="1" dirty="0" smtClean="0"/>
              <a:t>Words Similarity Model </a:t>
            </a:r>
            <a:r>
              <a:rPr lang="en-US" i="1" dirty="0" smtClean="0"/>
              <a:t>can be used as an alternative.</a:t>
            </a:r>
            <a:endParaRPr lang="en-US" b="1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1148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953000"/>
            <a:ext cx="685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 -  Person  -  Street  -                 …….              -  Dog  -   Sun  -  Walking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rot="5400000">
            <a:off x="2743200" y="3429000"/>
            <a:ext cx="6096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590800" y="4495800"/>
            <a:ext cx="182880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 rot="5400000">
            <a:off x="3619500" y="43053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</p:cNvCxnSpPr>
          <p:nvPr/>
        </p:nvCxnSpPr>
        <p:spPr>
          <a:xfrm rot="16200000" flipH="1">
            <a:off x="4876800" y="4038600"/>
            <a:ext cx="609601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5257800" y="3657600"/>
            <a:ext cx="60960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9600" y="4495800"/>
            <a:ext cx="3124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71600" y="5334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S(1) -     S(2)     -    S(3)    -                 …….              -  </a:t>
            </a:r>
            <a:r>
              <a:rPr lang="en-US" dirty="0" err="1" smtClean="0"/>
              <a:t>S(k</a:t>
            </a:r>
            <a:r>
              <a:rPr lang="en-US" dirty="0" smtClean="0"/>
              <a:t>)  -   S(k+1)  -  S(K+2)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90600" y="5334000"/>
            <a:ext cx="7391400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632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NLP Lab at UIUC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897</Words>
  <Application>Microsoft Macintosh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Review</vt:lpstr>
      <vt:lpstr>Review</vt:lpstr>
      <vt:lpstr>Slide 3</vt:lpstr>
      <vt:lpstr>Slide 4</vt:lpstr>
      <vt:lpstr>Slide 5</vt:lpstr>
      <vt:lpstr>Slide 6</vt:lpstr>
      <vt:lpstr>Slide 7</vt:lpstr>
      <vt:lpstr>Slide 8</vt:lpstr>
      <vt:lpstr>Feature Extraction</vt:lpstr>
      <vt:lpstr>Feature Extraction</vt:lpstr>
      <vt:lpstr>Qualitative Result</vt:lpstr>
      <vt:lpstr>Quantitative Result</vt:lpstr>
      <vt:lpstr>Slide 13</vt:lpstr>
      <vt:lpstr>Semantic Image Descriptor</vt:lpstr>
      <vt:lpstr>Semantic Image Descriptor</vt:lpstr>
      <vt:lpstr>Semantic Image Descriptor</vt:lpstr>
      <vt:lpstr>Semantic Image Descriptor</vt:lpstr>
      <vt:lpstr>Semantic Image Descriptor</vt:lpstr>
      <vt:lpstr>Semantic Image Descriptor</vt:lpstr>
      <vt:lpstr>Qualitative Result</vt:lpstr>
      <vt:lpstr>Qualitative Result</vt:lpstr>
      <vt:lpstr>Quantitative Result</vt:lpstr>
    </vt:vector>
  </TitlesOfParts>
  <Company>IPM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164 Project Proposal Mohammad Rastegari</dc:title>
  <dc:creator>Mohammad Rastegari</dc:creator>
  <cp:lastModifiedBy>Mohammad Rastegari</cp:lastModifiedBy>
  <cp:revision>137</cp:revision>
  <dcterms:created xsi:type="dcterms:W3CDTF">2010-11-29T05:58:44Z</dcterms:created>
  <dcterms:modified xsi:type="dcterms:W3CDTF">2010-11-29T08:41:50Z</dcterms:modified>
</cp:coreProperties>
</file>