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60" r:id="rId5"/>
    <p:sldId id="262" r:id="rId6"/>
    <p:sldId id="263" r:id="rId7"/>
    <p:sldId id="264" r:id="rId8"/>
    <p:sldId id="271" r:id="rId9"/>
    <p:sldId id="265" r:id="rId10"/>
    <p:sldId id="266" r:id="rId11"/>
    <p:sldId id="270" r:id="rId12"/>
    <p:sldId id="272" r:id="rId13"/>
    <p:sldId id="273" r:id="rId14"/>
    <p:sldId id="274" r:id="rId15"/>
    <p:sldId id="268" r:id="rId16"/>
    <p:sldId id="267" r:id="rId17"/>
    <p:sldId id="261" r:id="rId18"/>
    <p:sldId id="25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0" autoAdjust="0"/>
    <p:restoredTop sz="94685" autoAdjust="0"/>
  </p:normalViewPr>
  <p:slideViewPr>
    <p:cSldViewPr>
      <p:cViewPr varScale="1">
        <p:scale>
          <a:sx n="146" d="100"/>
          <a:sy n="146" d="100"/>
        </p:scale>
        <p:origin x="-90" y="-324"/>
      </p:cViewPr>
      <p:guideLst>
        <p:guide orient="horz" pos="2160"/>
        <p:guide pos="2880"/>
      </p:guideLst>
    </p:cSldViewPr>
  </p:slideViewPr>
  <p:outlineViewPr>
    <p:cViewPr>
      <p:scale>
        <a:sx n="33" d="100"/>
        <a:sy n="33" d="100"/>
      </p:scale>
      <p:origin x="0" y="1260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Macy's</a:t>
            </a:r>
          </a:p>
        </c:rich>
      </c:tx>
      <c:layout/>
      <c:overlay val="0"/>
    </c:title>
    <c:autoTitleDeleted val="0"/>
    <c:plotArea>
      <c:layout/>
      <c:barChart>
        <c:barDir val="col"/>
        <c:grouping val="clustered"/>
        <c:varyColors val="0"/>
        <c:ser>
          <c:idx val="0"/>
          <c:order val="0"/>
          <c:tx>
            <c:strRef>
              <c:f>'Financial Status'!$B$17</c:f>
              <c:strCache>
                <c:ptCount val="1"/>
                <c:pt idx="0">
                  <c:v>Revenue</c:v>
                </c:pt>
              </c:strCache>
            </c:strRef>
          </c:tx>
          <c:invertIfNegative val="0"/>
          <c:val>
            <c:numRef>
              <c:f>'Financial Status'!$C$17:$F$17</c:f>
              <c:numCache>
                <c:formatCode>_("$"* #,##0.00_);_("$"* \(#,##0.00\);_("$"* "-"??_);_(@_)</c:formatCode>
                <c:ptCount val="4"/>
                <c:pt idx="0">
                  <c:v>23489</c:v>
                </c:pt>
                <c:pt idx="1">
                  <c:v>25003</c:v>
                </c:pt>
                <c:pt idx="2">
                  <c:v>26405</c:v>
                </c:pt>
                <c:pt idx="3">
                  <c:v>27686</c:v>
                </c:pt>
              </c:numCache>
            </c:numRef>
          </c:val>
        </c:ser>
        <c:ser>
          <c:idx val="1"/>
          <c:order val="1"/>
          <c:tx>
            <c:strRef>
              <c:f>'Financial Status'!$B$18</c:f>
              <c:strCache>
                <c:ptCount val="1"/>
                <c:pt idx="0">
                  <c:v>COGs</c:v>
                </c:pt>
              </c:strCache>
            </c:strRef>
          </c:tx>
          <c:invertIfNegative val="0"/>
          <c:val>
            <c:numRef>
              <c:f>'Financial Status'!$C$18:$F$18</c:f>
              <c:numCache>
                <c:formatCode>_("$"* #,##0.00_);_("$"* \(#,##0.00\);_("$"* "-"??_);_(@_)</c:formatCode>
                <c:ptCount val="4"/>
                <c:pt idx="0">
                  <c:v>13973</c:v>
                </c:pt>
                <c:pt idx="1">
                  <c:v>14824</c:v>
                </c:pt>
                <c:pt idx="2">
                  <c:v>15738</c:v>
                </c:pt>
                <c:pt idx="3">
                  <c:v>16538</c:v>
                </c:pt>
              </c:numCache>
            </c:numRef>
          </c:val>
        </c:ser>
        <c:ser>
          <c:idx val="2"/>
          <c:order val="2"/>
          <c:tx>
            <c:strRef>
              <c:f>'Financial Status'!$B$19</c:f>
              <c:strCache>
                <c:ptCount val="1"/>
                <c:pt idx="0">
                  <c:v>SG&amp;A</c:v>
                </c:pt>
              </c:strCache>
            </c:strRef>
          </c:tx>
          <c:invertIfNegative val="0"/>
          <c:val>
            <c:numRef>
              <c:f>'Financial Status'!$C$19:$F$19</c:f>
              <c:numCache>
                <c:formatCode>_("$"* #,##0.00_);_("$"* \(#,##0.00\);_("$"* "-"??_);_(@_)</c:formatCode>
                <c:ptCount val="4"/>
                <c:pt idx="0">
                  <c:v>8062</c:v>
                </c:pt>
                <c:pt idx="1">
                  <c:v>8260</c:v>
                </c:pt>
                <c:pt idx="2">
                  <c:v>8281</c:v>
                </c:pt>
                <c:pt idx="3">
                  <c:v>8482</c:v>
                </c:pt>
              </c:numCache>
            </c:numRef>
          </c:val>
        </c:ser>
        <c:ser>
          <c:idx val="3"/>
          <c:order val="3"/>
          <c:tx>
            <c:strRef>
              <c:f>'Financial Status'!$B$20</c:f>
              <c:strCache>
                <c:ptCount val="1"/>
                <c:pt idx="0">
                  <c:v>Operating Income</c:v>
                </c:pt>
              </c:strCache>
            </c:strRef>
          </c:tx>
          <c:invertIfNegative val="0"/>
          <c:val>
            <c:numRef>
              <c:f>'Financial Status'!$C$20:$F$20</c:f>
              <c:numCache>
                <c:formatCode>_("$"* #,##0.00_);_("$"* \(#,##0.00\);_("$"* "-"??_);_(@_)</c:formatCode>
                <c:ptCount val="4"/>
                <c:pt idx="0">
                  <c:v>1454</c:v>
                </c:pt>
                <c:pt idx="1">
                  <c:v>1919</c:v>
                </c:pt>
                <c:pt idx="2">
                  <c:v>2386</c:v>
                </c:pt>
                <c:pt idx="3">
                  <c:v>2666</c:v>
                </c:pt>
              </c:numCache>
            </c:numRef>
          </c:val>
        </c:ser>
        <c:ser>
          <c:idx val="4"/>
          <c:order val="4"/>
          <c:tx>
            <c:strRef>
              <c:f>'Financial Status'!$B$21</c:f>
              <c:strCache>
                <c:ptCount val="1"/>
                <c:pt idx="0">
                  <c:v>Net Cash Flow</c:v>
                </c:pt>
              </c:strCache>
            </c:strRef>
          </c:tx>
          <c:invertIfNegative val="0"/>
          <c:val>
            <c:numRef>
              <c:f>'Financial Status'!$C$21:$F$21</c:f>
              <c:numCache>
                <c:formatCode>_("$"* #,##0.00_);_("$"* \(#,##0.00\);_("$"* "-"??_);_(@_)</c:formatCode>
                <c:ptCount val="4"/>
                <c:pt idx="0">
                  <c:v>301</c:v>
                </c:pt>
                <c:pt idx="1">
                  <c:v>-222</c:v>
                </c:pt>
                <c:pt idx="2">
                  <c:v>1363</c:v>
                </c:pt>
                <c:pt idx="3">
                  <c:v>-991</c:v>
                </c:pt>
              </c:numCache>
            </c:numRef>
          </c:val>
        </c:ser>
        <c:dLbls>
          <c:showLegendKey val="0"/>
          <c:showVal val="0"/>
          <c:showCatName val="0"/>
          <c:showSerName val="0"/>
          <c:showPercent val="0"/>
          <c:showBubbleSize val="0"/>
        </c:dLbls>
        <c:gapWidth val="150"/>
        <c:axId val="110762624"/>
        <c:axId val="110809856"/>
      </c:barChart>
      <c:catAx>
        <c:axId val="110762624"/>
        <c:scaling>
          <c:orientation val="minMax"/>
        </c:scaling>
        <c:delete val="0"/>
        <c:axPos val="b"/>
        <c:title>
          <c:tx>
            <c:rich>
              <a:bodyPr/>
              <a:lstStyle/>
              <a:p>
                <a:pPr>
                  <a:defRPr/>
                </a:pPr>
                <a:r>
                  <a:rPr lang="en-US" dirty="0"/>
                  <a:t>(Years)</a:t>
                </a:r>
              </a:p>
            </c:rich>
          </c:tx>
          <c:layout/>
          <c:overlay val="0"/>
        </c:title>
        <c:majorTickMark val="none"/>
        <c:minorTickMark val="none"/>
        <c:tickLblPos val="nextTo"/>
        <c:crossAx val="110809856"/>
        <c:crosses val="autoZero"/>
        <c:auto val="1"/>
        <c:lblAlgn val="ctr"/>
        <c:lblOffset val="100"/>
        <c:noMultiLvlLbl val="0"/>
      </c:catAx>
      <c:valAx>
        <c:axId val="110809856"/>
        <c:scaling>
          <c:orientation val="minMax"/>
        </c:scaling>
        <c:delete val="0"/>
        <c:axPos val="l"/>
        <c:majorGridlines/>
        <c:title>
          <c:tx>
            <c:rich>
              <a:bodyPr/>
              <a:lstStyle/>
              <a:p>
                <a:pPr>
                  <a:defRPr/>
                </a:pPr>
                <a:r>
                  <a:rPr lang="en-US" dirty="0"/>
                  <a:t>(Thousands)</a:t>
                </a:r>
              </a:p>
            </c:rich>
          </c:tx>
          <c:layout/>
          <c:overlay val="0"/>
        </c:title>
        <c:numFmt formatCode="_(&quot;$&quot;* #,##0.00_);_(&quot;$&quot;* \(#,##0.00\);_(&quot;$&quot;* &quot;-&quot;??_);_(@_)" sourceLinked="1"/>
        <c:majorTickMark val="out"/>
        <c:minorTickMark val="none"/>
        <c:tickLblPos val="nextTo"/>
        <c:crossAx val="11076262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JCPenney</a:t>
            </a:r>
          </a:p>
        </c:rich>
      </c:tx>
      <c:layout/>
      <c:overlay val="0"/>
    </c:title>
    <c:autoTitleDeleted val="0"/>
    <c:plotArea>
      <c:layout/>
      <c:barChart>
        <c:barDir val="col"/>
        <c:grouping val="clustered"/>
        <c:varyColors val="0"/>
        <c:ser>
          <c:idx val="0"/>
          <c:order val="0"/>
          <c:tx>
            <c:strRef>
              <c:f>'Financial Status'!$B$3</c:f>
              <c:strCache>
                <c:ptCount val="1"/>
                <c:pt idx="0">
                  <c:v>Revenue</c:v>
                </c:pt>
              </c:strCache>
            </c:strRef>
          </c:tx>
          <c:invertIfNegative val="0"/>
          <c:cat>
            <c:numRef>
              <c:f>'Financial Status'!$C$2:$F$2</c:f>
              <c:numCache>
                <c:formatCode>General</c:formatCode>
                <c:ptCount val="4"/>
                <c:pt idx="0">
                  <c:v>2010</c:v>
                </c:pt>
                <c:pt idx="1">
                  <c:v>2011</c:v>
                </c:pt>
                <c:pt idx="2">
                  <c:v>2012</c:v>
                </c:pt>
                <c:pt idx="3">
                  <c:v>2013</c:v>
                </c:pt>
              </c:numCache>
            </c:numRef>
          </c:cat>
          <c:val>
            <c:numRef>
              <c:f>'Financial Status'!$C$3:$F$3</c:f>
              <c:numCache>
                <c:formatCode>_("$"* #,##0.00_);_("$"* \(#,##0.00\);_("$"* "-"??_);_(@_)</c:formatCode>
                <c:ptCount val="4"/>
                <c:pt idx="0">
                  <c:v>17556</c:v>
                </c:pt>
                <c:pt idx="1">
                  <c:v>17759</c:v>
                </c:pt>
                <c:pt idx="2">
                  <c:v>17260</c:v>
                </c:pt>
                <c:pt idx="3">
                  <c:v>12985</c:v>
                </c:pt>
              </c:numCache>
            </c:numRef>
          </c:val>
        </c:ser>
        <c:ser>
          <c:idx val="1"/>
          <c:order val="1"/>
          <c:tx>
            <c:strRef>
              <c:f>'Financial Status'!$B$4</c:f>
              <c:strCache>
                <c:ptCount val="1"/>
                <c:pt idx="0">
                  <c:v>COGs</c:v>
                </c:pt>
              </c:strCache>
            </c:strRef>
          </c:tx>
          <c:invertIfNegative val="0"/>
          <c:cat>
            <c:numRef>
              <c:f>'Financial Status'!$C$2:$F$2</c:f>
              <c:numCache>
                <c:formatCode>General</c:formatCode>
                <c:ptCount val="4"/>
                <c:pt idx="0">
                  <c:v>2010</c:v>
                </c:pt>
                <c:pt idx="1">
                  <c:v>2011</c:v>
                </c:pt>
                <c:pt idx="2">
                  <c:v>2012</c:v>
                </c:pt>
                <c:pt idx="3">
                  <c:v>2013</c:v>
                </c:pt>
              </c:numCache>
            </c:numRef>
          </c:cat>
          <c:val>
            <c:numRef>
              <c:f>'Financial Status'!$C$4:$F$4</c:f>
              <c:numCache>
                <c:formatCode>_("$"* #,##0.00_);_("$"* \(#,##0.00\);_("$"* "-"??_);_(@_)</c:formatCode>
                <c:ptCount val="4"/>
                <c:pt idx="0">
                  <c:v>10646</c:v>
                </c:pt>
                <c:pt idx="1">
                  <c:v>10799</c:v>
                </c:pt>
                <c:pt idx="2">
                  <c:v>11042</c:v>
                </c:pt>
                <c:pt idx="3">
                  <c:v>8919</c:v>
                </c:pt>
              </c:numCache>
            </c:numRef>
          </c:val>
        </c:ser>
        <c:ser>
          <c:idx val="2"/>
          <c:order val="2"/>
          <c:tx>
            <c:strRef>
              <c:f>'Financial Status'!$B$5</c:f>
              <c:strCache>
                <c:ptCount val="1"/>
                <c:pt idx="0">
                  <c:v>SG&amp;A</c:v>
                </c:pt>
              </c:strCache>
            </c:strRef>
          </c:tx>
          <c:invertIfNegative val="0"/>
          <c:cat>
            <c:numRef>
              <c:f>'Financial Status'!$C$2:$F$2</c:f>
              <c:numCache>
                <c:formatCode>General</c:formatCode>
                <c:ptCount val="4"/>
                <c:pt idx="0">
                  <c:v>2010</c:v>
                </c:pt>
                <c:pt idx="1">
                  <c:v>2011</c:v>
                </c:pt>
                <c:pt idx="2">
                  <c:v>2012</c:v>
                </c:pt>
                <c:pt idx="3">
                  <c:v>2013</c:v>
                </c:pt>
              </c:numCache>
            </c:numRef>
          </c:cat>
          <c:val>
            <c:numRef>
              <c:f>'Financial Status'!$C$5:$F$5</c:f>
              <c:numCache>
                <c:formatCode>_("$"* #,##0.00_);_("$"* \(#,##0.00\);_("$"* "-"??_);_(@_)</c:formatCode>
                <c:ptCount val="4"/>
                <c:pt idx="0">
                  <c:v>5747</c:v>
                </c:pt>
                <c:pt idx="1">
                  <c:v>5613</c:v>
                </c:pt>
                <c:pt idx="2">
                  <c:v>5230</c:v>
                </c:pt>
                <c:pt idx="3">
                  <c:v>4859</c:v>
                </c:pt>
              </c:numCache>
            </c:numRef>
          </c:val>
        </c:ser>
        <c:ser>
          <c:idx val="3"/>
          <c:order val="3"/>
          <c:tx>
            <c:strRef>
              <c:f>'Financial Status'!$B$6</c:f>
              <c:strCache>
                <c:ptCount val="1"/>
                <c:pt idx="0">
                  <c:v>Operating Income</c:v>
                </c:pt>
              </c:strCache>
            </c:strRef>
          </c:tx>
          <c:invertIfNegative val="0"/>
          <c:cat>
            <c:numRef>
              <c:f>'Financial Status'!$C$2:$F$2</c:f>
              <c:numCache>
                <c:formatCode>General</c:formatCode>
                <c:ptCount val="4"/>
                <c:pt idx="0">
                  <c:v>2010</c:v>
                </c:pt>
                <c:pt idx="1">
                  <c:v>2011</c:v>
                </c:pt>
                <c:pt idx="2">
                  <c:v>2012</c:v>
                </c:pt>
                <c:pt idx="3">
                  <c:v>2013</c:v>
                </c:pt>
              </c:numCache>
            </c:numRef>
          </c:cat>
          <c:val>
            <c:numRef>
              <c:f>'Financial Status'!$C$6:$F$6</c:f>
              <c:numCache>
                <c:formatCode>_("$"* #,##0.00_);_("$"* \(#,##0.00\);_("$"* "-"??_);_(@_)</c:formatCode>
                <c:ptCount val="4"/>
                <c:pt idx="0">
                  <c:v>680</c:v>
                </c:pt>
                <c:pt idx="1">
                  <c:v>836</c:v>
                </c:pt>
                <c:pt idx="2">
                  <c:v>478</c:v>
                </c:pt>
                <c:pt idx="3">
                  <c:v>-1340</c:v>
                </c:pt>
              </c:numCache>
            </c:numRef>
          </c:val>
        </c:ser>
        <c:ser>
          <c:idx val="4"/>
          <c:order val="4"/>
          <c:tx>
            <c:strRef>
              <c:f>'Financial Status'!$B$7</c:f>
              <c:strCache>
                <c:ptCount val="1"/>
                <c:pt idx="0">
                  <c:v>Net Cash Flow</c:v>
                </c:pt>
              </c:strCache>
            </c:strRef>
          </c:tx>
          <c:invertIfNegative val="0"/>
          <c:val>
            <c:numRef>
              <c:f>'Financial Status'!$C$7:$F$7</c:f>
              <c:numCache>
                <c:formatCode>_("$"* #,##0.00_);_("$"* \(#,##0.00\);_("$"* "-"??_);_(@_)</c:formatCode>
                <c:ptCount val="4"/>
                <c:pt idx="0">
                  <c:v>0</c:v>
                </c:pt>
                <c:pt idx="1">
                  <c:v>-389</c:v>
                </c:pt>
                <c:pt idx="2">
                  <c:v>-1115</c:v>
                </c:pt>
                <c:pt idx="3">
                  <c:v>-577</c:v>
                </c:pt>
              </c:numCache>
            </c:numRef>
          </c:val>
        </c:ser>
        <c:dLbls>
          <c:showLegendKey val="0"/>
          <c:showVal val="0"/>
          <c:showCatName val="0"/>
          <c:showSerName val="0"/>
          <c:showPercent val="0"/>
          <c:showBubbleSize val="0"/>
        </c:dLbls>
        <c:gapWidth val="150"/>
        <c:axId val="106851712"/>
        <c:axId val="109224704"/>
      </c:barChart>
      <c:catAx>
        <c:axId val="106851712"/>
        <c:scaling>
          <c:orientation val="minMax"/>
        </c:scaling>
        <c:delete val="0"/>
        <c:axPos val="b"/>
        <c:title>
          <c:tx>
            <c:rich>
              <a:bodyPr/>
              <a:lstStyle/>
              <a:p>
                <a:pPr>
                  <a:defRPr/>
                </a:pPr>
                <a:r>
                  <a:rPr lang="en-US" dirty="0"/>
                  <a:t>(Years)</a:t>
                </a:r>
              </a:p>
            </c:rich>
          </c:tx>
          <c:layout/>
          <c:overlay val="0"/>
        </c:title>
        <c:numFmt formatCode="General" sourceLinked="1"/>
        <c:majorTickMark val="none"/>
        <c:minorTickMark val="none"/>
        <c:tickLblPos val="nextTo"/>
        <c:crossAx val="109224704"/>
        <c:crosses val="autoZero"/>
        <c:auto val="1"/>
        <c:lblAlgn val="ctr"/>
        <c:lblOffset val="100"/>
        <c:noMultiLvlLbl val="0"/>
      </c:catAx>
      <c:valAx>
        <c:axId val="109224704"/>
        <c:scaling>
          <c:orientation val="minMax"/>
        </c:scaling>
        <c:delete val="0"/>
        <c:axPos val="l"/>
        <c:majorGridlines/>
        <c:title>
          <c:tx>
            <c:rich>
              <a:bodyPr/>
              <a:lstStyle/>
              <a:p>
                <a:pPr>
                  <a:defRPr/>
                </a:pPr>
                <a:r>
                  <a:rPr lang="en-US" dirty="0"/>
                  <a:t>(Thousands)</a:t>
                </a:r>
              </a:p>
            </c:rich>
          </c:tx>
          <c:layout/>
          <c:overlay val="0"/>
        </c:title>
        <c:numFmt formatCode="_(&quot;$&quot;* #,##0.00_);_(&quot;$&quot;* \(#,##0.00\);_(&quot;$&quot;* &quot;-&quot;??_);_(@_)" sourceLinked="1"/>
        <c:majorTickMark val="out"/>
        <c:minorTickMark val="none"/>
        <c:tickLblPos val="nextTo"/>
        <c:crossAx val="106851712"/>
        <c:crosses val="autoZero"/>
        <c:crossBetween val="between"/>
      </c:valAx>
    </c:plotArea>
    <c:legend>
      <c:legendPos val="r"/>
      <c:layout/>
      <c:overlay val="0"/>
    </c:legend>
    <c:plotVisOnly val="1"/>
    <c:dispBlanksAs val="gap"/>
    <c:showDLblsOverMax val="0"/>
  </c:chart>
  <c:spPr>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JCPenney's Projected Earnings </a:t>
            </a:r>
          </a:p>
        </c:rich>
      </c:tx>
      <c:layout/>
      <c:overlay val="0"/>
    </c:title>
    <c:autoTitleDeleted val="0"/>
    <c:plotArea>
      <c:layout/>
      <c:barChart>
        <c:barDir val="col"/>
        <c:grouping val="clustered"/>
        <c:varyColors val="0"/>
        <c:ser>
          <c:idx val="0"/>
          <c:order val="0"/>
          <c:tx>
            <c:strRef>
              <c:f>'Financial Status'!$B$26</c:f>
              <c:strCache>
                <c:ptCount val="1"/>
                <c:pt idx="0">
                  <c:v>Projected Earnings per Share</c:v>
                </c:pt>
              </c:strCache>
            </c:strRef>
          </c:tx>
          <c:invertIfNegative val="0"/>
          <c:cat>
            <c:strRef>
              <c:f>'Financial Status'!$C$26:$I$26</c:f>
              <c:strCache>
                <c:ptCount val="7"/>
                <c:pt idx="0">
                  <c:v>2012</c:v>
                </c:pt>
                <c:pt idx="1">
                  <c:v>2013 Q1</c:v>
                </c:pt>
                <c:pt idx="2">
                  <c:v>2013 Q2</c:v>
                </c:pt>
                <c:pt idx="3">
                  <c:v>2013 Q3</c:v>
                </c:pt>
                <c:pt idx="4">
                  <c:v>2013 Q4</c:v>
                </c:pt>
                <c:pt idx="5">
                  <c:v>2014 Q1E</c:v>
                </c:pt>
                <c:pt idx="6">
                  <c:v>2014 Q2E</c:v>
                </c:pt>
              </c:strCache>
            </c:strRef>
          </c:cat>
          <c:val>
            <c:numRef>
              <c:f>'Financial Status'!$C$27</c:f>
              <c:numCache>
                <c:formatCode>General</c:formatCode>
                <c:ptCount val="1"/>
                <c:pt idx="0">
                  <c:v>0.74</c:v>
                </c:pt>
              </c:numCache>
            </c:numRef>
          </c:val>
        </c:ser>
        <c:ser>
          <c:idx val="1"/>
          <c:order val="1"/>
          <c:tx>
            <c:strRef>
              <c:f>'Financial Status'!$B$26</c:f>
              <c:strCache>
                <c:ptCount val="1"/>
                <c:pt idx="0">
                  <c:v>Projected Earnings per Share</c:v>
                </c:pt>
              </c:strCache>
            </c:strRef>
          </c:tx>
          <c:invertIfNegative val="0"/>
          <c:dLbls>
            <c:dLblPos val="inEnd"/>
            <c:showLegendKey val="0"/>
            <c:showVal val="1"/>
            <c:showCatName val="0"/>
            <c:showSerName val="0"/>
            <c:showPercent val="0"/>
            <c:showBubbleSize val="0"/>
            <c:showLeaderLines val="0"/>
          </c:dLbls>
          <c:cat>
            <c:strRef>
              <c:f>'Financial Status'!$C$26:$I$26</c:f>
              <c:strCache>
                <c:ptCount val="7"/>
                <c:pt idx="0">
                  <c:v>2012</c:v>
                </c:pt>
                <c:pt idx="1">
                  <c:v>2013 Q1</c:v>
                </c:pt>
                <c:pt idx="2">
                  <c:v>2013 Q2</c:v>
                </c:pt>
                <c:pt idx="3">
                  <c:v>2013 Q3</c:v>
                </c:pt>
                <c:pt idx="4">
                  <c:v>2013 Q4</c:v>
                </c:pt>
                <c:pt idx="5">
                  <c:v>2014 Q1E</c:v>
                </c:pt>
                <c:pt idx="6">
                  <c:v>2014 Q2E</c:v>
                </c:pt>
              </c:strCache>
            </c:strRef>
          </c:cat>
          <c:val>
            <c:numRef>
              <c:f>'Financial Status'!$C$28:$I$28</c:f>
              <c:numCache>
                <c:formatCode>General</c:formatCode>
                <c:ptCount val="7"/>
                <c:pt idx="1">
                  <c:v>-0.25</c:v>
                </c:pt>
                <c:pt idx="2">
                  <c:v>-0.37</c:v>
                </c:pt>
                <c:pt idx="3">
                  <c:v>-0.93</c:v>
                </c:pt>
                <c:pt idx="4">
                  <c:v>-1.95</c:v>
                </c:pt>
                <c:pt idx="5">
                  <c:v>-0.99</c:v>
                </c:pt>
                <c:pt idx="6">
                  <c:v>-0.89</c:v>
                </c:pt>
              </c:numCache>
            </c:numRef>
          </c:val>
        </c:ser>
        <c:dLbls>
          <c:showLegendKey val="0"/>
          <c:showVal val="0"/>
          <c:showCatName val="0"/>
          <c:showSerName val="0"/>
          <c:showPercent val="0"/>
          <c:showBubbleSize val="0"/>
        </c:dLbls>
        <c:gapWidth val="75"/>
        <c:overlap val="40"/>
        <c:axId val="109302144"/>
        <c:axId val="109303680"/>
      </c:barChart>
      <c:catAx>
        <c:axId val="109302144"/>
        <c:scaling>
          <c:orientation val="minMax"/>
        </c:scaling>
        <c:delete val="0"/>
        <c:axPos val="b"/>
        <c:majorTickMark val="none"/>
        <c:minorTickMark val="none"/>
        <c:tickLblPos val="nextTo"/>
        <c:crossAx val="109303680"/>
        <c:crosses val="autoZero"/>
        <c:auto val="1"/>
        <c:lblAlgn val="ctr"/>
        <c:lblOffset val="100"/>
        <c:noMultiLvlLbl val="0"/>
      </c:catAx>
      <c:valAx>
        <c:axId val="109303680"/>
        <c:scaling>
          <c:orientation val="minMax"/>
        </c:scaling>
        <c:delete val="0"/>
        <c:axPos val="l"/>
        <c:majorGridlines/>
        <c:numFmt formatCode="General" sourceLinked="1"/>
        <c:majorTickMark val="none"/>
        <c:minorTickMark val="none"/>
        <c:tickLblPos val="nextTo"/>
        <c:crossAx val="109302144"/>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COGs</a:t>
            </a:r>
            <a:r>
              <a:rPr lang="en-US" baseline="0" dirty="0"/>
              <a:t> to Revenue Ratio</a:t>
            </a:r>
            <a:endParaRPr lang="en-US" dirty="0"/>
          </a:p>
        </c:rich>
      </c:tx>
      <c:layout/>
      <c:overlay val="0"/>
    </c:title>
    <c:autoTitleDeleted val="0"/>
    <c:plotArea>
      <c:layout/>
      <c:lineChart>
        <c:grouping val="standard"/>
        <c:varyColors val="0"/>
        <c:ser>
          <c:idx val="0"/>
          <c:order val="0"/>
          <c:tx>
            <c:strRef>
              <c:f>'Financial Status'!$B$2</c:f>
              <c:strCache>
                <c:ptCount val="1"/>
                <c:pt idx="0">
                  <c:v>JCPenney</c:v>
                </c:pt>
              </c:strCache>
            </c:strRef>
          </c:tx>
          <c:cat>
            <c:numRef>
              <c:f>'Financial Status'!$C$2:$F$2</c:f>
              <c:numCache>
                <c:formatCode>General</c:formatCode>
                <c:ptCount val="4"/>
                <c:pt idx="0">
                  <c:v>2010</c:v>
                </c:pt>
                <c:pt idx="1">
                  <c:v>2011</c:v>
                </c:pt>
                <c:pt idx="2">
                  <c:v>2012</c:v>
                </c:pt>
                <c:pt idx="3">
                  <c:v>2013</c:v>
                </c:pt>
              </c:numCache>
            </c:numRef>
          </c:cat>
          <c:val>
            <c:numRef>
              <c:f>'Financial Status'!$C$8:$F$8</c:f>
              <c:numCache>
                <c:formatCode>0.00</c:formatCode>
                <c:ptCount val="4"/>
                <c:pt idx="0">
                  <c:v>0.60640236956026428</c:v>
                </c:pt>
                <c:pt idx="1">
                  <c:v>0.60808604088068019</c:v>
                </c:pt>
                <c:pt idx="2">
                  <c:v>0.63974507531865588</c:v>
                </c:pt>
                <c:pt idx="3">
                  <c:v>0.68686946476703892</c:v>
                </c:pt>
              </c:numCache>
            </c:numRef>
          </c:val>
          <c:smooth val="0"/>
        </c:ser>
        <c:ser>
          <c:idx val="1"/>
          <c:order val="1"/>
          <c:tx>
            <c:v>Macy's</c:v>
          </c:tx>
          <c:val>
            <c:numRef>
              <c:f>'Financial Status'!$C$22:$F$22</c:f>
              <c:numCache>
                <c:formatCode>0.00</c:formatCode>
                <c:ptCount val="4"/>
                <c:pt idx="0">
                  <c:v>0.5948741964323726</c:v>
                </c:pt>
                <c:pt idx="1">
                  <c:v>0.59288885333759944</c:v>
                </c:pt>
                <c:pt idx="2">
                  <c:v>0.59602348040143915</c:v>
                </c:pt>
                <c:pt idx="3">
                  <c:v>0.59734161670158203</c:v>
                </c:pt>
              </c:numCache>
            </c:numRef>
          </c:val>
          <c:smooth val="0"/>
        </c:ser>
        <c:dLbls>
          <c:showLegendKey val="0"/>
          <c:showVal val="0"/>
          <c:showCatName val="0"/>
          <c:showSerName val="0"/>
          <c:showPercent val="0"/>
          <c:showBubbleSize val="0"/>
        </c:dLbls>
        <c:hiLowLines/>
        <c:marker val="1"/>
        <c:smooth val="0"/>
        <c:axId val="126189568"/>
        <c:axId val="126191488"/>
      </c:lineChart>
      <c:catAx>
        <c:axId val="126189568"/>
        <c:scaling>
          <c:orientation val="minMax"/>
        </c:scaling>
        <c:delete val="0"/>
        <c:axPos val="b"/>
        <c:title>
          <c:tx>
            <c:rich>
              <a:bodyPr/>
              <a:lstStyle/>
              <a:p>
                <a:pPr>
                  <a:defRPr/>
                </a:pPr>
                <a:r>
                  <a:rPr lang="en-US" dirty="0"/>
                  <a:t>(Years)</a:t>
                </a:r>
              </a:p>
            </c:rich>
          </c:tx>
          <c:layout/>
          <c:overlay val="0"/>
        </c:title>
        <c:numFmt formatCode="General" sourceLinked="1"/>
        <c:majorTickMark val="none"/>
        <c:minorTickMark val="none"/>
        <c:tickLblPos val="nextTo"/>
        <c:crossAx val="126191488"/>
        <c:crosses val="autoZero"/>
        <c:auto val="1"/>
        <c:lblAlgn val="ctr"/>
        <c:lblOffset val="100"/>
        <c:noMultiLvlLbl val="0"/>
      </c:catAx>
      <c:valAx>
        <c:axId val="126191488"/>
        <c:scaling>
          <c:orientation val="minMax"/>
        </c:scaling>
        <c:delete val="0"/>
        <c:axPos val="l"/>
        <c:majorGridlines/>
        <c:title>
          <c:tx>
            <c:rich>
              <a:bodyPr/>
              <a:lstStyle/>
              <a:p>
                <a:pPr>
                  <a:defRPr/>
                </a:pPr>
                <a:r>
                  <a:rPr lang="en-US" dirty="0"/>
                  <a:t>(Percent)</a:t>
                </a:r>
              </a:p>
            </c:rich>
          </c:tx>
          <c:layout/>
          <c:overlay val="0"/>
        </c:title>
        <c:numFmt formatCode="0.00" sourceLinked="1"/>
        <c:majorTickMark val="out"/>
        <c:minorTickMark val="none"/>
        <c:tickLblPos val="nextTo"/>
        <c:crossAx val="12618956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Stock Prices</a:t>
            </a:r>
          </a:p>
        </c:rich>
      </c:tx>
      <c:layout/>
      <c:overlay val="0"/>
    </c:title>
    <c:autoTitleDeleted val="0"/>
    <c:plotArea>
      <c:layout/>
      <c:lineChart>
        <c:grouping val="standard"/>
        <c:varyColors val="0"/>
        <c:ser>
          <c:idx val="0"/>
          <c:order val="0"/>
          <c:tx>
            <c:strRef>
              <c:f>'Stock '!$A$5</c:f>
              <c:strCache>
                <c:ptCount val="1"/>
                <c:pt idx="0">
                  <c:v>Macy's</c:v>
                </c:pt>
              </c:strCache>
            </c:strRef>
          </c:tx>
          <c:cat>
            <c:numRef>
              <c:f>'Stock '!$B$3:$V$3</c:f>
              <c:numCache>
                <c:formatCode>m/d/yyyy</c:formatCode>
                <c:ptCount val="21"/>
                <c:pt idx="0">
                  <c:v>40787</c:v>
                </c:pt>
                <c:pt idx="1">
                  <c:v>40817</c:v>
                </c:pt>
                <c:pt idx="2">
                  <c:v>40848</c:v>
                </c:pt>
                <c:pt idx="3">
                  <c:v>40878</c:v>
                </c:pt>
                <c:pt idx="4">
                  <c:v>40909</c:v>
                </c:pt>
                <c:pt idx="5">
                  <c:v>40940</c:v>
                </c:pt>
                <c:pt idx="6">
                  <c:v>40969</c:v>
                </c:pt>
                <c:pt idx="7">
                  <c:v>41000</c:v>
                </c:pt>
                <c:pt idx="8">
                  <c:v>41030</c:v>
                </c:pt>
                <c:pt idx="9">
                  <c:v>41061</c:v>
                </c:pt>
                <c:pt idx="10">
                  <c:v>41091</c:v>
                </c:pt>
                <c:pt idx="11">
                  <c:v>41122</c:v>
                </c:pt>
                <c:pt idx="12">
                  <c:v>41153</c:v>
                </c:pt>
                <c:pt idx="13">
                  <c:v>41183</c:v>
                </c:pt>
                <c:pt idx="14">
                  <c:v>41214</c:v>
                </c:pt>
                <c:pt idx="15">
                  <c:v>41244</c:v>
                </c:pt>
                <c:pt idx="16">
                  <c:v>41275</c:v>
                </c:pt>
                <c:pt idx="17">
                  <c:v>41306</c:v>
                </c:pt>
                <c:pt idx="18">
                  <c:v>41334</c:v>
                </c:pt>
                <c:pt idx="19">
                  <c:v>41365</c:v>
                </c:pt>
                <c:pt idx="20">
                  <c:v>41395</c:v>
                </c:pt>
              </c:numCache>
            </c:numRef>
          </c:cat>
          <c:val>
            <c:numRef>
              <c:f>'Stock '!$B$5:$V$5</c:f>
              <c:numCache>
                <c:formatCode>_("$"* #,##0.00_);_("$"* \(#,##0.00\);_("$"* "-"??_);_(@_)</c:formatCode>
                <c:ptCount val="21"/>
                <c:pt idx="0">
                  <c:v>25.36</c:v>
                </c:pt>
                <c:pt idx="1">
                  <c:v>25.37</c:v>
                </c:pt>
                <c:pt idx="2">
                  <c:v>30.06</c:v>
                </c:pt>
                <c:pt idx="3">
                  <c:v>32.54</c:v>
                </c:pt>
                <c:pt idx="4">
                  <c:v>32.68</c:v>
                </c:pt>
                <c:pt idx="5">
                  <c:v>35.229999999999997</c:v>
                </c:pt>
                <c:pt idx="6">
                  <c:v>38.85</c:v>
                </c:pt>
                <c:pt idx="7">
                  <c:v>40.24</c:v>
                </c:pt>
                <c:pt idx="8">
                  <c:v>41.44</c:v>
                </c:pt>
                <c:pt idx="9">
                  <c:v>36.85</c:v>
                </c:pt>
                <c:pt idx="10">
                  <c:v>33.89</c:v>
                </c:pt>
                <c:pt idx="11">
                  <c:v>35.06</c:v>
                </c:pt>
                <c:pt idx="12">
                  <c:v>39.869999999999997</c:v>
                </c:pt>
                <c:pt idx="13">
                  <c:v>38.58</c:v>
                </c:pt>
                <c:pt idx="14">
                  <c:v>40.520000000000003</c:v>
                </c:pt>
                <c:pt idx="15">
                  <c:v>38.1</c:v>
                </c:pt>
                <c:pt idx="16">
                  <c:v>38.31</c:v>
                </c:pt>
                <c:pt idx="17">
                  <c:v>39.51</c:v>
                </c:pt>
                <c:pt idx="18">
                  <c:v>40.68</c:v>
                </c:pt>
                <c:pt idx="19">
                  <c:v>42.03</c:v>
                </c:pt>
                <c:pt idx="20">
                  <c:v>44.78</c:v>
                </c:pt>
              </c:numCache>
            </c:numRef>
          </c:val>
          <c:smooth val="0"/>
        </c:ser>
        <c:ser>
          <c:idx val="1"/>
          <c:order val="1"/>
          <c:tx>
            <c:strRef>
              <c:f>'Stock '!$A$4</c:f>
              <c:strCache>
                <c:ptCount val="1"/>
                <c:pt idx="0">
                  <c:v>JCPenney</c:v>
                </c:pt>
              </c:strCache>
            </c:strRef>
          </c:tx>
          <c:val>
            <c:numRef>
              <c:f>'Stock '!$B$4:$V$4</c:f>
              <c:numCache>
                <c:formatCode>_("$"* #,##0.00_);_("$"* \(#,##0.00\);_("$"* "-"??_);_(@_)</c:formatCode>
                <c:ptCount val="21"/>
                <c:pt idx="0">
                  <c:v>25.15</c:v>
                </c:pt>
                <c:pt idx="1">
                  <c:v>26.12</c:v>
                </c:pt>
                <c:pt idx="2">
                  <c:v>31.71</c:v>
                </c:pt>
                <c:pt idx="3">
                  <c:v>32.979999999999997</c:v>
                </c:pt>
                <c:pt idx="4">
                  <c:v>35.020000000000003</c:v>
                </c:pt>
                <c:pt idx="5">
                  <c:v>41.42</c:v>
                </c:pt>
                <c:pt idx="6">
                  <c:v>38.99</c:v>
                </c:pt>
                <c:pt idx="7">
                  <c:v>35.75</c:v>
                </c:pt>
                <c:pt idx="8">
                  <c:v>35.67</c:v>
                </c:pt>
                <c:pt idx="9">
                  <c:v>25.83</c:v>
                </c:pt>
                <c:pt idx="10">
                  <c:v>22.72</c:v>
                </c:pt>
                <c:pt idx="11">
                  <c:v>20.9</c:v>
                </c:pt>
                <c:pt idx="12">
                  <c:v>26.43</c:v>
                </c:pt>
                <c:pt idx="13">
                  <c:v>24.58</c:v>
                </c:pt>
                <c:pt idx="14">
                  <c:v>24.26</c:v>
                </c:pt>
                <c:pt idx="15">
                  <c:v>17.36</c:v>
                </c:pt>
                <c:pt idx="16">
                  <c:v>20.84</c:v>
                </c:pt>
                <c:pt idx="17">
                  <c:v>19.88</c:v>
                </c:pt>
                <c:pt idx="18">
                  <c:v>17.690000000000001</c:v>
                </c:pt>
                <c:pt idx="19">
                  <c:v>14.55</c:v>
                </c:pt>
                <c:pt idx="20">
                  <c:v>16.8</c:v>
                </c:pt>
              </c:numCache>
            </c:numRef>
          </c:val>
          <c:smooth val="0"/>
        </c:ser>
        <c:dLbls>
          <c:showLegendKey val="0"/>
          <c:showVal val="0"/>
          <c:showCatName val="0"/>
          <c:showSerName val="0"/>
          <c:showPercent val="0"/>
          <c:showBubbleSize val="0"/>
        </c:dLbls>
        <c:hiLowLines/>
        <c:marker val="1"/>
        <c:smooth val="0"/>
        <c:axId val="64085376"/>
        <c:axId val="64165376"/>
      </c:lineChart>
      <c:dateAx>
        <c:axId val="64085376"/>
        <c:scaling>
          <c:orientation val="minMax"/>
        </c:scaling>
        <c:delete val="0"/>
        <c:axPos val="b"/>
        <c:title>
          <c:tx>
            <c:rich>
              <a:bodyPr/>
              <a:lstStyle/>
              <a:p>
                <a:pPr>
                  <a:defRPr/>
                </a:pPr>
                <a:r>
                  <a:rPr lang="en-US" dirty="0"/>
                  <a:t>(Dates)</a:t>
                </a:r>
              </a:p>
            </c:rich>
          </c:tx>
          <c:layout/>
          <c:overlay val="0"/>
        </c:title>
        <c:numFmt formatCode="m/d/yyyy" sourceLinked="1"/>
        <c:majorTickMark val="none"/>
        <c:minorTickMark val="none"/>
        <c:tickLblPos val="nextTo"/>
        <c:crossAx val="64165376"/>
        <c:crosses val="autoZero"/>
        <c:auto val="1"/>
        <c:lblOffset val="100"/>
        <c:baseTimeUnit val="months"/>
      </c:dateAx>
      <c:valAx>
        <c:axId val="64165376"/>
        <c:scaling>
          <c:orientation val="minMax"/>
        </c:scaling>
        <c:delete val="0"/>
        <c:axPos val="l"/>
        <c:majorGridlines/>
        <c:title>
          <c:tx>
            <c:rich>
              <a:bodyPr/>
              <a:lstStyle/>
              <a:p>
                <a:pPr>
                  <a:defRPr/>
                </a:pPr>
                <a:r>
                  <a:rPr lang="en-US" dirty="0"/>
                  <a:t>(Prices $)</a:t>
                </a:r>
              </a:p>
            </c:rich>
          </c:tx>
          <c:layout/>
          <c:overlay val="0"/>
        </c:title>
        <c:numFmt formatCode="_(&quot;$&quot;* #,##0.00_);_(&quot;$&quot;* \(#,##0.00\);_(&quot;$&quot;* &quot;-&quot;??_);_(@_)" sourceLinked="1"/>
        <c:majorTickMark val="out"/>
        <c:minorTickMark val="none"/>
        <c:tickLblPos val="nextTo"/>
        <c:crossAx val="64085376"/>
        <c:crosses val="autoZero"/>
        <c:crossBetween val="between"/>
      </c:valAx>
    </c:plotArea>
    <c:legend>
      <c:legendPos val="r"/>
      <c:layout/>
      <c:overlay val="0"/>
      <c:txPr>
        <a:bodyPr/>
        <a:lstStyle/>
        <a:p>
          <a:pPr rtl="0">
            <a:defRPr/>
          </a:pPr>
          <a:endParaRPr lang="en-US"/>
        </a:p>
      </c:txPr>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A353BA-A7F9-47C0-86E6-20AD060ADFA7}" type="doc">
      <dgm:prSet loTypeId="urn:microsoft.com/office/officeart/2005/8/layout/hProcess7" loCatId="list" qsTypeId="urn:microsoft.com/office/officeart/2005/8/quickstyle/simple1" qsCatId="simple" csTypeId="urn:microsoft.com/office/officeart/2005/8/colors/accent1_3" csCatId="accent1" phldr="1"/>
      <dgm:spPr/>
      <dgm:t>
        <a:bodyPr/>
        <a:lstStyle/>
        <a:p>
          <a:endParaRPr lang="en-US"/>
        </a:p>
      </dgm:t>
    </dgm:pt>
    <dgm:pt modelId="{D5DF553F-E522-4426-B184-93B086CCA068}">
      <dgm:prSet phldrT="[Text]"/>
      <dgm:spPr/>
      <dgm:t>
        <a:bodyPr/>
        <a:lstStyle/>
        <a:p>
          <a:r>
            <a:rPr lang="en-US" dirty="0" smtClean="0"/>
            <a:t>Step 1</a:t>
          </a:r>
          <a:endParaRPr lang="en-US" dirty="0"/>
        </a:p>
      </dgm:t>
    </dgm:pt>
    <dgm:pt modelId="{6A07FA36-9514-4355-8124-9375E333B4BE}" type="parTrans" cxnId="{4CFF9E67-D073-46B0-9EF9-157CA6B793C7}">
      <dgm:prSet/>
      <dgm:spPr/>
      <dgm:t>
        <a:bodyPr/>
        <a:lstStyle/>
        <a:p>
          <a:endParaRPr lang="en-US"/>
        </a:p>
      </dgm:t>
    </dgm:pt>
    <dgm:pt modelId="{7F4A2EA3-27B7-407A-A52F-17A4A9DEC06A}" type="sibTrans" cxnId="{4CFF9E67-D073-46B0-9EF9-157CA6B793C7}">
      <dgm:prSet/>
      <dgm:spPr/>
      <dgm:t>
        <a:bodyPr/>
        <a:lstStyle/>
        <a:p>
          <a:endParaRPr lang="en-US"/>
        </a:p>
      </dgm:t>
    </dgm:pt>
    <dgm:pt modelId="{F118F7DC-05B6-4112-AC76-703A111F24C4}">
      <dgm:prSet phldrT="[Text]" custT="1"/>
      <dgm:spPr/>
      <dgm:t>
        <a:bodyPr/>
        <a:lstStyle/>
        <a:p>
          <a:endParaRPr lang="en-US" sz="1000" dirty="0" smtClean="0"/>
        </a:p>
        <a:p>
          <a:r>
            <a:rPr lang="en-US" sz="1000" dirty="0" smtClean="0"/>
            <a:t>Analyze where JCPenney’s current troubles lie and focus on recovery.</a:t>
          </a:r>
        </a:p>
        <a:p>
          <a:r>
            <a:rPr lang="en-US" sz="1000" dirty="0" smtClean="0"/>
            <a:t>Undo some of the marketing and sales strategies implemented by Ron Johnson.</a:t>
          </a:r>
        </a:p>
        <a:p>
          <a:endParaRPr lang="en-US" sz="1000" dirty="0" smtClean="0"/>
        </a:p>
        <a:p>
          <a:endParaRPr lang="en-US" sz="1000" dirty="0"/>
        </a:p>
      </dgm:t>
    </dgm:pt>
    <dgm:pt modelId="{B8BE376E-B421-46B0-8BEA-1FD075DB5985}" type="parTrans" cxnId="{F3F04176-FCE7-4B3F-818E-BE8B6F3C54D0}">
      <dgm:prSet/>
      <dgm:spPr/>
      <dgm:t>
        <a:bodyPr/>
        <a:lstStyle/>
        <a:p>
          <a:endParaRPr lang="en-US"/>
        </a:p>
      </dgm:t>
    </dgm:pt>
    <dgm:pt modelId="{FA70205F-8654-4ED2-820A-E721149658A5}" type="sibTrans" cxnId="{F3F04176-FCE7-4B3F-818E-BE8B6F3C54D0}">
      <dgm:prSet/>
      <dgm:spPr/>
      <dgm:t>
        <a:bodyPr/>
        <a:lstStyle/>
        <a:p>
          <a:endParaRPr lang="en-US"/>
        </a:p>
      </dgm:t>
    </dgm:pt>
    <dgm:pt modelId="{0EA4110A-4E81-4ED6-8B88-C537C55D5B76}">
      <dgm:prSet phldrT="[Text]"/>
      <dgm:spPr/>
      <dgm:t>
        <a:bodyPr/>
        <a:lstStyle/>
        <a:p>
          <a:r>
            <a:rPr lang="en-US" dirty="0" smtClean="0"/>
            <a:t>Step 2</a:t>
          </a:r>
          <a:endParaRPr lang="en-US" dirty="0"/>
        </a:p>
      </dgm:t>
    </dgm:pt>
    <dgm:pt modelId="{6997E0A7-587A-458F-B547-0E6A7EF8B924}" type="parTrans" cxnId="{A30C5D6C-3BAB-4668-B31D-463B750F64FA}">
      <dgm:prSet/>
      <dgm:spPr/>
      <dgm:t>
        <a:bodyPr/>
        <a:lstStyle/>
        <a:p>
          <a:endParaRPr lang="en-US"/>
        </a:p>
      </dgm:t>
    </dgm:pt>
    <dgm:pt modelId="{F670A186-BED7-44EC-891C-D5FAF93A8152}" type="sibTrans" cxnId="{A30C5D6C-3BAB-4668-B31D-463B750F64FA}">
      <dgm:prSet/>
      <dgm:spPr/>
      <dgm:t>
        <a:bodyPr/>
        <a:lstStyle/>
        <a:p>
          <a:endParaRPr lang="en-US"/>
        </a:p>
      </dgm:t>
    </dgm:pt>
    <dgm:pt modelId="{C0D62047-E85B-44FA-B717-C65CF8F9CE61}">
      <dgm:prSet phldrT="[Text]" custT="1"/>
      <dgm:spPr/>
      <dgm:t>
        <a:bodyPr/>
        <a:lstStyle/>
        <a:p>
          <a:endParaRPr lang="en-US" sz="1000" dirty="0" smtClean="0"/>
        </a:p>
        <a:p>
          <a:r>
            <a:rPr lang="en-US" sz="1000" dirty="0" smtClean="0"/>
            <a:t>Analyze the effectiveness of different strategies implemented by JCPenney and other clothing retail stores to create a new strategy with less risk.</a:t>
          </a:r>
          <a:endParaRPr lang="en-US" sz="1000" dirty="0"/>
        </a:p>
      </dgm:t>
    </dgm:pt>
    <dgm:pt modelId="{F0CCF50C-1EDA-4763-BD61-4745E0E1F861}" type="parTrans" cxnId="{E3CAFC22-A2DE-479F-A676-B30D117A4833}">
      <dgm:prSet/>
      <dgm:spPr/>
      <dgm:t>
        <a:bodyPr/>
        <a:lstStyle/>
        <a:p>
          <a:endParaRPr lang="en-US"/>
        </a:p>
      </dgm:t>
    </dgm:pt>
    <dgm:pt modelId="{300F2D42-D549-4647-8F99-B7275E78EE9F}" type="sibTrans" cxnId="{E3CAFC22-A2DE-479F-A676-B30D117A4833}">
      <dgm:prSet/>
      <dgm:spPr/>
      <dgm:t>
        <a:bodyPr/>
        <a:lstStyle/>
        <a:p>
          <a:endParaRPr lang="en-US"/>
        </a:p>
      </dgm:t>
    </dgm:pt>
    <dgm:pt modelId="{AA92B56C-DBD8-49EB-8F3D-B5C33966C6B6}">
      <dgm:prSet phldrT="[Text]"/>
      <dgm:spPr/>
      <dgm:t>
        <a:bodyPr/>
        <a:lstStyle/>
        <a:p>
          <a:r>
            <a:rPr lang="en-US" dirty="0" smtClean="0"/>
            <a:t>Step 3</a:t>
          </a:r>
          <a:endParaRPr lang="en-US" dirty="0"/>
        </a:p>
      </dgm:t>
    </dgm:pt>
    <dgm:pt modelId="{8F914DD1-F43A-488D-9C1E-241E89D5C3CD}" type="parTrans" cxnId="{06508598-933D-4263-A592-53E0DEAE795D}">
      <dgm:prSet/>
      <dgm:spPr/>
      <dgm:t>
        <a:bodyPr/>
        <a:lstStyle/>
        <a:p>
          <a:endParaRPr lang="en-US"/>
        </a:p>
      </dgm:t>
    </dgm:pt>
    <dgm:pt modelId="{CEF1B52A-93C3-4636-A1DA-3E250F32CEFC}" type="sibTrans" cxnId="{06508598-933D-4263-A592-53E0DEAE795D}">
      <dgm:prSet/>
      <dgm:spPr/>
      <dgm:t>
        <a:bodyPr/>
        <a:lstStyle/>
        <a:p>
          <a:endParaRPr lang="en-US"/>
        </a:p>
      </dgm:t>
    </dgm:pt>
    <dgm:pt modelId="{89629552-D847-46FA-BDD1-CFE01FAF61B8}">
      <dgm:prSet phldrT="[Text]" custT="1"/>
      <dgm:spPr/>
      <dgm:t>
        <a:bodyPr/>
        <a:lstStyle/>
        <a:p>
          <a:endParaRPr lang="en-US" sz="1000" dirty="0" smtClean="0"/>
        </a:p>
        <a:p>
          <a:r>
            <a:rPr lang="en-US" sz="1000" dirty="0" smtClean="0"/>
            <a:t>Achieve sustained recovery and growth by not only retrieving old market shares, but also garnering new market share via new e-commerce and marketing strategies </a:t>
          </a:r>
          <a:endParaRPr lang="en-US" sz="1000" dirty="0"/>
        </a:p>
      </dgm:t>
    </dgm:pt>
    <dgm:pt modelId="{4CEAB679-E7B6-467F-BDE6-8773ABAE663A}" type="parTrans" cxnId="{D3A48054-7218-4273-8A2C-1FA888A1943A}">
      <dgm:prSet/>
      <dgm:spPr/>
      <dgm:t>
        <a:bodyPr/>
        <a:lstStyle/>
        <a:p>
          <a:endParaRPr lang="en-US"/>
        </a:p>
      </dgm:t>
    </dgm:pt>
    <dgm:pt modelId="{88797691-8339-4A01-9384-BFF930C72082}" type="sibTrans" cxnId="{D3A48054-7218-4273-8A2C-1FA888A1943A}">
      <dgm:prSet/>
      <dgm:spPr/>
      <dgm:t>
        <a:bodyPr/>
        <a:lstStyle/>
        <a:p>
          <a:endParaRPr lang="en-US"/>
        </a:p>
      </dgm:t>
    </dgm:pt>
    <dgm:pt modelId="{4EF47C48-A560-455A-823F-0DDAA7C1ABA7}" type="pres">
      <dgm:prSet presAssocID="{F8A353BA-A7F9-47C0-86E6-20AD060ADFA7}" presName="Name0" presStyleCnt="0">
        <dgm:presLayoutVars>
          <dgm:dir/>
          <dgm:animLvl val="lvl"/>
          <dgm:resizeHandles val="exact"/>
        </dgm:presLayoutVars>
      </dgm:prSet>
      <dgm:spPr/>
    </dgm:pt>
    <dgm:pt modelId="{C039A3B2-BCD5-42C3-A7D7-263597CCDE6F}" type="pres">
      <dgm:prSet presAssocID="{D5DF553F-E522-4426-B184-93B086CCA068}" presName="compositeNode" presStyleCnt="0">
        <dgm:presLayoutVars>
          <dgm:bulletEnabled val="1"/>
        </dgm:presLayoutVars>
      </dgm:prSet>
      <dgm:spPr/>
    </dgm:pt>
    <dgm:pt modelId="{0121846A-2E0F-4557-B310-B164FDEB6AAB}" type="pres">
      <dgm:prSet presAssocID="{D5DF553F-E522-4426-B184-93B086CCA068}" presName="bgRect" presStyleLbl="node1" presStyleIdx="0" presStyleCnt="3" custScaleY="151572"/>
      <dgm:spPr/>
      <dgm:t>
        <a:bodyPr/>
        <a:lstStyle/>
        <a:p>
          <a:endParaRPr lang="en-US"/>
        </a:p>
      </dgm:t>
    </dgm:pt>
    <dgm:pt modelId="{C924A9F6-EFBE-40B0-BAE6-F0ED4D1C3CDF}" type="pres">
      <dgm:prSet presAssocID="{D5DF553F-E522-4426-B184-93B086CCA068}" presName="parentNode" presStyleLbl="node1" presStyleIdx="0" presStyleCnt="3">
        <dgm:presLayoutVars>
          <dgm:chMax val="0"/>
          <dgm:bulletEnabled val="1"/>
        </dgm:presLayoutVars>
      </dgm:prSet>
      <dgm:spPr/>
      <dgm:t>
        <a:bodyPr/>
        <a:lstStyle/>
        <a:p>
          <a:endParaRPr lang="en-US"/>
        </a:p>
      </dgm:t>
    </dgm:pt>
    <dgm:pt modelId="{C0408A5F-BAFB-4AE9-B2FF-C95B5626D839}" type="pres">
      <dgm:prSet presAssocID="{D5DF553F-E522-4426-B184-93B086CCA068}" presName="childNode" presStyleLbl="node1" presStyleIdx="0" presStyleCnt="3">
        <dgm:presLayoutVars>
          <dgm:bulletEnabled val="1"/>
        </dgm:presLayoutVars>
      </dgm:prSet>
      <dgm:spPr/>
      <dgm:t>
        <a:bodyPr/>
        <a:lstStyle/>
        <a:p>
          <a:endParaRPr lang="en-US"/>
        </a:p>
      </dgm:t>
    </dgm:pt>
    <dgm:pt modelId="{2A57F8BB-A5D0-4921-8B7A-C84065C99535}" type="pres">
      <dgm:prSet presAssocID="{7F4A2EA3-27B7-407A-A52F-17A4A9DEC06A}" presName="hSp" presStyleCnt="0"/>
      <dgm:spPr/>
    </dgm:pt>
    <dgm:pt modelId="{98EC6E92-3EDE-4BAF-A654-E365FD09C386}" type="pres">
      <dgm:prSet presAssocID="{7F4A2EA3-27B7-407A-A52F-17A4A9DEC06A}" presName="vProcSp" presStyleCnt="0"/>
      <dgm:spPr/>
    </dgm:pt>
    <dgm:pt modelId="{05285D51-C59B-4B5E-B203-78382FA3FD51}" type="pres">
      <dgm:prSet presAssocID="{7F4A2EA3-27B7-407A-A52F-17A4A9DEC06A}" presName="vSp1" presStyleCnt="0"/>
      <dgm:spPr/>
    </dgm:pt>
    <dgm:pt modelId="{4804A275-D5E7-4F06-966D-4755F77CAA92}" type="pres">
      <dgm:prSet presAssocID="{7F4A2EA3-27B7-407A-A52F-17A4A9DEC06A}" presName="simulatedConn" presStyleLbl="solidFgAcc1" presStyleIdx="0" presStyleCnt="2"/>
      <dgm:spPr/>
    </dgm:pt>
    <dgm:pt modelId="{C600EB2F-1D21-4CA7-BCB7-B8F67A4B6316}" type="pres">
      <dgm:prSet presAssocID="{7F4A2EA3-27B7-407A-A52F-17A4A9DEC06A}" presName="vSp2" presStyleCnt="0"/>
      <dgm:spPr/>
    </dgm:pt>
    <dgm:pt modelId="{9D2B5DF0-C435-42D0-9CCC-1C14C2163DCD}" type="pres">
      <dgm:prSet presAssocID="{7F4A2EA3-27B7-407A-A52F-17A4A9DEC06A}" presName="sibTrans" presStyleCnt="0"/>
      <dgm:spPr/>
    </dgm:pt>
    <dgm:pt modelId="{AF5DB48E-032F-49C9-B1BB-C3A197197A98}" type="pres">
      <dgm:prSet presAssocID="{0EA4110A-4E81-4ED6-8B88-C537C55D5B76}" presName="compositeNode" presStyleCnt="0">
        <dgm:presLayoutVars>
          <dgm:bulletEnabled val="1"/>
        </dgm:presLayoutVars>
      </dgm:prSet>
      <dgm:spPr/>
    </dgm:pt>
    <dgm:pt modelId="{A49AD0BA-B460-4637-9F7F-2878393E2901}" type="pres">
      <dgm:prSet presAssocID="{0EA4110A-4E81-4ED6-8B88-C537C55D5B76}" presName="bgRect" presStyleLbl="node1" presStyleIdx="1" presStyleCnt="3" custScaleY="151045" custLinFactNeighborX="757"/>
      <dgm:spPr/>
    </dgm:pt>
    <dgm:pt modelId="{03B21E28-4F86-400B-A497-64333F9E9ABD}" type="pres">
      <dgm:prSet presAssocID="{0EA4110A-4E81-4ED6-8B88-C537C55D5B76}" presName="parentNode" presStyleLbl="node1" presStyleIdx="1" presStyleCnt="3">
        <dgm:presLayoutVars>
          <dgm:chMax val="0"/>
          <dgm:bulletEnabled val="1"/>
        </dgm:presLayoutVars>
      </dgm:prSet>
      <dgm:spPr/>
    </dgm:pt>
    <dgm:pt modelId="{6A3F9786-EA90-4F19-BFCA-D15A87900EE2}" type="pres">
      <dgm:prSet presAssocID="{0EA4110A-4E81-4ED6-8B88-C537C55D5B76}" presName="childNode" presStyleLbl="node1" presStyleIdx="1" presStyleCnt="3">
        <dgm:presLayoutVars>
          <dgm:bulletEnabled val="1"/>
        </dgm:presLayoutVars>
      </dgm:prSet>
      <dgm:spPr/>
      <dgm:t>
        <a:bodyPr/>
        <a:lstStyle/>
        <a:p>
          <a:endParaRPr lang="en-US"/>
        </a:p>
      </dgm:t>
    </dgm:pt>
    <dgm:pt modelId="{26EE0F30-1895-4434-AAC1-F649117A0690}" type="pres">
      <dgm:prSet presAssocID="{F670A186-BED7-44EC-891C-D5FAF93A8152}" presName="hSp" presStyleCnt="0"/>
      <dgm:spPr/>
    </dgm:pt>
    <dgm:pt modelId="{C382727C-F15E-4D78-8349-5A88B0338968}" type="pres">
      <dgm:prSet presAssocID="{F670A186-BED7-44EC-891C-D5FAF93A8152}" presName="vProcSp" presStyleCnt="0"/>
      <dgm:spPr/>
    </dgm:pt>
    <dgm:pt modelId="{C613B130-CDDD-4DD0-A6E2-CCA865200F33}" type="pres">
      <dgm:prSet presAssocID="{F670A186-BED7-44EC-891C-D5FAF93A8152}" presName="vSp1" presStyleCnt="0"/>
      <dgm:spPr/>
    </dgm:pt>
    <dgm:pt modelId="{217B4595-7182-4AD5-B06B-1A3A3B313ED5}" type="pres">
      <dgm:prSet presAssocID="{F670A186-BED7-44EC-891C-D5FAF93A8152}" presName="simulatedConn" presStyleLbl="solidFgAcc1" presStyleIdx="1" presStyleCnt="2"/>
      <dgm:spPr/>
    </dgm:pt>
    <dgm:pt modelId="{899BE038-C77F-40F7-8B47-D9B2B702C4FD}" type="pres">
      <dgm:prSet presAssocID="{F670A186-BED7-44EC-891C-D5FAF93A8152}" presName="vSp2" presStyleCnt="0"/>
      <dgm:spPr/>
    </dgm:pt>
    <dgm:pt modelId="{012F3D3D-A48A-4356-9825-1E766F35E6B0}" type="pres">
      <dgm:prSet presAssocID="{F670A186-BED7-44EC-891C-D5FAF93A8152}" presName="sibTrans" presStyleCnt="0"/>
      <dgm:spPr/>
    </dgm:pt>
    <dgm:pt modelId="{1C94A0D9-165B-403D-A825-D2DB027D9E46}" type="pres">
      <dgm:prSet presAssocID="{AA92B56C-DBD8-49EB-8F3D-B5C33966C6B6}" presName="compositeNode" presStyleCnt="0">
        <dgm:presLayoutVars>
          <dgm:bulletEnabled val="1"/>
        </dgm:presLayoutVars>
      </dgm:prSet>
      <dgm:spPr/>
    </dgm:pt>
    <dgm:pt modelId="{746914C6-D2A7-487A-8951-83BB5AB0C3CB}" type="pres">
      <dgm:prSet presAssocID="{AA92B56C-DBD8-49EB-8F3D-B5C33966C6B6}" presName="bgRect" presStyleLbl="node1" presStyleIdx="2" presStyleCnt="3" custScaleY="151572"/>
      <dgm:spPr/>
    </dgm:pt>
    <dgm:pt modelId="{B52BB0B4-1481-440B-AB29-709DC7E03840}" type="pres">
      <dgm:prSet presAssocID="{AA92B56C-DBD8-49EB-8F3D-B5C33966C6B6}" presName="parentNode" presStyleLbl="node1" presStyleIdx="2" presStyleCnt="3">
        <dgm:presLayoutVars>
          <dgm:chMax val="0"/>
          <dgm:bulletEnabled val="1"/>
        </dgm:presLayoutVars>
      </dgm:prSet>
      <dgm:spPr/>
    </dgm:pt>
    <dgm:pt modelId="{C16A85FA-5E49-44FC-889D-280310E123AA}" type="pres">
      <dgm:prSet presAssocID="{AA92B56C-DBD8-49EB-8F3D-B5C33966C6B6}" presName="childNode" presStyleLbl="node1" presStyleIdx="2" presStyleCnt="3">
        <dgm:presLayoutVars>
          <dgm:bulletEnabled val="1"/>
        </dgm:presLayoutVars>
      </dgm:prSet>
      <dgm:spPr/>
      <dgm:t>
        <a:bodyPr/>
        <a:lstStyle/>
        <a:p>
          <a:endParaRPr lang="en-US"/>
        </a:p>
      </dgm:t>
    </dgm:pt>
  </dgm:ptLst>
  <dgm:cxnLst>
    <dgm:cxn modelId="{EC7FE3BD-72D5-4CAD-A1E4-2833FB6D404C}" type="presOf" srcId="{F8A353BA-A7F9-47C0-86E6-20AD060ADFA7}" destId="{4EF47C48-A560-455A-823F-0DDAA7C1ABA7}" srcOrd="0" destOrd="0" presId="urn:microsoft.com/office/officeart/2005/8/layout/hProcess7"/>
    <dgm:cxn modelId="{06508598-933D-4263-A592-53E0DEAE795D}" srcId="{F8A353BA-A7F9-47C0-86E6-20AD060ADFA7}" destId="{AA92B56C-DBD8-49EB-8F3D-B5C33966C6B6}" srcOrd="2" destOrd="0" parTransId="{8F914DD1-F43A-488D-9C1E-241E89D5C3CD}" sibTransId="{CEF1B52A-93C3-4636-A1DA-3E250F32CEFC}"/>
    <dgm:cxn modelId="{E3CAFC22-A2DE-479F-A676-B30D117A4833}" srcId="{0EA4110A-4E81-4ED6-8B88-C537C55D5B76}" destId="{C0D62047-E85B-44FA-B717-C65CF8F9CE61}" srcOrd="0" destOrd="0" parTransId="{F0CCF50C-1EDA-4763-BD61-4745E0E1F861}" sibTransId="{300F2D42-D549-4647-8F99-B7275E78EE9F}"/>
    <dgm:cxn modelId="{D3A48054-7218-4273-8A2C-1FA888A1943A}" srcId="{AA92B56C-DBD8-49EB-8F3D-B5C33966C6B6}" destId="{89629552-D847-46FA-BDD1-CFE01FAF61B8}" srcOrd="0" destOrd="0" parTransId="{4CEAB679-E7B6-467F-BDE6-8773ABAE663A}" sibTransId="{88797691-8339-4A01-9384-BFF930C72082}"/>
    <dgm:cxn modelId="{BFB26D65-7B72-4977-B907-6D2C832FD43C}" type="presOf" srcId="{C0D62047-E85B-44FA-B717-C65CF8F9CE61}" destId="{6A3F9786-EA90-4F19-BFCA-D15A87900EE2}" srcOrd="0" destOrd="0" presId="urn:microsoft.com/office/officeart/2005/8/layout/hProcess7"/>
    <dgm:cxn modelId="{2F087F06-AF81-4396-851C-B868A5789135}" type="presOf" srcId="{F118F7DC-05B6-4112-AC76-703A111F24C4}" destId="{C0408A5F-BAFB-4AE9-B2FF-C95B5626D839}" srcOrd="0" destOrd="0" presId="urn:microsoft.com/office/officeart/2005/8/layout/hProcess7"/>
    <dgm:cxn modelId="{A8E2FF38-A756-4406-B304-C0638F0229A6}" type="presOf" srcId="{AA92B56C-DBD8-49EB-8F3D-B5C33966C6B6}" destId="{746914C6-D2A7-487A-8951-83BB5AB0C3CB}" srcOrd="0" destOrd="0" presId="urn:microsoft.com/office/officeart/2005/8/layout/hProcess7"/>
    <dgm:cxn modelId="{97599345-679B-49BD-8B19-CC7400AD1EE6}" type="presOf" srcId="{D5DF553F-E522-4426-B184-93B086CCA068}" destId="{0121846A-2E0F-4557-B310-B164FDEB6AAB}" srcOrd="0" destOrd="0" presId="urn:microsoft.com/office/officeart/2005/8/layout/hProcess7"/>
    <dgm:cxn modelId="{6C1A53AE-ECB3-4C4C-94C9-8B056A142749}" type="presOf" srcId="{0EA4110A-4E81-4ED6-8B88-C537C55D5B76}" destId="{03B21E28-4F86-400B-A497-64333F9E9ABD}" srcOrd="1" destOrd="0" presId="urn:microsoft.com/office/officeart/2005/8/layout/hProcess7"/>
    <dgm:cxn modelId="{4CFF9E67-D073-46B0-9EF9-157CA6B793C7}" srcId="{F8A353BA-A7F9-47C0-86E6-20AD060ADFA7}" destId="{D5DF553F-E522-4426-B184-93B086CCA068}" srcOrd="0" destOrd="0" parTransId="{6A07FA36-9514-4355-8124-9375E333B4BE}" sibTransId="{7F4A2EA3-27B7-407A-A52F-17A4A9DEC06A}"/>
    <dgm:cxn modelId="{9108051D-8477-4D94-8372-10D803F245B4}" type="presOf" srcId="{D5DF553F-E522-4426-B184-93B086CCA068}" destId="{C924A9F6-EFBE-40B0-BAE6-F0ED4D1C3CDF}" srcOrd="1" destOrd="0" presId="urn:microsoft.com/office/officeart/2005/8/layout/hProcess7"/>
    <dgm:cxn modelId="{B4382390-55CD-4FD7-9A5F-F1493A85375F}" type="presOf" srcId="{AA92B56C-DBD8-49EB-8F3D-B5C33966C6B6}" destId="{B52BB0B4-1481-440B-AB29-709DC7E03840}" srcOrd="1" destOrd="0" presId="urn:microsoft.com/office/officeart/2005/8/layout/hProcess7"/>
    <dgm:cxn modelId="{A30C5D6C-3BAB-4668-B31D-463B750F64FA}" srcId="{F8A353BA-A7F9-47C0-86E6-20AD060ADFA7}" destId="{0EA4110A-4E81-4ED6-8B88-C537C55D5B76}" srcOrd="1" destOrd="0" parTransId="{6997E0A7-587A-458F-B547-0E6A7EF8B924}" sibTransId="{F670A186-BED7-44EC-891C-D5FAF93A8152}"/>
    <dgm:cxn modelId="{F3F04176-FCE7-4B3F-818E-BE8B6F3C54D0}" srcId="{D5DF553F-E522-4426-B184-93B086CCA068}" destId="{F118F7DC-05B6-4112-AC76-703A111F24C4}" srcOrd="0" destOrd="0" parTransId="{B8BE376E-B421-46B0-8BEA-1FD075DB5985}" sibTransId="{FA70205F-8654-4ED2-820A-E721149658A5}"/>
    <dgm:cxn modelId="{7BC2CDC6-C8EF-4A33-9942-FF303DDE8BAF}" type="presOf" srcId="{89629552-D847-46FA-BDD1-CFE01FAF61B8}" destId="{C16A85FA-5E49-44FC-889D-280310E123AA}" srcOrd="0" destOrd="0" presId="urn:microsoft.com/office/officeart/2005/8/layout/hProcess7"/>
    <dgm:cxn modelId="{336C33CB-A348-4600-BDDC-2757D4952242}" type="presOf" srcId="{0EA4110A-4E81-4ED6-8B88-C537C55D5B76}" destId="{A49AD0BA-B460-4637-9F7F-2878393E2901}" srcOrd="0" destOrd="0" presId="urn:microsoft.com/office/officeart/2005/8/layout/hProcess7"/>
    <dgm:cxn modelId="{826AE675-0991-4F6F-B57F-808C52666857}" type="presParOf" srcId="{4EF47C48-A560-455A-823F-0DDAA7C1ABA7}" destId="{C039A3B2-BCD5-42C3-A7D7-263597CCDE6F}" srcOrd="0" destOrd="0" presId="urn:microsoft.com/office/officeart/2005/8/layout/hProcess7"/>
    <dgm:cxn modelId="{10947479-E221-45C2-B130-C14AE712B4A4}" type="presParOf" srcId="{C039A3B2-BCD5-42C3-A7D7-263597CCDE6F}" destId="{0121846A-2E0F-4557-B310-B164FDEB6AAB}" srcOrd="0" destOrd="0" presId="urn:microsoft.com/office/officeart/2005/8/layout/hProcess7"/>
    <dgm:cxn modelId="{3A316898-73EB-43CD-8305-1E4C761B7711}" type="presParOf" srcId="{C039A3B2-BCD5-42C3-A7D7-263597CCDE6F}" destId="{C924A9F6-EFBE-40B0-BAE6-F0ED4D1C3CDF}" srcOrd="1" destOrd="0" presId="urn:microsoft.com/office/officeart/2005/8/layout/hProcess7"/>
    <dgm:cxn modelId="{98566AFC-3105-44C2-87A3-1CD3E9B94C9C}" type="presParOf" srcId="{C039A3B2-BCD5-42C3-A7D7-263597CCDE6F}" destId="{C0408A5F-BAFB-4AE9-B2FF-C95B5626D839}" srcOrd="2" destOrd="0" presId="urn:microsoft.com/office/officeart/2005/8/layout/hProcess7"/>
    <dgm:cxn modelId="{890B8CC6-D404-4F0A-B9C1-D7D359562E30}" type="presParOf" srcId="{4EF47C48-A560-455A-823F-0DDAA7C1ABA7}" destId="{2A57F8BB-A5D0-4921-8B7A-C84065C99535}" srcOrd="1" destOrd="0" presId="urn:microsoft.com/office/officeart/2005/8/layout/hProcess7"/>
    <dgm:cxn modelId="{A01C2E46-FE90-4CCF-BF9F-685F15770419}" type="presParOf" srcId="{4EF47C48-A560-455A-823F-0DDAA7C1ABA7}" destId="{98EC6E92-3EDE-4BAF-A654-E365FD09C386}" srcOrd="2" destOrd="0" presId="urn:microsoft.com/office/officeart/2005/8/layout/hProcess7"/>
    <dgm:cxn modelId="{9FDA732A-A0C5-488C-9913-901422C21ED5}" type="presParOf" srcId="{98EC6E92-3EDE-4BAF-A654-E365FD09C386}" destId="{05285D51-C59B-4B5E-B203-78382FA3FD51}" srcOrd="0" destOrd="0" presId="urn:microsoft.com/office/officeart/2005/8/layout/hProcess7"/>
    <dgm:cxn modelId="{8E82A858-2193-40B4-A401-05ED819059AC}" type="presParOf" srcId="{98EC6E92-3EDE-4BAF-A654-E365FD09C386}" destId="{4804A275-D5E7-4F06-966D-4755F77CAA92}" srcOrd="1" destOrd="0" presId="urn:microsoft.com/office/officeart/2005/8/layout/hProcess7"/>
    <dgm:cxn modelId="{DF94ED06-B122-4912-9B08-58CDD27707BA}" type="presParOf" srcId="{98EC6E92-3EDE-4BAF-A654-E365FD09C386}" destId="{C600EB2F-1D21-4CA7-BCB7-B8F67A4B6316}" srcOrd="2" destOrd="0" presId="urn:microsoft.com/office/officeart/2005/8/layout/hProcess7"/>
    <dgm:cxn modelId="{9010FCA4-320B-4E7A-BD07-0748F8795AE4}" type="presParOf" srcId="{4EF47C48-A560-455A-823F-0DDAA7C1ABA7}" destId="{9D2B5DF0-C435-42D0-9CCC-1C14C2163DCD}" srcOrd="3" destOrd="0" presId="urn:microsoft.com/office/officeart/2005/8/layout/hProcess7"/>
    <dgm:cxn modelId="{DC94875B-9C80-476D-A03B-594E47017121}" type="presParOf" srcId="{4EF47C48-A560-455A-823F-0DDAA7C1ABA7}" destId="{AF5DB48E-032F-49C9-B1BB-C3A197197A98}" srcOrd="4" destOrd="0" presId="urn:microsoft.com/office/officeart/2005/8/layout/hProcess7"/>
    <dgm:cxn modelId="{F4BBA14D-CCCF-4FDF-8984-10A3427FF68C}" type="presParOf" srcId="{AF5DB48E-032F-49C9-B1BB-C3A197197A98}" destId="{A49AD0BA-B460-4637-9F7F-2878393E2901}" srcOrd="0" destOrd="0" presId="urn:microsoft.com/office/officeart/2005/8/layout/hProcess7"/>
    <dgm:cxn modelId="{54DBB8AF-A088-40BF-8ABB-38C6BE6D701B}" type="presParOf" srcId="{AF5DB48E-032F-49C9-B1BB-C3A197197A98}" destId="{03B21E28-4F86-400B-A497-64333F9E9ABD}" srcOrd="1" destOrd="0" presId="urn:microsoft.com/office/officeart/2005/8/layout/hProcess7"/>
    <dgm:cxn modelId="{5F93E13A-0D1C-41C9-9B43-FDF60283BAAA}" type="presParOf" srcId="{AF5DB48E-032F-49C9-B1BB-C3A197197A98}" destId="{6A3F9786-EA90-4F19-BFCA-D15A87900EE2}" srcOrd="2" destOrd="0" presId="urn:microsoft.com/office/officeart/2005/8/layout/hProcess7"/>
    <dgm:cxn modelId="{BD91CF53-AACC-42C2-99A5-CE27B53F38CF}" type="presParOf" srcId="{4EF47C48-A560-455A-823F-0DDAA7C1ABA7}" destId="{26EE0F30-1895-4434-AAC1-F649117A0690}" srcOrd="5" destOrd="0" presId="urn:microsoft.com/office/officeart/2005/8/layout/hProcess7"/>
    <dgm:cxn modelId="{3A14EDC1-AB51-4A4E-AA01-5E42992B6B52}" type="presParOf" srcId="{4EF47C48-A560-455A-823F-0DDAA7C1ABA7}" destId="{C382727C-F15E-4D78-8349-5A88B0338968}" srcOrd="6" destOrd="0" presId="urn:microsoft.com/office/officeart/2005/8/layout/hProcess7"/>
    <dgm:cxn modelId="{CC8CFABE-CDF1-47E9-950B-AAD3EC055206}" type="presParOf" srcId="{C382727C-F15E-4D78-8349-5A88B0338968}" destId="{C613B130-CDDD-4DD0-A6E2-CCA865200F33}" srcOrd="0" destOrd="0" presId="urn:microsoft.com/office/officeart/2005/8/layout/hProcess7"/>
    <dgm:cxn modelId="{2A51C339-3E88-4659-8727-D9E5F1BF727D}" type="presParOf" srcId="{C382727C-F15E-4D78-8349-5A88B0338968}" destId="{217B4595-7182-4AD5-B06B-1A3A3B313ED5}" srcOrd="1" destOrd="0" presId="urn:microsoft.com/office/officeart/2005/8/layout/hProcess7"/>
    <dgm:cxn modelId="{4F5D9535-A4D3-4F2D-8076-F26258768952}" type="presParOf" srcId="{C382727C-F15E-4D78-8349-5A88B0338968}" destId="{899BE038-C77F-40F7-8B47-D9B2B702C4FD}" srcOrd="2" destOrd="0" presId="urn:microsoft.com/office/officeart/2005/8/layout/hProcess7"/>
    <dgm:cxn modelId="{A82E42C7-FF79-450A-A0C8-3740504B9CB9}" type="presParOf" srcId="{4EF47C48-A560-455A-823F-0DDAA7C1ABA7}" destId="{012F3D3D-A48A-4356-9825-1E766F35E6B0}" srcOrd="7" destOrd="0" presId="urn:microsoft.com/office/officeart/2005/8/layout/hProcess7"/>
    <dgm:cxn modelId="{AFB90397-9A4C-42A1-954A-61B4EC9AC29B}" type="presParOf" srcId="{4EF47C48-A560-455A-823F-0DDAA7C1ABA7}" destId="{1C94A0D9-165B-403D-A825-D2DB027D9E46}" srcOrd="8" destOrd="0" presId="urn:microsoft.com/office/officeart/2005/8/layout/hProcess7"/>
    <dgm:cxn modelId="{9BD816B5-0A48-44A7-AD70-033C869FE3D0}" type="presParOf" srcId="{1C94A0D9-165B-403D-A825-D2DB027D9E46}" destId="{746914C6-D2A7-487A-8951-83BB5AB0C3CB}" srcOrd="0" destOrd="0" presId="urn:microsoft.com/office/officeart/2005/8/layout/hProcess7"/>
    <dgm:cxn modelId="{E03A05D8-6512-4F52-AB4D-C0A301514C36}" type="presParOf" srcId="{1C94A0D9-165B-403D-A825-D2DB027D9E46}" destId="{B52BB0B4-1481-440B-AB29-709DC7E03840}" srcOrd="1" destOrd="0" presId="urn:microsoft.com/office/officeart/2005/8/layout/hProcess7"/>
    <dgm:cxn modelId="{A07D3C00-728E-44F6-B8B2-719695B08EE9}" type="presParOf" srcId="{1C94A0D9-165B-403D-A825-D2DB027D9E46}" destId="{C16A85FA-5E49-44FC-889D-280310E123AA}"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3C9AB10-03DE-4AEA-AC43-4E48D4819946}" type="doc">
      <dgm:prSet loTypeId="urn:diagrams.loki3.com/VaryingWidthList+Icon" loCatId="list" qsTypeId="urn:microsoft.com/office/officeart/2005/8/quickstyle/simple1" qsCatId="simple" csTypeId="urn:microsoft.com/office/officeart/2005/8/colors/accent1_3" csCatId="accent1" phldr="1"/>
      <dgm:spPr/>
    </dgm:pt>
    <dgm:pt modelId="{0DD570A6-3EDA-420F-A99C-BFEDA55E49FA}">
      <dgm:prSet phldrT="[Text]" custT="1"/>
      <dgm:spPr/>
      <dgm:t>
        <a:bodyPr/>
        <a:lstStyle/>
        <a:p>
          <a:r>
            <a:rPr lang="en-US" sz="2000" dirty="0" smtClean="0"/>
            <a:t>Growing Multimedia Presence</a:t>
          </a:r>
          <a:endParaRPr lang="en-US" sz="2000" dirty="0"/>
        </a:p>
      </dgm:t>
    </dgm:pt>
    <dgm:pt modelId="{25C0D4A4-7D25-428B-9188-FE75C76EE6EC}" type="parTrans" cxnId="{2B46166C-2163-4AF2-AC9B-ED164FFCEE36}">
      <dgm:prSet/>
      <dgm:spPr/>
      <dgm:t>
        <a:bodyPr/>
        <a:lstStyle/>
        <a:p>
          <a:endParaRPr lang="en-US"/>
        </a:p>
      </dgm:t>
    </dgm:pt>
    <dgm:pt modelId="{ED35C9C8-35C4-402F-93CC-A60057D62E62}" type="sibTrans" cxnId="{2B46166C-2163-4AF2-AC9B-ED164FFCEE36}">
      <dgm:prSet/>
      <dgm:spPr/>
      <dgm:t>
        <a:bodyPr/>
        <a:lstStyle/>
        <a:p>
          <a:endParaRPr lang="en-US"/>
        </a:p>
      </dgm:t>
    </dgm:pt>
    <dgm:pt modelId="{A1514009-EE70-4AC6-95E6-279BB61DE2B2}">
      <dgm:prSet phldrT="[Text]" custT="1"/>
      <dgm:spPr/>
      <dgm:t>
        <a:bodyPr/>
        <a:lstStyle/>
        <a:p>
          <a:r>
            <a:rPr lang="en-US" sz="2000" dirty="0" smtClean="0"/>
            <a:t>Unique Branding and Advertisement</a:t>
          </a:r>
          <a:endParaRPr lang="en-US" sz="2000" dirty="0"/>
        </a:p>
      </dgm:t>
    </dgm:pt>
    <dgm:pt modelId="{91AD47FC-DCE7-4313-820B-891375BCF603}" type="parTrans" cxnId="{359ED309-DB51-4AB9-847B-AF7A2774C10A}">
      <dgm:prSet/>
      <dgm:spPr/>
      <dgm:t>
        <a:bodyPr/>
        <a:lstStyle/>
        <a:p>
          <a:endParaRPr lang="en-US"/>
        </a:p>
      </dgm:t>
    </dgm:pt>
    <dgm:pt modelId="{40340BA1-A082-4A5B-AD9D-7117B205517F}" type="sibTrans" cxnId="{359ED309-DB51-4AB9-847B-AF7A2774C10A}">
      <dgm:prSet/>
      <dgm:spPr/>
      <dgm:t>
        <a:bodyPr/>
        <a:lstStyle/>
        <a:p>
          <a:endParaRPr lang="en-US"/>
        </a:p>
      </dgm:t>
    </dgm:pt>
    <dgm:pt modelId="{C32CA41B-160D-4C9B-9BB7-0B3765562CB7}">
      <dgm:prSet phldrT="[Text]" custT="1"/>
      <dgm:spPr/>
      <dgm:t>
        <a:bodyPr/>
        <a:lstStyle/>
        <a:p>
          <a:r>
            <a:rPr lang="en-US" sz="2000" dirty="0" smtClean="0"/>
            <a:t>Holiday Sales </a:t>
          </a:r>
          <a:endParaRPr lang="en-US" sz="2000" dirty="0"/>
        </a:p>
      </dgm:t>
    </dgm:pt>
    <dgm:pt modelId="{B694D752-12A7-49F6-B491-34F2F4FD7A6E}" type="parTrans" cxnId="{9B120541-058C-443E-B2BD-82C9E836A6DA}">
      <dgm:prSet/>
      <dgm:spPr/>
      <dgm:t>
        <a:bodyPr/>
        <a:lstStyle/>
        <a:p>
          <a:endParaRPr lang="en-US"/>
        </a:p>
      </dgm:t>
    </dgm:pt>
    <dgm:pt modelId="{3E688180-98EA-4B37-8C64-78E2E50BEE04}" type="sibTrans" cxnId="{9B120541-058C-443E-B2BD-82C9E836A6DA}">
      <dgm:prSet/>
      <dgm:spPr/>
      <dgm:t>
        <a:bodyPr/>
        <a:lstStyle/>
        <a:p>
          <a:endParaRPr lang="en-US"/>
        </a:p>
      </dgm:t>
    </dgm:pt>
    <dgm:pt modelId="{716876D3-5435-42EC-BBC9-3846221BE7DA}" type="pres">
      <dgm:prSet presAssocID="{13C9AB10-03DE-4AEA-AC43-4E48D4819946}" presName="Name0" presStyleCnt="0">
        <dgm:presLayoutVars>
          <dgm:resizeHandles/>
        </dgm:presLayoutVars>
      </dgm:prSet>
      <dgm:spPr/>
    </dgm:pt>
    <dgm:pt modelId="{106537B2-5ECA-4F45-A534-54309DD3A85B}" type="pres">
      <dgm:prSet presAssocID="{0DD570A6-3EDA-420F-A99C-BFEDA55E49FA}" presName="text" presStyleLbl="node1" presStyleIdx="0" presStyleCnt="3" custScaleX="151553" custLinFactNeighborX="5331" custLinFactNeighborY="-3029">
        <dgm:presLayoutVars>
          <dgm:bulletEnabled val="1"/>
        </dgm:presLayoutVars>
      </dgm:prSet>
      <dgm:spPr/>
      <dgm:t>
        <a:bodyPr/>
        <a:lstStyle/>
        <a:p>
          <a:endParaRPr lang="en-US"/>
        </a:p>
      </dgm:t>
    </dgm:pt>
    <dgm:pt modelId="{14E99AA6-BA2C-4163-9067-C005E5065136}" type="pres">
      <dgm:prSet presAssocID="{ED35C9C8-35C4-402F-93CC-A60057D62E62}" presName="space" presStyleCnt="0"/>
      <dgm:spPr/>
    </dgm:pt>
    <dgm:pt modelId="{78D975E0-5477-4EF4-9BC2-93DB4E571457}" type="pres">
      <dgm:prSet presAssocID="{A1514009-EE70-4AC6-95E6-279BB61DE2B2}" presName="text" presStyleLbl="node1" presStyleIdx="1" presStyleCnt="3" custScaleX="121430" custLinFactNeighborX="4359" custLinFactNeighborY="-13301">
        <dgm:presLayoutVars>
          <dgm:bulletEnabled val="1"/>
        </dgm:presLayoutVars>
      </dgm:prSet>
      <dgm:spPr/>
      <dgm:t>
        <a:bodyPr/>
        <a:lstStyle/>
        <a:p>
          <a:endParaRPr lang="en-US"/>
        </a:p>
      </dgm:t>
    </dgm:pt>
    <dgm:pt modelId="{F17F070B-B161-4E87-B137-58927773B321}" type="pres">
      <dgm:prSet presAssocID="{40340BA1-A082-4A5B-AD9D-7117B205517F}" presName="space" presStyleCnt="0"/>
      <dgm:spPr/>
    </dgm:pt>
    <dgm:pt modelId="{BA641A32-3D52-4823-974D-C9181E9C4B12}" type="pres">
      <dgm:prSet presAssocID="{C32CA41B-160D-4C9B-9BB7-0B3765562CB7}" presName="text" presStyleLbl="node1" presStyleIdx="2" presStyleCnt="3" custScaleX="210746" custLinFactNeighborX="7362" custLinFactNeighborY="-23571">
        <dgm:presLayoutVars>
          <dgm:bulletEnabled val="1"/>
        </dgm:presLayoutVars>
      </dgm:prSet>
      <dgm:spPr/>
      <dgm:t>
        <a:bodyPr/>
        <a:lstStyle/>
        <a:p>
          <a:endParaRPr lang="en-US"/>
        </a:p>
      </dgm:t>
    </dgm:pt>
  </dgm:ptLst>
  <dgm:cxnLst>
    <dgm:cxn modelId="{21226BD5-F7B9-4E49-B64E-88B6209046FA}" type="presOf" srcId="{C32CA41B-160D-4C9B-9BB7-0B3765562CB7}" destId="{BA641A32-3D52-4823-974D-C9181E9C4B12}" srcOrd="0" destOrd="0" presId="urn:diagrams.loki3.com/VaryingWidthList+Icon"/>
    <dgm:cxn modelId="{CB3C8132-7E99-49F4-AE50-C1B65870A0B2}" type="presOf" srcId="{13C9AB10-03DE-4AEA-AC43-4E48D4819946}" destId="{716876D3-5435-42EC-BBC9-3846221BE7DA}" srcOrd="0" destOrd="0" presId="urn:diagrams.loki3.com/VaryingWidthList+Icon"/>
    <dgm:cxn modelId="{2B46166C-2163-4AF2-AC9B-ED164FFCEE36}" srcId="{13C9AB10-03DE-4AEA-AC43-4E48D4819946}" destId="{0DD570A6-3EDA-420F-A99C-BFEDA55E49FA}" srcOrd="0" destOrd="0" parTransId="{25C0D4A4-7D25-428B-9188-FE75C76EE6EC}" sibTransId="{ED35C9C8-35C4-402F-93CC-A60057D62E62}"/>
    <dgm:cxn modelId="{9B120541-058C-443E-B2BD-82C9E836A6DA}" srcId="{13C9AB10-03DE-4AEA-AC43-4E48D4819946}" destId="{C32CA41B-160D-4C9B-9BB7-0B3765562CB7}" srcOrd="2" destOrd="0" parTransId="{B694D752-12A7-49F6-B491-34F2F4FD7A6E}" sibTransId="{3E688180-98EA-4B37-8C64-78E2E50BEE04}"/>
    <dgm:cxn modelId="{359ED309-DB51-4AB9-847B-AF7A2774C10A}" srcId="{13C9AB10-03DE-4AEA-AC43-4E48D4819946}" destId="{A1514009-EE70-4AC6-95E6-279BB61DE2B2}" srcOrd="1" destOrd="0" parTransId="{91AD47FC-DCE7-4313-820B-891375BCF603}" sibTransId="{40340BA1-A082-4A5B-AD9D-7117B205517F}"/>
    <dgm:cxn modelId="{8A2BC08B-B46F-43A0-9D7E-5AF0984D5AB0}" type="presOf" srcId="{A1514009-EE70-4AC6-95E6-279BB61DE2B2}" destId="{78D975E0-5477-4EF4-9BC2-93DB4E571457}" srcOrd="0" destOrd="0" presId="urn:diagrams.loki3.com/VaryingWidthList+Icon"/>
    <dgm:cxn modelId="{FEEDAA5E-D951-473C-AF50-3DF62971C924}" type="presOf" srcId="{0DD570A6-3EDA-420F-A99C-BFEDA55E49FA}" destId="{106537B2-5ECA-4F45-A534-54309DD3A85B}" srcOrd="0" destOrd="0" presId="urn:diagrams.loki3.com/VaryingWidthList+Icon"/>
    <dgm:cxn modelId="{141390EF-2DA3-43B1-9092-8BFD43832D3A}" type="presParOf" srcId="{716876D3-5435-42EC-BBC9-3846221BE7DA}" destId="{106537B2-5ECA-4F45-A534-54309DD3A85B}" srcOrd="0" destOrd="0" presId="urn:diagrams.loki3.com/VaryingWidthList+Icon"/>
    <dgm:cxn modelId="{6BD2DFDA-F064-4942-B892-E1622CABFAD0}" type="presParOf" srcId="{716876D3-5435-42EC-BBC9-3846221BE7DA}" destId="{14E99AA6-BA2C-4163-9067-C005E5065136}" srcOrd="1" destOrd="0" presId="urn:diagrams.loki3.com/VaryingWidthList+Icon"/>
    <dgm:cxn modelId="{528D1F2E-E64E-44CA-B895-A74C0D076C4E}" type="presParOf" srcId="{716876D3-5435-42EC-BBC9-3846221BE7DA}" destId="{78D975E0-5477-4EF4-9BC2-93DB4E571457}" srcOrd="2" destOrd="0" presId="urn:diagrams.loki3.com/VaryingWidthList+Icon"/>
    <dgm:cxn modelId="{F3B169F2-CF48-4237-B2EF-24954E76700C}" type="presParOf" srcId="{716876D3-5435-42EC-BBC9-3846221BE7DA}" destId="{F17F070B-B161-4E87-B137-58927773B321}" srcOrd="3" destOrd="0" presId="urn:diagrams.loki3.com/VaryingWidthList+Icon"/>
    <dgm:cxn modelId="{421D4DDE-24B2-4D37-B033-F2776E88041F}" type="presParOf" srcId="{716876D3-5435-42EC-BBC9-3846221BE7DA}" destId="{BA641A32-3D52-4823-974D-C9181E9C4B12}" srcOrd="4" destOrd="0" presId="urn:diagrams.loki3.com/VaryingWidth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6A2BA6-1798-4341-B972-A621238B093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155667D-34E3-4F89-9B1D-CD85C5AA4EBF}">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Kristen Blum (CTO)</a:t>
          </a:r>
        </a:p>
        <a:p>
          <a:pPr defTabSz="2178050">
            <a:lnSpc>
              <a:spcPct val="90000"/>
            </a:lnSpc>
            <a:spcBef>
              <a:spcPct val="0"/>
            </a:spcBef>
            <a:spcAft>
              <a:spcPct val="35000"/>
            </a:spcAft>
          </a:pPr>
          <a:endParaRPr lang="en-US" dirty="0"/>
        </a:p>
      </dgm:t>
    </dgm:pt>
    <dgm:pt modelId="{7CD08C9D-C3C0-4734-ACD1-DBC2A7E4EE08}" type="parTrans" cxnId="{8DF0290A-B150-4B93-A5B9-63E81000DB8E}">
      <dgm:prSet/>
      <dgm:spPr/>
      <dgm:t>
        <a:bodyPr/>
        <a:lstStyle/>
        <a:p>
          <a:endParaRPr lang="en-US"/>
        </a:p>
      </dgm:t>
    </dgm:pt>
    <dgm:pt modelId="{6B47F80C-F03A-41D4-8F26-9ECDDD7A8243}" type="sibTrans" cxnId="{8DF0290A-B150-4B93-A5B9-63E81000DB8E}">
      <dgm:prSet/>
      <dgm:spPr/>
      <dgm:t>
        <a:bodyPr/>
        <a:lstStyle/>
        <a:p>
          <a:endParaRPr lang="en-US"/>
        </a:p>
      </dgm:t>
    </dgm:pt>
    <dgm:pt modelId="{70F760C8-C097-4D77-ABB4-CF0B2AE7AA41}">
      <dgm:prSet phldrT="[Text]"/>
      <dgm:spPr/>
      <dgm:t>
        <a:bodyPr/>
        <a:lstStyle/>
        <a:p>
          <a:pPr marL="0" marR="0" lvl="1" indent="0" defTabSz="914400" eaLnBrk="1" fontAlgn="auto" latinLnBrk="0" hangingPunct="1">
            <a:lnSpc>
              <a:spcPct val="100000"/>
            </a:lnSpc>
            <a:spcBef>
              <a:spcPts val="0"/>
            </a:spcBef>
            <a:spcAft>
              <a:spcPts val="0"/>
            </a:spcAft>
            <a:buClrTx/>
            <a:buSzTx/>
            <a:buFontTx/>
            <a:buNone/>
            <a:tabLst/>
            <a:defRPr/>
          </a:pPr>
          <a:r>
            <a:rPr lang="en-US" dirty="0" smtClean="0"/>
            <a:t>Apple and A &amp; F</a:t>
          </a:r>
        </a:p>
      </dgm:t>
    </dgm:pt>
    <dgm:pt modelId="{A07BCBFD-BDFF-4690-9C94-C759C473DE70}" type="parTrans" cxnId="{92CE718A-3420-4231-932A-F719DA4166C6}">
      <dgm:prSet/>
      <dgm:spPr/>
      <dgm:t>
        <a:bodyPr/>
        <a:lstStyle/>
        <a:p>
          <a:endParaRPr lang="en-US"/>
        </a:p>
      </dgm:t>
    </dgm:pt>
    <dgm:pt modelId="{D07D53C8-FF42-45F6-AA92-B04D96B319FD}" type="sibTrans" cxnId="{92CE718A-3420-4231-932A-F719DA4166C6}">
      <dgm:prSet/>
      <dgm:spPr/>
      <dgm:t>
        <a:bodyPr/>
        <a:lstStyle/>
        <a:p>
          <a:endParaRPr lang="en-US"/>
        </a:p>
      </dgm:t>
    </dgm:pt>
    <dgm:pt modelId="{D7E91469-6811-492D-A71D-E83AD2394405}">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Mike Kramer (COO)</a:t>
          </a:r>
        </a:p>
        <a:p>
          <a:pPr defTabSz="977900">
            <a:lnSpc>
              <a:spcPct val="90000"/>
            </a:lnSpc>
            <a:spcBef>
              <a:spcPct val="0"/>
            </a:spcBef>
            <a:spcAft>
              <a:spcPct val="35000"/>
            </a:spcAft>
          </a:pPr>
          <a:endParaRPr lang="en-US" dirty="0"/>
        </a:p>
      </dgm:t>
    </dgm:pt>
    <dgm:pt modelId="{D45387A9-C362-4BD4-89C0-E4F5066AF23D}" type="parTrans" cxnId="{38349FC8-4AAD-4E85-9890-D7F162E61BC1}">
      <dgm:prSet/>
      <dgm:spPr/>
      <dgm:t>
        <a:bodyPr/>
        <a:lstStyle/>
        <a:p>
          <a:endParaRPr lang="en-US"/>
        </a:p>
      </dgm:t>
    </dgm:pt>
    <dgm:pt modelId="{E4EF5200-76BF-451F-931D-4E0904CF52AF}" type="sibTrans" cxnId="{38349FC8-4AAD-4E85-9890-D7F162E61BC1}">
      <dgm:prSet/>
      <dgm:spPr/>
      <dgm:t>
        <a:bodyPr/>
        <a:lstStyle/>
        <a:p>
          <a:endParaRPr lang="en-US"/>
        </a:p>
      </dgm:t>
    </dgm:pt>
    <dgm:pt modelId="{66D51D98-5230-4866-9CF6-988911367F60}">
      <dgm:prSet phldrT="[Text]"/>
      <dgm:spPr/>
      <dgm:t>
        <a:bodyPr/>
        <a:lstStyle/>
        <a:p>
          <a:pPr marL="0" marR="0" lvl="1" indent="0" defTabSz="914400" eaLnBrk="1" fontAlgn="auto" latinLnBrk="0" hangingPunct="1">
            <a:lnSpc>
              <a:spcPct val="100000"/>
            </a:lnSpc>
            <a:spcBef>
              <a:spcPts val="0"/>
            </a:spcBef>
            <a:spcAft>
              <a:spcPts val="0"/>
            </a:spcAft>
            <a:buClrTx/>
            <a:buSzTx/>
            <a:buFontTx/>
            <a:buNone/>
            <a:tabLst/>
            <a:defRPr/>
          </a:pPr>
          <a:r>
            <a:rPr lang="en-US" dirty="0" smtClean="0"/>
            <a:t>Apple and A &amp; F</a:t>
          </a:r>
        </a:p>
      </dgm:t>
    </dgm:pt>
    <dgm:pt modelId="{2D737115-FFD4-451C-B2CE-14AA92F49BE1}" type="parTrans" cxnId="{25090D0A-6215-468F-815F-A0247FFAA662}">
      <dgm:prSet/>
      <dgm:spPr/>
      <dgm:t>
        <a:bodyPr/>
        <a:lstStyle/>
        <a:p>
          <a:endParaRPr lang="en-US"/>
        </a:p>
      </dgm:t>
    </dgm:pt>
    <dgm:pt modelId="{5871F23D-DA8D-41FD-91BB-8DEB526F768A}" type="sibTrans" cxnId="{25090D0A-6215-468F-815F-A0247FFAA662}">
      <dgm:prSet/>
      <dgm:spPr/>
      <dgm:t>
        <a:bodyPr/>
        <a:lstStyle/>
        <a:p>
          <a:endParaRPr lang="en-US"/>
        </a:p>
      </dgm:t>
    </dgm:pt>
    <dgm:pt modelId="{8A4C00DD-3FA8-432E-99A4-612A333D195E}">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Michael Francis (CMO)</a:t>
          </a:r>
        </a:p>
        <a:p>
          <a:pPr defTabSz="977900">
            <a:lnSpc>
              <a:spcPct val="90000"/>
            </a:lnSpc>
            <a:spcBef>
              <a:spcPct val="0"/>
            </a:spcBef>
            <a:spcAft>
              <a:spcPct val="35000"/>
            </a:spcAft>
          </a:pPr>
          <a:endParaRPr lang="en-US" dirty="0"/>
        </a:p>
      </dgm:t>
    </dgm:pt>
    <dgm:pt modelId="{B65D2DD8-2F6C-4CD1-A005-30A60BBD40AE}" type="parTrans" cxnId="{2C5F476C-7ABE-4F6B-8F8D-39013E859CBC}">
      <dgm:prSet/>
      <dgm:spPr/>
      <dgm:t>
        <a:bodyPr/>
        <a:lstStyle/>
        <a:p>
          <a:endParaRPr lang="en-US"/>
        </a:p>
      </dgm:t>
    </dgm:pt>
    <dgm:pt modelId="{7B80A9DE-81A1-4F05-8B3A-B23B5834FADE}" type="sibTrans" cxnId="{2C5F476C-7ABE-4F6B-8F8D-39013E859CBC}">
      <dgm:prSet/>
      <dgm:spPr/>
      <dgm:t>
        <a:bodyPr/>
        <a:lstStyle/>
        <a:p>
          <a:endParaRPr lang="en-US"/>
        </a:p>
      </dgm:t>
    </dgm:pt>
    <dgm:pt modelId="{D98A5AD7-637D-438A-8563-1ABD6CC0508D}">
      <dgm:prSet phldrT="[Text]"/>
      <dgm:spPr/>
      <dgm:t>
        <a:bodyPr/>
        <a:lstStyle/>
        <a:p>
          <a:pPr marL="0" marR="0" lvl="1" indent="0" defTabSz="914400" eaLnBrk="1" fontAlgn="auto" latinLnBrk="0" hangingPunct="1">
            <a:lnSpc>
              <a:spcPct val="100000"/>
            </a:lnSpc>
            <a:spcBef>
              <a:spcPts val="0"/>
            </a:spcBef>
            <a:spcAft>
              <a:spcPts val="0"/>
            </a:spcAft>
            <a:buClrTx/>
            <a:buSzTx/>
            <a:buFontTx/>
            <a:buNone/>
            <a:tabLst/>
            <a:defRPr/>
          </a:pPr>
          <a:r>
            <a:rPr lang="en-US" dirty="0" smtClean="0"/>
            <a:t>Target</a:t>
          </a:r>
        </a:p>
      </dgm:t>
    </dgm:pt>
    <dgm:pt modelId="{C567674E-E97C-431C-8860-6713EF626A36}" type="parTrans" cxnId="{272935E8-EEDA-4F02-B6D9-CCA50F992A12}">
      <dgm:prSet/>
      <dgm:spPr/>
      <dgm:t>
        <a:bodyPr/>
        <a:lstStyle/>
        <a:p>
          <a:endParaRPr lang="en-US"/>
        </a:p>
      </dgm:t>
    </dgm:pt>
    <dgm:pt modelId="{E70BA244-0CAC-4E92-ADCE-1371FD2EE2B8}" type="sibTrans" cxnId="{272935E8-EEDA-4F02-B6D9-CCA50F992A12}">
      <dgm:prSet/>
      <dgm:spPr/>
      <dgm:t>
        <a:bodyPr/>
        <a:lstStyle/>
        <a:p>
          <a:endParaRPr lang="en-US"/>
        </a:p>
      </dgm:t>
    </dgm:pt>
    <dgm:pt modelId="{2CA33EB6-5B3C-42EC-B54C-FD27A140444B}" type="pres">
      <dgm:prSet presAssocID="{5E6A2BA6-1798-4341-B972-A621238B0938}" presName="Name0" presStyleCnt="0">
        <dgm:presLayoutVars>
          <dgm:dir/>
          <dgm:animLvl val="lvl"/>
          <dgm:resizeHandles val="exact"/>
        </dgm:presLayoutVars>
      </dgm:prSet>
      <dgm:spPr/>
    </dgm:pt>
    <dgm:pt modelId="{A152D587-5BE8-4DEC-AD07-28930530B63E}" type="pres">
      <dgm:prSet presAssocID="{C155667D-34E3-4F89-9B1D-CD85C5AA4EBF}" presName="linNode" presStyleCnt="0"/>
      <dgm:spPr/>
    </dgm:pt>
    <dgm:pt modelId="{E37BE439-F138-4CFA-8C56-4584A2114DDA}" type="pres">
      <dgm:prSet presAssocID="{C155667D-34E3-4F89-9B1D-CD85C5AA4EBF}" presName="parentText" presStyleLbl="node1" presStyleIdx="0" presStyleCnt="3">
        <dgm:presLayoutVars>
          <dgm:chMax val="1"/>
          <dgm:bulletEnabled val="1"/>
        </dgm:presLayoutVars>
      </dgm:prSet>
      <dgm:spPr/>
    </dgm:pt>
    <dgm:pt modelId="{4549DF55-4380-4D70-9824-3B562966C01E}" type="pres">
      <dgm:prSet presAssocID="{C155667D-34E3-4F89-9B1D-CD85C5AA4EBF}" presName="descendantText" presStyleLbl="alignAccFollowNode1" presStyleIdx="0" presStyleCnt="3" custScaleX="53457">
        <dgm:presLayoutVars>
          <dgm:bulletEnabled val="1"/>
        </dgm:presLayoutVars>
      </dgm:prSet>
      <dgm:spPr/>
      <dgm:t>
        <a:bodyPr/>
        <a:lstStyle/>
        <a:p>
          <a:endParaRPr lang="en-US"/>
        </a:p>
      </dgm:t>
    </dgm:pt>
    <dgm:pt modelId="{62501BF1-DA79-424A-B284-75678694A62A}" type="pres">
      <dgm:prSet presAssocID="{6B47F80C-F03A-41D4-8F26-9ECDDD7A8243}" presName="sp" presStyleCnt="0"/>
      <dgm:spPr/>
    </dgm:pt>
    <dgm:pt modelId="{5EF5E8FC-08FE-4F0E-BCC2-4E31A4703C65}" type="pres">
      <dgm:prSet presAssocID="{D7E91469-6811-492D-A71D-E83AD2394405}" presName="linNode" presStyleCnt="0"/>
      <dgm:spPr/>
    </dgm:pt>
    <dgm:pt modelId="{3513BC6C-F04D-4D11-8942-B0E707AA754F}" type="pres">
      <dgm:prSet presAssocID="{D7E91469-6811-492D-A71D-E83AD2394405}" presName="parentText" presStyleLbl="node1" presStyleIdx="1" presStyleCnt="3">
        <dgm:presLayoutVars>
          <dgm:chMax val="1"/>
          <dgm:bulletEnabled val="1"/>
        </dgm:presLayoutVars>
      </dgm:prSet>
      <dgm:spPr/>
    </dgm:pt>
    <dgm:pt modelId="{BB2E7B9F-ED85-4D81-8479-7FF5A7D4C673}" type="pres">
      <dgm:prSet presAssocID="{D7E91469-6811-492D-A71D-E83AD2394405}" presName="descendantText" presStyleLbl="alignAccFollowNode1" presStyleIdx="1" presStyleCnt="3" custScaleX="52925" custLinFactNeighborX="473" custLinFactNeighborY="-909">
        <dgm:presLayoutVars>
          <dgm:bulletEnabled val="1"/>
        </dgm:presLayoutVars>
      </dgm:prSet>
      <dgm:spPr/>
      <dgm:t>
        <a:bodyPr/>
        <a:lstStyle/>
        <a:p>
          <a:endParaRPr lang="en-US"/>
        </a:p>
      </dgm:t>
    </dgm:pt>
    <dgm:pt modelId="{BBAAE2F1-EF5E-41A5-AD6E-92A40AC0CCD3}" type="pres">
      <dgm:prSet presAssocID="{E4EF5200-76BF-451F-931D-4E0904CF52AF}" presName="sp" presStyleCnt="0"/>
      <dgm:spPr/>
    </dgm:pt>
    <dgm:pt modelId="{84DC6EFA-B749-4EC5-BC38-6BDD286C5A93}" type="pres">
      <dgm:prSet presAssocID="{8A4C00DD-3FA8-432E-99A4-612A333D195E}" presName="linNode" presStyleCnt="0"/>
      <dgm:spPr/>
    </dgm:pt>
    <dgm:pt modelId="{AEC30A02-C40F-46BB-9D07-36B985446B6F}" type="pres">
      <dgm:prSet presAssocID="{8A4C00DD-3FA8-432E-99A4-612A333D195E}" presName="parentText" presStyleLbl="node1" presStyleIdx="2" presStyleCnt="3">
        <dgm:presLayoutVars>
          <dgm:chMax val="1"/>
          <dgm:bulletEnabled val="1"/>
        </dgm:presLayoutVars>
      </dgm:prSet>
      <dgm:spPr/>
    </dgm:pt>
    <dgm:pt modelId="{C0934AD9-3EF3-4490-9F29-E1E74BB3EA8D}" type="pres">
      <dgm:prSet presAssocID="{8A4C00DD-3FA8-432E-99A4-612A333D195E}" presName="descendantText" presStyleLbl="alignAccFollowNode1" presStyleIdx="2" presStyleCnt="3" custScaleX="53456">
        <dgm:presLayoutVars>
          <dgm:bulletEnabled val="1"/>
        </dgm:presLayoutVars>
      </dgm:prSet>
      <dgm:spPr/>
      <dgm:t>
        <a:bodyPr/>
        <a:lstStyle/>
        <a:p>
          <a:endParaRPr lang="en-US"/>
        </a:p>
      </dgm:t>
    </dgm:pt>
  </dgm:ptLst>
  <dgm:cxnLst>
    <dgm:cxn modelId="{05E5E690-4D04-48F2-833C-EE39EE094A1B}" type="presOf" srcId="{D7E91469-6811-492D-A71D-E83AD2394405}" destId="{3513BC6C-F04D-4D11-8942-B0E707AA754F}" srcOrd="0" destOrd="0" presId="urn:microsoft.com/office/officeart/2005/8/layout/vList5"/>
    <dgm:cxn modelId="{834994F2-48EC-4EFD-A572-EC3D54C04389}" type="presOf" srcId="{D98A5AD7-637D-438A-8563-1ABD6CC0508D}" destId="{C0934AD9-3EF3-4490-9F29-E1E74BB3EA8D}" srcOrd="0" destOrd="0" presId="urn:microsoft.com/office/officeart/2005/8/layout/vList5"/>
    <dgm:cxn modelId="{CD7FA73C-E212-4F97-989F-43B02D445C03}" type="presOf" srcId="{66D51D98-5230-4866-9CF6-988911367F60}" destId="{BB2E7B9F-ED85-4D81-8479-7FF5A7D4C673}" srcOrd="0" destOrd="0" presId="urn:microsoft.com/office/officeart/2005/8/layout/vList5"/>
    <dgm:cxn modelId="{A7B5F72E-7A1A-4067-B357-D7CAAB9F2CF2}" type="presOf" srcId="{C155667D-34E3-4F89-9B1D-CD85C5AA4EBF}" destId="{E37BE439-F138-4CFA-8C56-4584A2114DDA}" srcOrd="0" destOrd="0" presId="urn:microsoft.com/office/officeart/2005/8/layout/vList5"/>
    <dgm:cxn modelId="{8DF0290A-B150-4B93-A5B9-63E81000DB8E}" srcId="{5E6A2BA6-1798-4341-B972-A621238B0938}" destId="{C155667D-34E3-4F89-9B1D-CD85C5AA4EBF}" srcOrd="0" destOrd="0" parTransId="{7CD08C9D-C3C0-4734-ACD1-DBC2A7E4EE08}" sibTransId="{6B47F80C-F03A-41D4-8F26-9ECDDD7A8243}"/>
    <dgm:cxn modelId="{C23384FF-2AC5-476B-AC84-E3E7B65602A6}" type="presOf" srcId="{8A4C00DD-3FA8-432E-99A4-612A333D195E}" destId="{AEC30A02-C40F-46BB-9D07-36B985446B6F}" srcOrd="0" destOrd="0" presId="urn:microsoft.com/office/officeart/2005/8/layout/vList5"/>
    <dgm:cxn modelId="{272935E8-EEDA-4F02-B6D9-CCA50F992A12}" srcId="{8A4C00DD-3FA8-432E-99A4-612A333D195E}" destId="{D98A5AD7-637D-438A-8563-1ABD6CC0508D}" srcOrd="0" destOrd="0" parTransId="{C567674E-E97C-431C-8860-6713EF626A36}" sibTransId="{E70BA244-0CAC-4E92-ADCE-1371FD2EE2B8}"/>
    <dgm:cxn modelId="{25090D0A-6215-468F-815F-A0247FFAA662}" srcId="{D7E91469-6811-492D-A71D-E83AD2394405}" destId="{66D51D98-5230-4866-9CF6-988911367F60}" srcOrd="0" destOrd="0" parTransId="{2D737115-FFD4-451C-B2CE-14AA92F49BE1}" sibTransId="{5871F23D-DA8D-41FD-91BB-8DEB526F768A}"/>
    <dgm:cxn modelId="{8EF59B12-CC92-42A9-9516-88012EF98A8B}" type="presOf" srcId="{5E6A2BA6-1798-4341-B972-A621238B0938}" destId="{2CA33EB6-5B3C-42EC-B54C-FD27A140444B}" srcOrd="0" destOrd="0" presId="urn:microsoft.com/office/officeart/2005/8/layout/vList5"/>
    <dgm:cxn modelId="{38349FC8-4AAD-4E85-9890-D7F162E61BC1}" srcId="{5E6A2BA6-1798-4341-B972-A621238B0938}" destId="{D7E91469-6811-492D-A71D-E83AD2394405}" srcOrd="1" destOrd="0" parTransId="{D45387A9-C362-4BD4-89C0-E4F5066AF23D}" sibTransId="{E4EF5200-76BF-451F-931D-4E0904CF52AF}"/>
    <dgm:cxn modelId="{34D4D2ED-2A1A-479F-84F6-423CA97E7DA6}" type="presOf" srcId="{70F760C8-C097-4D77-ABB4-CF0B2AE7AA41}" destId="{4549DF55-4380-4D70-9824-3B562966C01E}" srcOrd="0" destOrd="0" presId="urn:microsoft.com/office/officeart/2005/8/layout/vList5"/>
    <dgm:cxn modelId="{2C5F476C-7ABE-4F6B-8F8D-39013E859CBC}" srcId="{5E6A2BA6-1798-4341-B972-A621238B0938}" destId="{8A4C00DD-3FA8-432E-99A4-612A333D195E}" srcOrd="2" destOrd="0" parTransId="{B65D2DD8-2F6C-4CD1-A005-30A60BBD40AE}" sibTransId="{7B80A9DE-81A1-4F05-8B3A-B23B5834FADE}"/>
    <dgm:cxn modelId="{92CE718A-3420-4231-932A-F719DA4166C6}" srcId="{C155667D-34E3-4F89-9B1D-CD85C5AA4EBF}" destId="{70F760C8-C097-4D77-ABB4-CF0B2AE7AA41}" srcOrd="0" destOrd="0" parTransId="{A07BCBFD-BDFF-4690-9C94-C759C473DE70}" sibTransId="{D07D53C8-FF42-45F6-AA92-B04D96B319FD}"/>
    <dgm:cxn modelId="{2944E82F-5C7B-46E7-9C57-7E9722863EE3}" type="presParOf" srcId="{2CA33EB6-5B3C-42EC-B54C-FD27A140444B}" destId="{A152D587-5BE8-4DEC-AD07-28930530B63E}" srcOrd="0" destOrd="0" presId="urn:microsoft.com/office/officeart/2005/8/layout/vList5"/>
    <dgm:cxn modelId="{40758DE6-77D4-4E85-B33E-56C6F0E76901}" type="presParOf" srcId="{A152D587-5BE8-4DEC-AD07-28930530B63E}" destId="{E37BE439-F138-4CFA-8C56-4584A2114DDA}" srcOrd="0" destOrd="0" presId="urn:microsoft.com/office/officeart/2005/8/layout/vList5"/>
    <dgm:cxn modelId="{7EE0DEDD-D13B-430A-B017-82930870EA37}" type="presParOf" srcId="{A152D587-5BE8-4DEC-AD07-28930530B63E}" destId="{4549DF55-4380-4D70-9824-3B562966C01E}" srcOrd="1" destOrd="0" presId="urn:microsoft.com/office/officeart/2005/8/layout/vList5"/>
    <dgm:cxn modelId="{54033EAE-5651-495A-84C9-EA902815AB85}" type="presParOf" srcId="{2CA33EB6-5B3C-42EC-B54C-FD27A140444B}" destId="{62501BF1-DA79-424A-B284-75678694A62A}" srcOrd="1" destOrd="0" presId="urn:microsoft.com/office/officeart/2005/8/layout/vList5"/>
    <dgm:cxn modelId="{A1F74C8B-4715-4365-8130-0DBEBAFF12E3}" type="presParOf" srcId="{2CA33EB6-5B3C-42EC-B54C-FD27A140444B}" destId="{5EF5E8FC-08FE-4F0E-BCC2-4E31A4703C65}" srcOrd="2" destOrd="0" presId="urn:microsoft.com/office/officeart/2005/8/layout/vList5"/>
    <dgm:cxn modelId="{D7956FE8-B7DD-4A94-AF7C-7DC9967808B0}" type="presParOf" srcId="{5EF5E8FC-08FE-4F0E-BCC2-4E31A4703C65}" destId="{3513BC6C-F04D-4D11-8942-B0E707AA754F}" srcOrd="0" destOrd="0" presId="urn:microsoft.com/office/officeart/2005/8/layout/vList5"/>
    <dgm:cxn modelId="{92DEE6AD-E764-4F56-BFA3-64A2C4CD8678}" type="presParOf" srcId="{5EF5E8FC-08FE-4F0E-BCC2-4E31A4703C65}" destId="{BB2E7B9F-ED85-4D81-8479-7FF5A7D4C673}" srcOrd="1" destOrd="0" presId="urn:microsoft.com/office/officeart/2005/8/layout/vList5"/>
    <dgm:cxn modelId="{2E9D791E-667E-4BE2-8784-94066E87B0C1}" type="presParOf" srcId="{2CA33EB6-5B3C-42EC-B54C-FD27A140444B}" destId="{BBAAE2F1-EF5E-41A5-AD6E-92A40AC0CCD3}" srcOrd="3" destOrd="0" presId="urn:microsoft.com/office/officeart/2005/8/layout/vList5"/>
    <dgm:cxn modelId="{97F6E10C-FD05-48F3-92FE-7E11599721FD}" type="presParOf" srcId="{2CA33EB6-5B3C-42EC-B54C-FD27A140444B}" destId="{84DC6EFA-B749-4EC5-BC38-6BDD286C5A93}" srcOrd="4" destOrd="0" presId="urn:microsoft.com/office/officeart/2005/8/layout/vList5"/>
    <dgm:cxn modelId="{28892C61-C967-474A-AE13-2FBDFE2151F6}" type="presParOf" srcId="{84DC6EFA-B749-4EC5-BC38-6BDD286C5A93}" destId="{AEC30A02-C40F-46BB-9D07-36B985446B6F}" srcOrd="0" destOrd="0" presId="urn:microsoft.com/office/officeart/2005/8/layout/vList5"/>
    <dgm:cxn modelId="{7E210CFF-7F51-428C-8B1D-78F4BD6F2692}" type="presParOf" srcId="{84DC6EFA-B749-4EC5-BC38-6BDD286C5A93}" destId="{C0934AD9-3EF3-4490-9F29-E1E74BB3EA8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B891A4-F2B1-4975-86EB-CF2619E4C90C}" type="doc">
      <dgm:prSet loTypeId="urn:microsoft.com/office/officeart/2005/8/layout/chevron1" loCatId="process" qsTypeId="urn:microsoft.com/office/officeart/2005/8/quickstyle/simple1" qsCatId="simple" csTypeId="urn:microsoft.com/office/officeart/2005/8/colors/accent1_3" csCatId="accent1" phldr="1"/>
      <dgm:spPr/>
      <dgm:t>
        <a:bodyPr/>
        <a:lstStyle/>
        <a:p>
          <a:endParaRPr lang="en-US"/>
        </a:p>
      </dgm:t>
    </dgm:pt>
    <dgm:pt modelId="{4BB0A3B6-ED4F-4697-AF10-5DCDA4A84BD2}">
      <dgm:prSet phldrT="[Text]"/>
      <dgm:spPr/>
      <dgm:t>
        <a:bodyPr/>
        <a:lstStyle/>
        <a:p>
          <a:r>
            <a:rPr lang="en-US" dirty="0" smtClean="0"/>
            <a:t>Recovery</a:t>
          </a:r>
          <a:endParaRPr lang="en-US" dirty="0"/>
        </a:p>
      </dgm:t>
    </dgm:pt>
    <dgm:pt modelId="{3426F9CE-7713-4B1B-88BF-CBB00F064738}" type="parTrans" cxnId="{03BE7AE6-D8D0-41A7-B3BF-EBA89E48D56B}">
      <dgm:prSet/>
      <dgm:spPr/>
      <dgm:t>
        <a:bodyPr/>
        <a:lstStyle/>
        <a:p>
          <a:endParaRPr lang="en-US"/>
        </a:p>
      </dgm:t>
    </dgm:pt>
    <dgm:pt modelId="{61B664D1-DFD5-4906-ADDE-E40F237F7A9F}" type="sibTrans" cxnId="{03BE7AE6-D8D0-41A7-B3BF-EBA89E48D56B}">
      <dgm:prSet/>
      <dgm:spPr/>
      <dgm:t>
        <a:bodyPr/>
        <a:lstStyle/>
        <a:p>
          <a:endParaRPr lang="en-US"/>
        </a:p>
      </dgm:t>
    </dgm:pt>
    <dgm:pt modelId="{E9A01E68-5C03-4994-9BD4-9D81A1268E64}">
      <dgm:prSet phldrT="[Text]"/>
      <dgm:spPr/>
      <dgm:t>
        <a:bodyPr/>
        <a:lstStyle/>
        <a:p>
          <a:r>
            <a:rPr lang="en-US" dirty="0" smtClean="0"/>
            <a:t>Stability</a:t>
          </a:r>
          <a:endParaRPr lang="en-US" dirty="0"/>
        </a:p>
      </dgm:t>
    </dgm:pt>
    <dgm:pt modelId="{AC076275-2639-495E-9D23-89D75593A302}" type="parTrans" cxnId="{D06A87B3-2C48-4C4E-A07A-097F084B2E22}">
      <dgm:prSet/>
      <dgm:spPr/>
      <dgm:t>
        <a:bodyPr/>
        <a:lstStyle/>
        <a:p>
          <a:endParaRPr lang="en-US"/>
        </a:p>
      </dgm:t>
    </dgm:pt>
    <dgm:pt modelId="{FF147AE0-770B-4CF5-A5F1-994EEF87F855}" type="sibTrans" cxnId="{D06A87B3-2C48-4C4E-A07A-097F084B2E22}">
      <dgm:prSet/>
      <dgm:spPr/>
      <dgm:t>
        <a:bodyPr/>
        <a:lstStyle/>
        <a:p>
          <a:endParaRPr lang="en-US"/>
        </a:p>
      </dgm:t>
    </dgm:pt>
    <dgm:pt modelId="{87D523C9-18BF-47E6-9C6A-5F2E2A739911}">
      <dgm:prSet phldrT="[Text]"/>
      <dgm:spPr/>
      <dgm:t>
        <a:bodyPr/>
        <a:lstStyle/>
        <a:p>
          <a:r>
            <a:rPr lang="en-US" dirty="0" smtClean="0"/>
            <a:t>Growth</a:t>
          </a:r>
          <a:endParaRPr lang="en-US" dirty="0"/>
        </a:p>
      </dgm:t>
    </dgm:pt>
    <dgm:pt modelId="{E5161E51-9F90-430D-B3D9-428A80CA24A8}" type="parTrans" cxnId="{2DDA043A-BD3D-4B0A-8559-ADB3ECD03C89}">
      <dgm:prSet/>
      <dgm:spPr/>
      <dgm:t>
        <a:bodyPr/>
        <a:lstStyle/>
        <a:p>
          <a:endParaRPr lang="en-US"/>
        </a:p>
      </dgm:t>
    </dgm:pt>
    <dgm:pt modelId="{52D27808-E5D3-4CC2-BF77-8FE72E7FF03E}" type="sibTrans" cxnId="{2DDA043A-BD3D-4B0A-8559-ADB3ECD03C89}">
      <dgm:prSet/>
      <dgm:spPr/>
      <dgm:t>
        <a:bodyPr/>
        <a:lstStyle/>
        <a:p>
          <a:endParaRPr lang="en-US"/>
        </a:p>
      </dgm:t>
    </dgm:pt>
    <dgm:pt modelId="{28F0874E-7994-4CAD-A0E2-1E16F7DD402C}" type="pres">
      <dgm:prSet presAssocID="{14B891A4-F2B1-4975-86EB-CF2619E4C90C}" presName="Name0" presStyleCnt="0">
        <dgm:presLayoutVars>
          <dgm:dir/>
          <dgm:animLvl val="lvl"/>
          <dgm:resizeHandles val="exact"/>
        </dgm:presLayoutVars>
      </dgm:prSet>
      <dgm:spPr/>
    </dgm:pt>
    <dgm:pt modelId="{B88C51F5-D1E9-4429-AFAE-CF3CA5ABC940}" type="pres">
      <dgm:prSet presAssocID="{4BB0A3B6-ED4F-4697-AF10-5DCDA4A84BD2}" presName="parTxOnly" presStyleLbl="node1" presStyleIdx="0" presStyleCnt="3" custLinFactNeighborX="-821" custLinFactNeighborY="-517">
        <dgm:presLayoutVars>
          <dgm:chMax val="0"/>
          <dgm:chPref val="0"/>
          <dgm:bulletEnabled val="1"/>
        </dgm:presLayoutVars>
      </dgm:prSet>
      <dgm:spPr/>
    </dgm:pt>
    <dgm:pt modelId="{34B37B29-B819-4AB8-B4BB-27337BBB1EC0}" type="pres">
      <dgm:prSet presAssocID="{61B664D1-DFD5-4906-ADDE-E40F237F7A9F}" presName="parTxOnlySpace" presStyleCnt="0"/>
      <dgm:spPr/>
    </dgm:pt>
    <dgm:pt modelId="{931A4962-90E6-4228-9BEB-B9DFB13FAEFC}" type="pres">
      <dgm:prSet presAssocID="{E9A01E68-5C03-4994-9BD4-9D81A1268E64}" presName="parTxOnly" presStyleLbl="node1" presStyleIdx="1" presStyleCnt="3" custLinFactNeighborX="-14225" custLinFactNeighborY="-517">
        <dgm:presLayoutVars>
          <dgm:chMax val="0"/>
          <dgm:chPref val="0"/>
          <dgm:bulletEnabled val="1"/>
        </dgm:presLayoutVars>
      </dgm:prSet>
      <dgm:spPr/>
    </dgm:pt>
    <dgm:pt modelId="{98E2BF6C-E103-4B32-9229-D0D7B62A7F2F}" type="pres">
      <dgm:prSet presAssocID="{FF147AE0-770B-4CF5-A5F1-994EEF87F855}" presName="parTxOnlySpace" presStyleCnt="0"/>
      <dgm:spPr/>
    </dgm:pt>
    <dgm:pt modelId="{9FCA8C7D-1858-40A7-9B45-3DF11CC50018}" type="pres">
      <dgm:prSet presAssocID="{87D523C9-18BF-47E6-9C6A-5F2E2A739911}" presName="parTxOnly" presStyleLbl="node1" presStyleIdx="2" presStyleCnt="3">
        <dgm:presLayoutVars>
          <dgm:chMax val="0"/>
          <dgm:chPref val="0"/>
          <dgm:bulletEnabled val="1"/>
        </dgm:presLayoutVars>
      </dgm:prSet>
      <dgm:spPr/>
    </dgm:pt>
  </dgm:ptLst>
  <dgm:cxnLst>
    <dgm:cxn modelId="{8AF2BD17-5C35-4B85-9BAE-40A8F52DE603}" type="presOf" srcId="{87D523C9-18BF-47E6-9C6A-5F2E2A739911}" destId="{9FCA8C7D-1858-40A7-9B45-3DF11CC50018}" srcOrd="0" destOrd="0" presId="urn:microsoft.com/office/officeart/2005/8/layout/chevron1"/>
    <dgm:cxn modelId="{8FA4A54B-0D1F-42D8-96D1-0B3BE1EE8FEC}" type="presOf" srcId="{E9A01E68-5C03-4994-9BD4-9D81A1268E64}" destId="{931A4962-90E6-4228-9BEB-B9DFB13FAEFC}" srcOrd="0" destOrd="0" presId="urn:microsoft.com/office/officeart/2005/8/layout/chevron1"/>
    <dgm:cxn modelId="{14B5BE1F-03EC-4585-9C09-778D99988598}" type="presOf" srcId="{14B891A4-F2B1-4975-86EB-CF2619E4C90C}" destId="{28F0874E-7994-4CAD-A0E2-1E16F7DD402C}" srcOrd="0" destOrd="0" presId="urn:microsoft.com/office/officeart/2005/8/layout/chevron1"/>
    <dgm:cxn modelId="{B497EF5B-DDEE-42CA-8811-1CD247F501B0}" type="presOf" srcId="{4BB0A3B6-ED4F-4697-AF10-5DCDA4A84BD2}" destId="{B88C51F5-D1E9-4429-AFAE-CF3CA5ABC940}" srcOrd="0" destOrd="0" presId="urn:microsoft.com/office/officeart/2005/8/layout/chevron1"/>
    <dgm:cxn modelId="{2DDA043A-BD3D-4B0A-8559-ADB3ECD03C89}" srcId="{14B891A4-F2B1-4975-86EB-CF2619E4C90C}" destId="{87D523C9-18BF-47E6-9C6A-5F2E2A739911}" srcOrd="2" destOrd="0" parTransId="{E5161E51-9F90-430D-B3D9-428A80CA24A8}" sibTransId="{52D27808-E5D3-4CC2-BF77-8FE72E7FF03E}"/>
    <dgm:cxn modelId="{D06A87B3-2C48-4C4E-A07A-097F084B2E22}" srcId="{14B891A4-F2B1-4975-86EB-CF2619E4C90C}" destId="{E9A01E68-5C03-4994-9BD4-9D81A1268E64}" srcOrd="1" destOrd="0" parTransId="{AC076275-2639-495E-9D23-89D75593A302}" sibTransId="{FF147AE0-770B-4CF5-A5F1-994EEF87F855}"/>
    <dgm:cxn modelId="{03BE7AE6-D8D0-41A7-B3BF-EBA89E48D56B}" srcId="{14B891A4-F2B1-4975-86EB-CF2619E4C90C}" destId="{4BB0A3B6-ED4F-4697-AF10-5DCDA4A84BD2}" srcOrd="0" destOrd="0" parTransId="{3426F9CE-7713-4B1B-88BF-CBB00F064738}" sibTransId="{61B664D1-DFD5-4906-ADDE-E40F237F7A9F}"/>
    <dgm:cxn modelId="{2EAF9B2B-F2E9-4EA6-81AA-482B8B6725A7}" type="presParOf" srcId="{28F0874E-7994-4CAD-A0E2-1E16F7DD402C}" destId="{B88C51F5-D1E9-4429-AFAE-CF3CA5ABC940}" srcOrd="0" destOrd="0" presId="urn:microsoft.com/office/officeart/2005/8/layout/chevron1"/>
    <dgm:cxn modelId="{F618772C-4B61-4D08-A7CF-85196A318762}" type="presParOf" srcId="{28F0874E-7994-4CAD-A0E2-1E16F7DD402C}" destId="{34B37B29-B819-4AB8-B4BB-27337BBB1EC0}" srcOrd="1" destOrd="0" presId="urn:microsoft.com/office/officeart/2005/8/layout/chevron1"/>
    <dgm:cxn modelId="{AA8C1075-E1AA-4D43-86EE-3F3D885D4F5A}" type="presParOf" srcId="{28F0874E-7994-4CAD-A0E2-1E16F7DD402C}" destId="{931A4962-90E6-4228-9BEB-B9DFB13FAEFC}" srcOrd="2" destOrd="0" presId="urn:microsoft.com/office/officeart/2005/8/layout/chevron1"/>
    <dgm:cxn modelId="{C7B195E2-7785-4348-87E6-B4FD64CDCE51}" type="presParOf" srcId="{28F0874E-7994-4CAD-A0E2-1E16F7DD402C}" destId="{98E2BF6C-E103-4B32-9229-D0D7B62A7F2F}" srcOrd="3" destOrd="0" presId="urn:microsoft.com/office/officeart/2005/8/layout/chevron1"/>
    <dgm:cxn modelId="{01B9EE6D-CE3A-4510-9AB2-6B1FA1938A9D}" type="presParOf" srcId="{28F0874E-7994-4CAD-A0E2-1E16F7DD402C}" destId="{9FCA8C7D-1858-40A7-9B45-3DF11CC50018}"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1846A-2E0F-4557-B310-B164FDEB6AAB}">
      <dsp:nvSpPr>
        <dsp:cNvPr id="0" name=""/>
        <dsp:cNvSpPr/>
      </dsp:nvSpPr>
      <dsp:spPr>
        <a:xfrm>
          <a:off x="305" y="1524000"/>
          <a:ext cx="1315305" cy="2392362"/>
        </a:xfrm>
        <a:prstGeom prst="roundRect">
          <a:avLst>
            <a:gd name="adj" fmla="val 5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r>
            <a:rPr lang="en-US" sz="1300" kern="1200" dirty="0" smtClean="0"/>
            <a:t>Step 1</a:t>
          </a:r>
          <a:endParaRPr lang="en-US" sz="1300" kern="1200" dirty="0"/>
        </a:p>
      </dsp:txBody>
      <dsp:txXfrm rot="16200000">
        <a:off x="-849032" y="2373338"/>
        <a:ext cx="1961737" cy="263061"/>
      </dsp:txXfrm>
    </dsp:sp>
    <dsp:sp modelId="{C0408A5F-BAFB-4AE9-B2FF-C95B5626D839}">
      <dsp:nvSpPr>
        <dsp:cNvPr id="0" name=""/>
        <dsp:cNvSpPr/>
      </dsp:nvSpPr>
      <dsp:spPr>
        <a:xfrm>
          <a:off x="263366" y="1524000"/>
          <a:ext cx="979902" cy="239236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34290" rIns="0" bIns="0" numCol="1" spcCol="1270" anchor="t" anchorCtr="0">
          <a:noAutofit/>
        </a:bodyPr>
        <a:lstStyle/>
        <a:p>
          <a:pPr lvl="0" algn="l" defTabSz="444500">
            <a:lnSpc>
              <a:spcPct val="90000"/>
            </a:lnSpc>
            <a:spcBef>
              <a:spcPct val="0"/>
            </a:spcBef>
            <a:spcAft>
              <a:spcPct val="35000"/>
            </a:spcAft>
          </a:pPr>
          <a:endParaRPr lang="en-US" sz="1000" kern="1200" dirty="0" smtClean="0"/>
        </a:p>
        <a:p>
          <a:pPr lvl="0" algn="l" defTabSz="444500">
            <a:lnSpc>
              <a:spcPct val="90000"/>
            </a:lnSpc>
            <a:spcBef>
              <a:spcPct val="0"/>
            </a:spcBef>
            <a:spcAft>
              <a:spcPct val="35000"/>
            </a:spcAft>
          </a:pPr>
          <a:r>
            <a:rPr lang="en-US" sz="1000" kern="1200" dirty="0" smtClean="0"/>
            <a:t>Analyze where JCPenney’s current troubles lie and focus on recovery.</a:t>
          </a:r>
        </a:p>
        <a:p>
          <a:pPr lvl="0" algn="l" defTabSz="444500">
            <a:lnSpc>
              <a:spcPct val="90000"/>
            </a:lnSpc>
            <a:spcBef>
              <a:spcPct val="0"/>
            </a:spcBef>
            <a:spcAft>
              <a:spcPct val="35000"/>
            </a:spcAft>
          </a:pPr>
          <a:r>
            <a:rPr lang="en-US" sz="1000" kern="1200" dirty="0" smtClean="0"/>
            <a:t>Undo some of the marketing and sales strategies implemented by Ron Johnson.</a:t>
          </a:r>
        </a:p>
        <a:p>
          <a:pPr lvl="0" algn="l" defTabSz="444500">
            <a:lnSpc>
              <a:spcPct val="90000"/>
            </a:lnSpc>
            <a:spcBef>
              <a:spcPct val="0"/>
            </a:spcBef>
            <a:spcAft>
              <a:spcPct val="35000"/>
            </a:spcAft>
          </a:pPr>
          <a:endParaRPr lang="en-US" sz="1000" kern="1200" dirty="0" smtClean="0"/>
        </a:p>
        <a:p>
          <a:pPr lvl="0" algn="l" defTabSz="444500">
            <a:lnSpc>
              <a:spcPct val="90000"/>
            </a:lnSpc>
            <a:spcBef>
              <a:spcPct val="0"/>
            </a:spcBef>
            <a:spcAft>
              <a:spcPct val="35000"/>
            </a:spcAft>
          </a:pPr>
          <a:endParaRPr lang="en-US" sz="1000" kern="1200" dirty="0"/>
        </a:p>
      </dsp:txBody>
      <dsp:txXfrm>
        <a:off x="263366" y="1524000"/>
        <a:ext cx="979902" cy="2392362"/>
      </dsp:txXfrm>
    </dsp:sp>
    <dsp:sp modelId="{A49AD0BA-B460-4637-9F7F-2878393E2901}">
      <dsp:nvSpPr>
        <dsp:cNvPr id="0" name=""/>
        <dsp:cNvSpPr/>
      </dsp:nvSpPr>
      <dsp:spPr>
        <a:xfrm>
          <a:off x="1371603" y="1524000"/>
          <a:ext cx="1315305" cy="2384044"/>
        </a:xfrm>
        <a:prstGeom prst="roundRect">
          <a:avLst>
            <a:gd name="adj" fmla="val 5000"/>
          </a:avLst>
        </a:prstGeom>
        <a:solidFill>
          <a:schemeClr val="accent1">
            <a:shade val="80000"/>
            <a:hueOff val="89054"/>
            <a:satOff val="-745"/>
            <a:lumOff val="121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r>
            <a:rPr lang="en-US" sz="1300" kern="1200" dirty="0" smtClean="0"/>
            <a:t>Step 2</a:t>
          </a:r>
          <a:endParaRPr lang="en-US" sz="1300" kern="1200" dirty="0"/>
        </a:p>
      </dsp:txBody>
      <dsp:txXfrm rot="16200000">
        <a:off x="525676" y="2369927"/>
        <a:ext cx="1954916" cy="263061"/>
      </dsp:txXfrm>
    </dsp:sp>
    <dsp:sp modelId="{4804A275-D5E7-4F06-966D-4755F77CAA92}">
      <dsp:nvSpPr>
        <dsp:cNvPr id="0" name=""/>
        <dsp:cNvSpPr/>
      </dsp:nvSpPr>
      <dsp:spPr>
        <a:xfrm rot="5400000">
          <a:off x="1252271" y="2778125"/>
          <a:ext cx="231903" cy="197295"/>
        </a:xfrm>
        <a:prstGeom prst="flowChartExtra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3F9786-EA90-4F19-BFCA-D15A87900EE2}">
      <dsp:nvSpPr>
        <dsp:cNvPr id="0" name=""/>
        <dsp:cNvSpPr/>
      </dsp:nvSpPr>
      <dsp:spPr>
        <a:xfrm>
          <a:off x="1634665" y="1524000"/>
          <a:ext cx="979902" cy="238404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34290" rIns="0" bIns="0" numCol="1" spcCol="1270" anchor="t" anchorCtr="0">
          <a:noAutofit/>
        </a:bodyPr>
        <a:lstStyle/>
        <a:p>
          <a:pPr lvl="0" algn="l" defTabSz="444500">
            <a:lnSpc>
              <a:spcPct val="90000"/>
            </a:lnSpc>
            <a:spcBef>
              <a:spcPct val="0"/>
            </a:spcBef>
            <a:spcAft>
              <a:spcPct val="35000"/>
            </a:spcAft>
          </a:pPr>
          <a:endParaRPr lang="en-US" sz="1000" kern="1200" dirty="0" smtClean="0"/>
        </a:p>
        <a:p>
          <a:pPr lvl="0" algn="l" defTabSz="444500">
            <a:lnSpc>
              <a:spcPct val="90000"/>
            </a:lnSpc>
            <a:spcBef>
              <a:spcPct val="0"/>
            </a:spcBef>
            <a:spcAft>
              <a:spcPct val="35000"/>
            </a:spcAft>
          </a:pPr>
          <a:r>
            <a:rPr lang="en-US" sz="1000" kern="1200" dirty="0" smtClean="0"/>
            <a:t>Analyze the effectiveness of different strategies implemented by JCPenney and other clothing retail stores to create a new strategy with less risk.</a:t>
          </a:r>
          <a:endParaRPr lang="en-US" sz="1000" kern="1200" dirty="0"/>
        </a:p>
      </dsp:txBody>
      <dsp:txXfrm>
        <a:off x="1634665" y="1524000"/>
        <a:ext cx="979902" cy="2384044"/>
      </dsp:txXfrm>
    </dsp:sp>
    <dsp:sp modelId="{746914C6-D2A7-487A-8951-83BB5AB0C3CB}">
      <dsp:nvSpPr>
        <dsp:cNvPr id="0" name=""/>
        <dsp:cNvSpPr/>
      </dsp:nvSpPr>
      <dsp:spPr>
        <a:xfrm>
          <a:off x="2722988" y="1524000"/>
          <a:ext cx="1315305" cy="2392362"/>
        </a:xfrm>
        <a:prstGeom prst="roundRect">
          <a:avLst>
            <a:gd name="adj" fmla="val 5000"/>
          </a:avLst>
        </a:prstGeom>
        <a:solidFill>
          <a:schemeClr val="accent1">
            <a:shade val="80000"/>
            <a:hueOff val="178109"/>
            <a:satOff val="-1491"/>
            <a:lumOff val="242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r>
            <a:rPr lang="en-US" sz="1300" kern="1200" dirty="0" smtClean="0"/>
            <a:t>Step 3</a:t>
          </a:r>
          <a:endParaRPr lang="en-US" sz="1300" kern="1200" dirty="0"/>
        </a:p>
      </dsp:txBody>
      <dsp:txXfrm rot="16200000">
        <a:off x="1873650" y="2373338"/>
        <a:ext cx="1961737" cy="263061"/>
      </dsp:txXfrm>
    </dsp:sp>
    <dsp:sp modelId="{217B4595-7182-4AD5-B06B-1A3A3B313ED5}">
      <dsp:nvSpPr>
        <dsp:cNvPr id="0" name=""/>
        <dsp:cNvSpPr/>
      </dsp:nvSpPr>
      <dsp:spPr>
        <a:xfrm rot="5400000">
          <a:off x="2613613" y="2778125"/>
          <a:ext cx="231903" cy="197295"/>
        </a:xfrm>
        <a:prstGeom prst="flowChartExtract">
          <a:avLst/>
        </a:prstGeom>
        <a:solidFill>
          <a:schemeClr val="lt1">
            <a:hueOff val="0"/>
            <a:satOff val="0"/>
            <a:lumOff val="0"/>
            <a:alphaOff val="0"/>
          </a:schemeClr>
        </a:solidFill>
        <a:ln w="25400" cap="flat" cmpd="sng" algn="ctr">
          <a:solidFill>
            <a:schemeClr val="accent1">
              <a:shade val="80000"/>
              <a:hueOff val="178109"/>
              <a:satOff val="-1491"/>
              <a:lumOff val="24204"/>
              <a:alphaOff val="0"/>
            </a:schemeClr>
          </a:solidFill>
          <a:prstDash val="solid"/>
        </a:ln>
        <a:effectLst/>
      </dsp:spPr>
      <dsp:style>
        <a:lnRef idx="2">
          <a:scrgbClr r="0" g="0" b="0"/>
        </a:lnRef>
        <a:fillRef idx="1">
          <a:scrgbClr r="0" g="0" b="0"/>
        </a:fillRef>
        <a:effectRef idx="0">
          <a:scrgbClr r="0" g="0" b="0"/>
        </a:effectRef>
        <a:fontRef idx="minor"/>
      </dsp:style>
    </dsp:sp>
    <dsp:sp modelId="{C16A85FA-5E49-44FC-889D-280310E123AA}">
      <dsp:nvSpPr>
        <dsp:cNvPr id="0" name=""/>
        <dsp:cNvSpPr/>
      </dsp:nvSpPr>
      <dsp:spPr>
        <a:xfrm>
          <a:off x="2986049" y="1524000"/>
          <a:ext cx="979902" cy="239236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34290" rIns="0" bIns="0" numCol="1" spcCol="1270" anchor="t" anchorCtr="0">
          <a:noAutofit/>
        </a:bodyPr>
        <a:lstStyle/>
        <a:p>
          <a:pPr lvl="0" algn="l" defTabSz="444500">
            <a:lnSpc>
              <a:spcPct val="90000"/>
            </a:lnSpc>
            <a:spcBef>
              <a:spcPct val="0"/>
            </a:spcBef>
            <a:spcAft>
              <a:spcPct val="35000"/>
            </a:spcAft>
          </a:pPr>
          <a:endParaRPr lang="en-US" sz="1000" kern="1200" dirty="0" smtClean="0"/>
        </a:p>
        <a:p>
          <a:pPr lvl="0" algn="l" defTabSz="444500">
            <a:lnSpc>
              <a:spcPct val="90000"/>
            </a:lnSpc>
            <a:spcBef>
              <a:spcPct val="0"/>
            </a:spcBef>
            <a:spcAft>
              <a:spcPct val="35000"/>
            </a:spcAft>
          </a:pPr>
          <a:r>
            <a:rPr lang="en-US" sz="1000" kern="1200" dirty="0" smtClean="0"/>
            <a:t>Achieve sustained recovery and growth by not only retrieving old market shares, but also garnering new market share via new e-commerce and marketing strategies </a:t>
          </a:r>
          <a:endParaRPr lang="en-US" sz="1000" kern="1200" dirty="0"/>
        </a:p>
      </dsp:txBody>
      <dsp:txXfrm>
        <a:off x="2986049" y="1524000"/>
        <a:ext cx="979902" cy="2392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537B2-5ECA-4F45-A534-54309DD3A85B}">
      <dsp:nvSpPr>
        <dsp:cNvPr id="0" name=""/>
        <dsp:cNvSpPr/>
      </dsp:nvSpPr>
      <dsp:spPr>
        <a:xfrm>
          <a:off x="1006472" y="0"/>
          <a:ext cx="2182363" cy="1458562"/>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Growing Multimedia Presence</a:t>
          </a:r>
          <a:endParaRPr lang="en-US" sz="2000" kern="1200" dirty="0"/>
        </a:p>
      </dsp:txBody>
      <dsp:txXfrm>
        <a:off x="1006472" y="0"/>
        <a:ext cx="2182363" cy="1458562"/>
      </dsp:txXfrm>
    </dsp:sp>
    <dsp:sp modelId="{78D975E0-5477-4EF4-9BC2-93DB4E571457}">
      <dsp:nvSpPr>
        <dsp:cNvPr id="0" name=""/>
        <dsp:cNvSpPr/>
      </dsp:nvSpPr>
      <dsp:spPr>
        <a:xfrm>
          <a:off x="1006479" y="1524000"/>
          <a:ext cx="2185739" cy="1458562"/>
        </a:xfrm>
        <a:prstGeom prst="rect">
          <a:avLst/>
        </a:prstGeom>
        <a:solidFill>
          <a:schemeClr val="accent1">
            <a:shade val="80000"/>
            <a:hueOff val="89054"/>
            <a:satOff val="-745"/>
            <a:lumOff val="121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Unique Branding and Advertisement</a:t>
          </a:r>
          <a:endParaRPr lang="en-US" sz="2000" kern="1200" dirty="0"/>
        </a:p>
      </dsp:txBody>
      <dsp:txXfrm>
        <a:off x="1006479" y="1524000"/>
        <a:ext cx="2185739" cy="1458562"/>
      </dsp:txXfrm>
    </dsp:sp>
    <dsp:sp modelId="{BA641A32-3D52-4823-974D-C9181E9C4B12}">
      <dsp:nvSpPr>
        <dsp:cNvPr id="0" name=""/>
        <dsp:cNvSpPr/>
      </dsp:nvSpPr>
      <dsp:spPr>
        <a:xfrm>
          <a:off x="1006473" y="3048000"/>
          <a:ext cx="2181221" cy="1458562"/>
        </a:xfrm>
        <a:prstGeom prst="rect">
          <a:avLst/>
        </a:prstGeom>
        <a:solidFill>
          <a:schemeClr val="accent1">
            <a:shade val="80000"/>
            <a:hueOff val="178109"/>
            <a:satOff val="-1491"/>
            <a:lumOff val="242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Holiday Sales </a:t>
          </a:r>
          <a:endParaRPr lang="en-US" sz="2000" kern="1200" dirty="0"/>
        </a:p>
      </dsp:txBody>
      <dsp:txXfrm>
        <a:off x="1006473" y="3048000"/>
        <a:ext cx="2181221" cy="14585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9DF55-4380-4D70-9824-3B562966C01E}">
      <dsp:nvSpPr>
        <dsp:cNvPr id="0" name=""/>
        <dsp:cNvSpPr/>
      </dsp:nvSpPr>
      <dsp:spPr>
        <a:xfrm rot="5400000">
          <a:off x="1330118" y="46046"/>
          <a:ext cx="759618" cy="86030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0" marR="0" lvl="1" indent="0" algn="l" defTabSz="914400" eaLnBrk="1" fontAlgn="auto" latinLnBrk="0" hangingPunct="1">
            <a:lnSpc>
              <a:spcPct val="100000"/>
            </a:lnSpc>
            <a:spcBef>
              <a:spcPct val="0"/>
            </a:spcBef>
            <a:spcAft>
              <a:spcPts val="0"/>
            </a:spcAft>
            <a:buClrTx/>
            <a:buSzTx/>
            <a:buFontTx/>
            <a:buChar char="••"/>
            <a:tabLst/>
            <a:defRPr/>
          </a:pPr>
          <a:r>
            <a:rPr lang="en-US" sz="1200" kern="1200" dirty="0" smtClean="0"/>
            <a:t>Apple and A &amp; F</a:t>
          </a:r>
        </a:p>
      </dsp:txBody>
      <dsp:txXfrm rot="-5400000">
        <a:off x="1279774" y="133472"/>
        <a:ext cx="823226" cy="685456"/>
      </dsp:txXfrm>
    </dsp:sp>
    <dsp:sp modelId="{E37BE439-F138-4CFA-8C56-4584A2114DDA}">
      <dsp:nvSpPr>
        <dsp:cNvPr id="0" name=""/>
        <dsp:cNvSpPr/>
      </dsp:nvSpPr>
      <dsp:spPr>
        <a:xfrm>
          <a:off x="374518" y="1438"/>
          <a:ext cx="905256" cy="9495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200" kern="1200" dirty="0" smtClean="0"/>
            <a:t>Kristen Blum (CTO)</a:t>
          </a:r>
        </a:p>
        <a:p>
          <a:pPr lvl="0" algn="ctr" defTabSz="2178050">
            <a:lnSpc>
              <a:spcPct val="90000"/>
            </a:lnSpc>
            <a:spcBef>
              <a:spcPct val="0"/>
            </a:spcBef>
            <a:spcAft>
              <a:spcPct val="35000"/>
            </a:spcAft>
          </a:pPr>
          <a:endParaRPr lang="en-US" sz="1200" kern="1200" dirty="0"/>
        </a:p>
      </dsp:txBody>
      <dsp:txXfrm>
        <a:off x="418709" y="45629"/>
        <a:ext cx="816874" cy="861141"/>
      </dsp:txXfrm>
    </dsp:sp>
    <dsp:sp modelId="{BB2E7B9F-ED85-4D81-8479-7FF5A7D4C673}">
      <dsp:nvSpPr>
        <dsp:cNvPr id="0" name=""/>
        <dsp:cNvSpPr/>
      </dsp:nvSpPr>
      <dsp:spPr>
        <a:xfrm rot="5400000">
          <a:off x="1330119" y="1040422"/>
          <a:ext cx="759618" cy="85174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0" marR="0" lvl="1" indent="0" algn="l" defTabSz="914400" eaLnBrk="1" fontAlgn="auto" latinLnBrk="0" hangingPunct="1">
            <a:lnSpc>
              <a:spcPct val="100000"/>
            </a:lnSpc>
            <a:spcBef>
              <a:spcPct val="0"/>
            </a:spcBef>
            <a:spcAft>
              <a:spcPts val="0"/>
            </a:spcAft>
            <a:buClrTx/>
            <a:buSzTx/>
            <a:buFontTx/>
            <a:buChar char="••"/>
            <a:tabLst/>
            <a:defRPr/>
          </a:pPr>
          <a:r>
            <a:rPr lang="en-US" sz="1200" kern="1200" dirty="0" smtClean="0"/>
            <a:t>Apple and A &amp; F</a:t>
          </a:r>
        </a:p>
      </dsp:txBody>
      <dsp:txXfrm rot="-5400000">
        <a:off x="1284056" y="1123567"/>
        <a:ext cx="814664" cy="685456"/>
      </dsp:txXfrm>
    </dsp:sp>
    <dsp:sp modelId="{3513BC6C-F04D-4D11-8942-B0E707AA754F}">
      <dsp:nvSpPr>
        <dsp:cNvPr id="0" name=""/>
        <dsp:cNvSpPr/>
      </dsp:nvSpPr>
      <dsp:spPr>
        <a:xfrm>
          <a:off x="374518" y="998438"/>
          <a:ext cx="905256" cy="9495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200" kern="1200" dirty="0" smtClean="0"/>
            <a:t>Mike Kramer (COO)</a:t>
          </a:r>
        </a:p>
        <a:p>
          <a:pPr lvl="0" algn="ctr" defTabSz="977900">
            <a:lnSpc>
              <a:spcPct val="90000"/>
            </a:lnSpc>
            <a:spcBef>
              <a:spcPct val="0"/>
            </a:spcBef>
            <a:spcAft>
              <a:spcPct val="35000"/>
            </a:spcAft>
          </a:pPr>
          <a:endParaRPr lang="en-US" sz="1200" kern="1200" dirty="0"/>
        </a:p>
      </dsp:txBody>
      <dsp:txXfrm>
        <a:off x="418709" y="1042629"/>
        <a:ext cx="816874" cy="861141"/>
      </dsp:txXfrm>
    </dsp:sp>
    <dsp:sp modelId="{C0934AD9-3EF3-4490-9F29-E1E74BB3EA8D}">
      <dsp:nvSpPr>
        <dsp:cNvPr id="0" name=""/>
        <dsp:cNvSpPr/>
      </dsp:nvSpPr>
      <dsp:spPr>
        <a:xfrm rot="5400000">
          <a:off x="1330110" y="2040054"/>
          <a:ext cx="759618" cy="8602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0" marR="0" lvl="1" indent="0" algn="l" defTabSz="914400" eaLnBrk="1" fontAlgn="auto" latinLnBrk="0" hangingPunct="1">
            <a:lnSpc>
              <a:spcPct val="100000"/>
            </a:lnSpc>
            <a:spcBef>
              <a:spcPct val="0"/>
            </a:spcBef>
            <a:spcAft>
              <a:spcPts val="0"/>
            </a:spcAft>
            <a:buClrTx/>
            <a:buSzTx/>
            <a:buFontTx/>
            <a:buChar char="••"/>
            <a:tabLst/>
            <a:defRPr/>
          </a:pPr>
          <a:r>
            <a:rPr lang="en-US" sz="1200" kern="1200" dirty="0" smtClean="0"/>
            <a:t>Target</a:t>
          </a:r>
        </a:p>
      </dsp:txBody>
      <dsp:txXfrm rot="-5400000">
        <a:off x="1279775" y="2127471"/>
        <a:ext cx="823209" cy="685456"/>
      </dsp:txXfrm>
    </dsp:sp>
    <dsp:sp modelId="{AEC30A02-C40F-46BB-9D07-36B985446B6F}">
      <dsp:nvSpPr>
        <dsp:cNvPr id="0" name=""/>
        <dsp:cNvSpPr/>
      </dsp:nvSpPr>
      <dsp:spPr>
        <a:xfrm>
          <a:off x="374518" y="1995437"/>
          <a:ext cx="905256" cy="9495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200" kern="1200" dirty="0" smtClean="0"/>
            <a:t>Michael Francis (CMO)</a:t>
          </a:r>
        </a:p>
        <a:p>
          <a:pPr lvl="0" algn="ctr" defTabSz="977900">
            <a:lnSpc>
              <a:spcPct val="90000"/>
            </a:lnSpc>
            <a:spcBef>
              <a:spcPct val="0"/>
            </a:spcBef>
            <a:spcAft>
              <a:spcPct val="35000"/>
            </a:spcAft>
          </a:pPr>
          <a:endParaRPr lang="en-US" sz="1200" kern="1200" dirty="0"/>
        </a:p>
      </dsp:txBody>
      <dsp:txXfrm>
        <a:off x="418709" y="2039628"/>
        <a:ext cx="816874" cy="8611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C51F5-D1E9-4429-AFAE-CF3CA5ABC940}">
      <dsp:nvSpPr>
        <dsp:cNvPr id="0" name=""/>
        <dsp:cNvSpPr/>
      </dsp:nvSpPr>
      <dsp:spPr>
        <a:xfrm>
          <a:off x="0" y="381004"/>
          <a:ext cx="2148668" cy="859467"/>
        </a:xfrm>
        <a:prstGeom prst="chevron">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Recovery</a:t>
          </a:r>
          <a:endParaRPr lang="en-US" sz="2200" kern="1200" dirty="0"/>
        </a:p>
      </dsp:txBody>
      <dsp:txXfrm>
        <a:off x="429734" y="381004"/>
        <a:ext cx="1289201" cy="859467"/>
      </dsp:txXfrm>
    </dsp:sp>
    <dsp:sp modelId="{931A4962-90E6-4228-9BEB-B9DFB13FAEFC}">
      <dsp:nvSpPr>
        <dsp:cNvPr id="0" name=""/>
        <dsp:cNvSpPr/>
      </dsp:nvSpPr>
      <dsp:spPr>
        <a:xfrm>
          <a:off x="1905000" y="381004"/>
          <a:ext cx="2148668" cy="859467"/>
        </a:xfrm>
        <a:prstGeom prst="chevron">
          <a:avLst/>
        </a:prstGeom>
        <a:solidFill>
          <a:schemeClr val="accent1">
            <a:shade val="80000"/>
            <a:hueOff val="89054"/>
            <a:satOff val="-745"/>
            <a:lumOff val="121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Stability</a:t>
          </a:r>
          <a:endParaRPr lang="en-US" sz="2200" kern="1200" dirty="0"/>
        </a:p>
      </dsp:txBody>
      <dsp:txXfrm>
        <a:off x="2334734" y="381004"/>
        <a:ext cx="1289201" cy="859467"/>
      </dsp:txXfrm>
    </dsp:sp>
    <dsp:sp modelId="{9FCA8C7D-1858-40A7-9B45-3DF11CC50018}">
      <dsp:nvSpPr>
        <dsp:cNvPr id="0" name=""/>
        <dsp:cNvSpPr/>
      </dsp:nvSpPr>
      <dsp:spPr>
        <a:xfrm>
          <a:off x="3869367" y="385447"/>
          <a:ext cx="2148668" cy="859467"/>
        </a:xfrm>
        <a:prstGeom prst="chevron">
          <a:avLst/>
        </a:prstGeom>
        <a:solidFill>
          <a:schemeClr val="accent1">
            <a:shade val="80000"/>
            <a:hueOff val="178109"/>
            <a:satOff val="-1491"/>
            <a:lumOff val="242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Growth</a:t>
          </a:r>
          <a:endParaRPr lang="en-US" sz="2200" kern="1200" dirty="0"/>
        </a:p>
      </dsp:txBody>
      <dsp:txXfrm>
        <a:off x="4299101" y="385447"/>
        <a:ext cx="1289201" cy="85946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115E21A-85C5-4069-A22A-93A4C80E4D8B}" type="datetime4">
              <a:rPr lang="en-US" smtClean="0"/>
              <a:pPr/>
              <a:t>May 15, 2013</a:t>
            </a:fld>
            <a:endParaRPr lang="en-US" dirty="0"/>
          </a:p>
        </p:txBody>
      </p:sp>
      <p:sp>
        <p:nvSpPr>
          <p:cNvPr id="8" name="Slide Number Placeholder 7"/>
          <p:cNvSpPr>
            <a:spLocks noGrp="1"/>
          </p:cNvSpPr>
          <p:nvPr>
            <p:ph type="sldNum" sz="quarter" idx="11"/>
          </p:nvPr>
        </p:nvSpPr>
        <p:spPr/>
        <p:txBody>
          <a:bodyPr/>
          <a:lstStyle/>
          <a:p>
            <a:fld id="{5744759D-0EFF-4FB2-9CCE-04E00944F0FE}"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B7EC-751A-4018-8A45-11E5E28827C7}" type="datetimeFigureOut">
              <a:rPr lang="en-US" smtClean="0"/>
              <a:t>5/15/2013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356C6B-8657-4483-A7D2-DD0C5B5EE08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B7EC-751A-4018-8A45-11E5E28827C7}" type="datetimeFigureOut">
              <a:rPr lang="en-US" smtClean="0"/>
              <a:t>5/15/2013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356C6B-8657-4483-A7D2-DD0C5B5EE08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45F0B7EC-751A-4018-8A45-11E5E28827C7}" type="datetimeFigureOut">
              <a:rPr lang="en-US" smtClean="0"/>
              <a:t>5/15/2013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356C6B-8657-4483-A7D2-DD0C5B5EE08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15E21A-85C5-4069-A22A-93A4C80E4D8B}" type="datetime4">
              <a:rPr lang="en-US" smtClean="0"/>
              <a:pPr/>
              <a:t>May 15, 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45F0B7EC-751A-4018-8A45-11E5E28827C7}" type="datetimeFigureOut">
              <a:rPr lang="en-US" smtClean="0"/>
              <a:t>5/15/2013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356C6B-8657-4483-A7D2-DD0C5B5EE082}" type="slidenum">
              <a:rPr lang="en-US" smtClean="0"/>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5F0B7EC-751A-4018-8A45-11E5E28827C7}" type="datetimeFigureOut">
              <a:rPr lang="en-US" smtClean="0"/>
              <a:t>5/15/2013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356C6B-8657-4483-A7D2-DD0C5B5EE082}" type="slidenum">
              <a:rPr lang="en-US" smtClean="0"/>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F0B7EC-751A-4018-8A45-11E5E28827C7}" type="datetimeFigureOut">
              <a:rPr lang="en-US" smtClean="0"/>
              <a:t>5/15/2013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356C6B-8657-4483-A7D2-DD0C5B5EE08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5E21A-85C5-4069-A22A-93A4C80E4D8B}" type="datetime4">
              <a:rPr lang="en-US" smtClean="0"/>
              <a:pPr/>
              <a:t>May 15, 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B7EC-751A-4018-8A45-11E5E28827C7}" type="datetimeFigureOut">
              <a:rPr lang="en-US" smtClean="0"/>
              <a:t>5/15/2013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356C6B-8657-4483-A7D2-DD0C5B5EE08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B7EC-751A-4018-8A45-11E5E28827C7}" type="datetimeFigureOut">
              <a:rPr lang="en-US" smtClean="0"/>
              <a:t>5/15/2013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356C6B-8657-4483-A7D2-DD0C5B5EE08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45F0B7EC-751A-4018-8A45-11E5E28827C7}" type="datetimeFigureOut">
              <a:rPr lang="en-US" smtClean="0"/>
              <a:t>5/15/2013</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0356C6B-8657-4483-A7D2-DD0C5B5EE082}" type="slidenum">
              <a:rPr lang="en-US" smtClean="0"/>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adage.com/article/agency-news/jcpenney-brings-pr-agency/23137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hyperlink" Target="http://www.bloomberg.com/news/2013-05-03/j-c-penney-spent-170-million-to-install-johnson-team.html" TargetMode="External"/><Relationship Id="rId13" Type="http://schemas.openxmlformats.org/officeDocument/2006/relationships/hyperlink" Target="http://adage.com/article/news/jc-penney-tweaks-terminology-embraces-sale/235184/" TargetMode="External"/><Relationship Id="rId3" Type="http://schemas.openxmlformats.org/officeDocument/2006/relationships/hyperlink" Target="http://www.bloomberg.com/news/2013-04-26/j-c-penney-s-johnson-cleanup-includes-unpaid-contractors.html" TargetMode="External"/><Relationship Id="rId7" Type="http://schemas.openxmlformats.org/officeDocument/2006/relationships/hyperlink" Target="http://www.forbes.com/sites/walterloeb/2012/12/07/macys-versus-j-c-penney-the-hare-and-the-tortoise/" TargetMode="External"/><Relationship Id="rId12" Type="http://schemas.openxmlformats.org/officeDocument/2006/relationships/hyperlink" Target="http://www.huffingtonpost.com/2012/06/18/michael-francis-jc-penney_n_1607161.html" TargetMode="External"/><Relationship Id="rId17" Type="http://schemas.openxmlformats.org/officeDocument/2006/relationships/hyperlink" Target="http://target-addict.blogspot.com/2012/04/confused-between-jcp-and-target-ads.html" TargetMode="External"/><Relationship Id="rId2" Type="http://schemas.openxmlformats.org/officeDocument/2006/relationships/hyperlink" Target="http://www.cnbc.com/id/100630657" TargetMode="External"/><Relationship Id="rId16" Type="http://schemas.openxmlformats.org/officeDocument/2006/relationships/hyperlink" Target="http://logisticsviewpoints.com/2013/03/04/macys-wins-with-omni-channel-fulfillment/" TargetMode="External"/><Relationship Id="rId1" Type="http://schemas.openxmlformats.org/officeDocument/2006/relationships/slideLayout" Target="../slideLayouts/slideLayout2.xml"/><Relationship Id="rId6" Type="http://schemas.openxmlformats.org/officeDocument/2006/relationships/hyperlink" Target="http://investing.businessweek.com/research/stocks/people/people.asp?ticker=JCP" TargetMode="External"/><Relationship Id="rId11" Type="http://schemas.openxmlformats.org/officeDocument/2006/relationships/hyperlink" Target="http://adage.com/article/news/jc-penney-earnings-sales-fall-ad-spending-rises/240062/" TargetMode="External"/><Relationship Id="rId5" Type="http://schemas.openxmlformats.org/officeDocument/2006/relationships/hyperlink" Target="http://www.bloomberg.com/news/2013-05-01/j-c-penney-apologizes-in-ad-developed-under-former-ceo.html" TargetMode="External"/><Relationship Id="rId15" Type="http://schemas.openxmlformats.org/officeDocument/2006/relationships/hyperlink" Target="http://beta.fool.com/valuentum/2013/03/02/good-bad-and-ugly-macys-kohls-and-jc-penney/26012/" TargetMode="External"/><Relationship Id="rId10" Type="http://schemas.openxmlformats.org/officeDocument/2006/relationships/hyperlink" Target="http://adage.com/article/agency-news/macy-s-kicks-media-agency-review/235359/" TargetMode="External"/><Relationship Id="rId4" Type="http://schemas.openxmlformats.org/officeDocument/2006/relationships/hyperlink" Target="http://ir.jcpenney.com/phoenix.zhtml?c=70528&amp;p=irol-newscompany" TargetMode="External"/><Relationship Id="rId9" Type="http://schemas.openxmlformats.org/officeDocument/2006/relationships/hyperlink" Target="http://www.businessinsider.com/after-5-years-jcpenney-and-saatchi-part-ways-2011-12" TargetMode="External"/><Relationship Id="rId14" Type="http://schemas.openxmlformats.org/officeDocument/2006/relationships/hyperlink" Target="http://www.dailyfinance.com/2011/10/12/will-j-c-penney-be-the-next-targ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8000" dirty="0" smtClean="0"/>
              <a:t>jcp</a:t>
            </a:r>
            <a:r>
              <a:rPr lang="en-US" dirty="0" smtClean="0">
                <a:solidFill>
                  <a:srgbClr val="C00000"/>
                </a:solidFill>
              </a:rPr>
              <a:t>enney</a:t>
            </a:r>
            <a:endParaRPr lang="en-US" dirty="0">
              <a:solidFill>
                <a:srgbClr val="C00000"/>
              </a:solidFill>
            </a:endParaRPr>
          </a:p>
        </p:txBody>
      </p:sp>
      <p:sp>
        <p:nvSpPr>
          <p:cNvPr id="3" name="Subtitle 2"/>
          <p:cNvSpPr>
            <a:spLocks noGrp="1"/>
          </p:cNvSpPr>
          <p:nvPr>
            <p:ph type="subTitle" idx="1"/>
          </p:nvPr>
        </p:nvSpPr>
        <p:spPr/>
        <p:txBody>
          <a:bodyPr/>
          <a:lstStyle/>
          <a:p>
            <a:r>
              <a:rPr lang="en-US" dirty="0" smtClean="0"/>
              <a:t>UBS Case Competition </a:t>
            </a:r>
          </a:p>
          <a:p>
            <a:endParaRPr lang="en-US" dirty="0"/>
          </a:p>
        </p:txBody>
      </p:sp>
    </p:spTree>
    <p:extLst>
      <p:ext uri="{BB962C8B-B14F-4D97-AF65-F5344CB8AC3E}">
        <p14:creationId xmlns:p14="http://schemas.microsoft.com/office/powerpoint/2010/main" val="2909134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5400" y="0"/>
            <a:ext cx="3581400" cy="1600200"/>
          </a:xfrm>
        </p:spPr>
        <p:txBody>
          <a:bodyPr/>
          <a:lstStyle/>
          <a:p>
            <a:r>
              <a:rPr lang="en-US" sz="3600" dirty="0" smtClean="0"/>
              <a:t>Timeline</a:t>
            </a:r>
            <a:endParaRPr lang="en-US" sz="3600" dirty="0"/>
          </a:p>
        </p:txBody>
      </p:sp>
      <p:sp>
        <p:nvSpPr>
          <p:cNvPr id="3" name="Content Placeholder 2"/>
          <p:cNvSpPr>
            <a:spLocks noGrp="1"/>
          </p:cNvSpPr>
          <p:nvPr>
            <p:ph idx="1"/>
          </p:nvPr>
        </p:nvSpPr>
        <p:spPr>
          <a:xfrm>
            <a:off x="685800" y="609600"/>
            <a:ext cx="4876800" cy="5715000"/>
          </a:xfrm>
        </p:spPr>
        <p:txBody>
          <a:bodyPr>
            <a:normAutofit fontScale="25000" lnSpcReduction="20000"/>
          </a:bodyPr>
          <a:lstStyle/>
          <a:p>
            <a:r>
              <a:rPr lang="en-US" dirty="0"/>
              <a:t>Event: Overestimating earnings despite floods and shortages</a:t>
            </a:r>
          </a:p>
          <a:p>
            <a:r>
              <a:rPr lang="en-US" dirty="0"/>
              <a:t>Time: 2010</a:t>
            </a:r>
          </a:p>
          <a:p>
            <a:r>
              <a:rPr lang="en-US" dirty="0"/>
              <a:t>Effect: 5% drop in stock prices</a:t>
            </a:r>
          </a:p>
          <a:p>
            <a:r>
              <a:rPr lang="en-US" dirty="0"/>
              <a:t/>
            </a:r>
            <a:br>
              <a:rPr lang="en-US" dirty="0"/>
            </a:br>
            <a:endParaRPr lang="en-US" dirty="0"/>
          </a:p>
          <a:p>
            <a:r>
              <a:rPr lang="en-US" dirty="0"/>
              <a:t>Event: Ron Johnson became CEO</a:t>
            </a:r>
          </a:p>
          <a:p>
            <a:r>
              <a:rPr lang="en-US" dirty="0"/>
              <a:t>Time: Nov 2011</a:t>
            </a:r>
          </a:p>
          <a:p>
            <a:r>
              <a:rPr lang="en-US" dirty="0"/>
              <a:t>Effect: stock prices surge</a:t>
            </a:r>
          </a:p>
          <a:p>
            <a:r>
              <a:rPr lang="en-US" dirty="0"/>
              <a:t/>
            </a:r>
            <a:br>
              <a:rPr lang="en-US" dirty="0"/>
            </a:br>
            <a:endParaRPr lang="en-US" dirty="0"/>
          </a:p>
          <a:p>
            <a:r>
              <a:rPr lang="en-US" dirty="0"/>
              <a:t>Event: Saatchi &amp; Saatchi and JCP mutually ends contract &amp; PMK-BNC  is brought in to replace </a:t>
            </a:r>
            <a:r>
              <a:rPr lang="en-US" dirty="0">
                <a:hlinkClick r:id="rId2"/>
              </a:rPr>
              <a:t> M Booth &amp; Associates</a:t>
            </a:r>
            <a:endParaRPr lang="en-US" dirty="0"/>
          </a:p>
          <a:p>
            <a:r>
              <a:rPr lang="en-US" dirty="0"/>
              <a:t>Time: Dec 2011</a:t>
            </a:r>
          </a:p>
          <a:p>
            <a:r>
              <a:rPr lang="en-US" dirty="0"/>
              <a:t>Effect: image and focus was shifted towards hipper, younger, and wealthier crowds</a:t>
            </a:r>
          </a:p>
          <a:p>
            <a:r>
              <a:rPr lang="en-US" dirty="0"/>
              <a:t/>
            </a:r>
            <a:br>
              <a:rPr lang="en-US" dirty="0"/>
            </a:br>
            <a:endParaRPr lang="en-US" dirty="0"/>
          </a:p>
          <a:p>
            <a:r>
              <a:rPr lang="en-US" dirty="0"/>
              <a:t>Event: Jobs-like keynote speech by Johnson and new logo</a:t>
            </a:r>
          </a:p>
          <a:p>
            <a:r>
              <a:rPr lang="en-US" dirty="0"/>
              <a:t>Time: Jan 2012</a:t>
            </a:r>
          </a:p>
          <a:p>
            <a:r>
              <a:rPr lang="en-US" dirty="0"/>
              <a:t>Effect: raised fears of change and doubts of Johnson’s plan</a:t>
            </a:r>
          </a:p>
          <a:p>
            <a:r>
              <a:rPr lang="en-US" dirty="0"/>
              <a:t/>
            </a:r>
            <a:br>
              <a:rPr lang="en-US" dirty="0"/>
            </a:br>
            <a:endParaRPr lang="en-US" dirty="0"/>
          </a:p>
          <a:p>
            <a:r>
              <a:rPr lang="en-US" dirty="0"/>
              <a:t>Event: 10% of employees were laid off</a:t>
            </a:r>
          </a:p>
          <a:p>
            <a:r>
              <a:rPr lang="en-US" dirty="0"/>
              <a:t>Time: Apr 2012</a:t>
            </a:r>
          </a:p>
          <a:p>
            <a:r>
              <a:rPr lang="en-US" dirty="0"/>
              <a:t>Effect: firing 600 of 5900 employees at headquarters that did not help raise morale </a:t>
            </a:r>
          </a:p>
          <a:p>
            <a:r>
              <a:rPr lang="en-US" dirty="0"/>
              <a:t/>
            </a:r>
            <a:br>
              <a:rPr lang="en-US" dirty="0"/>
            </a:br>
            <a:endParaRPr lang="en-US" dirty="0"/>
          </a:p>
          <a:p>
            <a:r>
              <a:rPr lang="en-US" dirty="0"/>
              <a:t>Event: Firing of middle managers and executives</a:t>
            </a:r>
          </a:p>
          <a:p>
            <a:r>
              <a:rPr lang="en-US" dirty="0"/>
              <a:t>Time: Apr 2012</a:t>
            </a:r>
          </a:p>
          <a:p>
            <a:r>
              <a:rPr lang="en-US" dirty="0"/>
              <a:t>Effect: created an atmosphere of fear and uncertainty</a:t>
            </a:r>
          </a:p>
          <a:p>
            <a:r>
              <a:rPr lang="en-US" dirty="0"/>
              <a:t/>
            </a:r>
            <a:br>
              <a:rPr lang="en-US" dirty="0"/>
            </a:br>
            <a:endParaRPr lang="en-US" dirty="0"/>
          </a:p>
          <a:p>
            <a:r>
              <a:rPr lang="en-US" dirty="0"/>
              <a:t>Event: Commission for staff ended</a:t>
            </a:r>
          </a:p>
          <a:p>
            <a:r>
              <a:rPr lang="en-US" dirty="0"/>
              <a:t>Time: May 2012</a:t>
            </a:r>
          </a:p>
          <a:p>
            <a:r>
              <a:rPr lang="en-US" dirty="0"/>
              <a:t>Effect: staff felt less motivated</a:t>
            </a:r>
          </a:p>
          <a:p>
            <a:r>
              <a:rPr lang="en-US" dirty="0"/>
              <a:t/>
            </a:r>
            <a:br>
              <a:rPr lang="en-US" dirty="0"/>
            </a:br>
            <a:endParaRPr lang="en-US" dirty="0"/>
          </a:p>
          <a:p>
            <a:r>
              <a:rPr lang="en-US" dirty="0"/>
              <a:t>Event: Macy’s had 38% increase in profits</a:t>
            </a:r>
          </a:p>
          <a:p>
            <a:r>
              <a:rPr lang="en-US" dirty="0"/>
              <a:t>Time: first quarter 2012</a:t>
            </a:r>
          </a:p>
          <a:p>
            <a:r>
              <a:rPr lang="en-US" dirty="0"/>
              <a:t>Effect: Industry realized that consumers were moving from JCP to Macy’s</a:t>
            </a:r>
          </a:p>
          <a:p>
            <a:r>
              <a:rPr lang="en-US" dirty="0"/>
              <a:t/>
            </a:r>
            <a:br>
              <a:rPr lang="en-US" dirty="0"/>
            </a:br>
            <a:endParaRPr lang="en-US" dirty="0"/>
          </a:p>
          <a:p>
            <a:r>
              <a:rPr lang="en-US" dirty="0"/>
              <a:t>Event: Numbers were a big miss </a:t>
            </a:r>
          </a:p>
          <a:p>
            <a:r>
              <a:rPr lang="en-US" dirty="0"/>
              <a:t>Time: 5/16/12</a:t>
            </a:r>
          </a:p>
          <a:p>
            <a:r>
              <a:rPr lang="en-US" dirty="0"/>
              <a:t>Effect: Stock plummeted by 19.7% and losses were much greater than anticipated</a:t>
            </a:r>
          </a:p>
          <a:p>
            <a:r>
              <a:rPr lang="en-US" dirty="0"/>
              <a:t/>
            </a:r>
            <a:br>
              <a:rPr lang="en-US" dirty="0"/>
            </a:br>
            <a:endParaRPr lang="en-US" dirty="0"/>
          </a:p>
          <a:p>
            <a:r>
              <a:rPr lang="en-US" dirty="0"/>
              <a:t>Event: Michael Francis Resigned (President)</a:t>
            </a:r>
          </a:p>
          <a:p>
            <a:r>
              <a:rPr lang="en-US" dirty="0"/>
              <a:t>Time: June 18th, 2012</a:t>
            </a:r>
          </a:p>
          <a:p>
            <a:r>
              <a:rPr lang="en-US" dirty="0"/>
              <a:t>Effect: illustrated that the current direction was not desired</a:t>
            </a:r>
          </a:p>
          <a:p>
            <a:r>
              <a:rPr lang="en-US" dirty="0"/>
              <a:t/>
            </a:r>
            <a:br>
              <a:rPr lang="en-US" dirty="0"/>
            </a:br>
            <a:endParaRPr lang="en-US" dirty="0"/>
          </a:p>
          <a:p>
            <a:r>
              <a:rPr lang="en-US" dirty="0"/>
              <a:t>Event: Sales were brought back</a:t>
            </a:r>
          </a:p>
          <a:p>
            <a:r>
              <a:rPr lang="en-US" dirty="0"/>
              <a:t>Time: Jun 2012</a:t>
            </a:r>
          </a:p>
          <a:p>
            <a:r>
              <a:rPr lang="en-US" dirty="0"/>
              <a:t>Effect: this event demonstrated that the rebranding was not working and customers did not understand JCP’s new pricing system (Michael Francis’ advertising proved ineffective) </a:t>
            </a:r>
          </a:p>
          <a:p>
            <a:r>
              <a:rPr lang="en-US" dirty="0"/>
              <a:t/>
            </a:r>
            <a:br>
              <a:rPr lang="en-US" dirty="0"/>
            </a:br>
            <a:endParaRPr lang="en-US" dirty="0"/>
          </a:p>
          <a:p>
            <a:r>
              <a:rPr lang="en-US" dirty="0"/>
              <a:t>Event: Constant rebranding</a:t>
            </a:r>
          </a:p>
          <a:p>
            <a:r>
              <a:rPr lang="en-US" dirty="0"/>
              <a:t>Time: June 2012</a:t>
            </a:r>
          </a:p>
          <a:p>
            <a:r>
              <a:rPr lang="en-US" dirty="0"/>
              <a:t>Effect: was driving JCP’s previous core customer base, many of which were bargain hunters, away and dissatisfaction was rising</a:t>
            </a:r>
          </a:p>
          <a:p>
            <a:r>
              <a:rPr lang="en-US" dirty="0"/>
              <a:t/>
            </a:r>
            <a:br>
              <a:rPr lang="en-US" dirty="0"/>
            </a:br>
            <a:endParaRPr lang="en-US" dirty="0"/>
          </a:p>
          <a:p>
            <a:r>
              <a:rPr lang="en-US" dirty="0"/>
              <a:t>Event: Johnson leaves</a:t>
            </a:r>
          </a:p>
          <a:p>
            <a:r>
              <a:rPr lang="en-US" dirty="0"/>
              <a:t>Time: Apr 8, 2013</a:t>
            </a:r>
          </a:p>
          <a:p>
            <a:r>
              <a:rPr lang="en-US" dirty="0"/>
              <a:t>Effect: Sales are down 20%, stock prices are down 30%, and stores are being closed down every quarter</a:t>
            </a:r>
          </a:p>
          <a:p>
            <a:endParaRPr lang="en-US" dirty="0"/>
          </a:p>
        </p:txBody>
      </p:sp>
    </p:spTree>
    <p:extLst>
      <p:ext uri="{BB962C8B-B14F-4D97-AF65-F5344CB8AC3E}">
        <p14:creationId xmlns:p14="http://schemas.microsoft.com/office/powerpoint/2010/main" val="204173479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r>
              <a:rPr lang="en-US" sz="6000" dirty="0"/>
              <a:t>jcp</a:t>
            </a:r>
            <a:r>
              <a:rPr lang="en-US" sz="3600" dirty="0">
                <a:solidFill>
                  <a:srgbClr val="B40000"/>
                </a:solidFill>
              </a:rPr>
              <a:t>enny</a:t>
            </a:r>
            <a:r>
              <a:rPr lang="en-US" sz="3600" dirty="0"/>
              <a:t>’s</a:t>
            </a:r>
            <a:r>
              <a:rPr lang="en-US" dirty="0"/>
              <a:t> </a:t>
            </a:r>
            <a:r>
              <a:rPr lang="en-US" sz="3600" dirty="0"/>
              <a:t>Makeover</a:t>
            </a:r>
          </a:p>
        </p:txBody>
      </p:sp>
      <p:sp>
        <p:nvSpPr>
          <p:cNvPr id="3" name="Text Placeholder 2"/>
          <p:cNvSpPr>
            <a:spLocks noGrp="1"/>
          </p:cNvSpPr>
          <p:nvPr>
            <p:ph type="body" idx="1"/>
          </p:nvPr>
        </p:nvSpPr>
        <p:spPr>
          <a:xfrm>
            <a:off x="457200" y="1371600"/>
            <a:ext cx="4040188" cy="609600"/>
          </a:xfrm>
        </p:spPr>
        <p:txBody>
          <a:bodyPr/>
          <a:lstStyle/>
          <a:p>
            <a:r>
              <a:rPr lang="en-US" dirty="0" smtClean="0"/>
              <a:t>Ron Johnson’s Strategy</a:t>
            </a:r>
            <a:endParaRPr lang="en-US" dirty="0"/>
          </a:p>
        </p:txBody>
      </p:sp>
      <p:sp>
        <p:nvSpPr>
          <p:cNvPr id="4" name="Text Placeholder 3"/>
          <p:cNvSpPr>
            <a:spLocks noGrp="1"/>
          </p:cNvSpPr>
          <p:nvPr>
            <p:ph type="body" sz="quarter" idx="3"/>
          </p:nvPr>
        </p:nvSpPr>
        <p:spPr>
          <a:xfrm>
            <a:off x="4648200" y="1371600"/>
            <a:ext cx="4041775" cy="609600"/>
          </a:xfrm>
        </p:spPr>
        <p:txBody>
          <a:bodyPr/>
          <a:lstStyle/>
          <a:p>
            <a:r>
              <a:rPr lang="en-US" dirty="0" smtClean="0"/>
              <a:t>Hit or Miss</a:t>
            </a:r>
            <a:endParaRPr lang="en-US" dirty="0"/>
          </a:p>
        </p:txBody>
      </p:sp>
      <p:sp>
        <p:nvSpPr>
          <p:cNvPr id="5" name="Content Placeholder 4"/>
          <p:cNvSpPr>
            <a:spLocks noGrp="1"/>
          </p:cNvSpPr>
          <p:nvPr>
            <p:ph sz="quarter" idx="13"/>
          </p:nvPr>
        </p:nvSpPr>
        <p:spPr>
          <a:xfrm>
            <a:off x="457200" y="1981200"/>
            <a:ext cx="4041648" cy="4191000"/>
          </a:xfrm>
        </p:spPr>
        <p:txBody>
          <a:bodyPr>
            <a:noAutofit/>
          </a:bodyPr>
          <a:lstStyle/>
          <a:p>
            <a:pPr>
              <a:lnSpc>
                <a:spcPct val="150000"/>
              </a:lnSpc>
            </a:pPr>
            <a:r>
              <a:rPr lang="en-US" sz="2000" dirty="0" smtClean="0"/>
              <a:t>Redesigning Store</a:t>
            </a:r>
          </a:p>
          <a:p>
            <a:pPr>
              <a:lnSpc>
                <a:spcPct val="150000"/>
              </a:lnSpc>
            </a:pPr>
            <a:r>
              <a:rPr lang="en-US" sz="2000" dirty="0"/>
              <a:t>Redefining Culture</a:t>
            </a:r>
          </a:p>
          <a:p>
            <a:pPr>
              <a:lnSpc>
                <a:spcPct val="150000"/>
              </a:lnSpc>
            </a:pPr>
            <a:r>
              <a:rPr lang="en-US" sz="2000" dirty="0" smtClean="0"/>
              <a:t>“Shop-in-Shop”</a:t>
            </a:r>
          </a:p>
          <a:p>
            <a:pPr>
              <a:lnSpc>
                <a:spcPct val="150000"/>
              </a:lnSpc>
            </a:pPr>
            <a:r>
              <a:rPr lang="en-US" sz="2000" dirty="0" smtClean="0"/>
              <a:t>Appley</a:t>
            </a:r>
            <a:r>
              <a:rPr lang="en-US" sz="2000" dirty="0"/>
              <a:t> </a:t>
            </a:r>
            <a:r>
              <a:rPr lang="en-US" sz="2000" dirty="0" smtClean="0"/>
              <a:t>Culture</a:t>
            </a:r>
          </a:p>
          <a:p>
            <a:pPr>
              <a:lnSpc>
                <a:spcPct val="150000"/>
              </a:lnSpc>
            </a:pPr>
            <a:r>
              <a:rPr lang="en-US" sz="2000" dirty="0" smtClean="0"/>
              <a:t>“Fair and Square”</a:t>
            </a:r>
          </a:p>
          <a:p>
            <a:pPr>
              <a:lnSpc>
                <a:spcPct val="150000"/>
              </a:lnSpc>
            </a:pPr>
            <a:r>
              <a:rPr lang="en-US" sz="2000" dirty="0" smtClean="0"/>
              <a:t>Taking Risks and Being Bold</a:t>
            </a:r>
          </a:p>
          <a:p>
            <a:pPr>
              <a:lnSpc>
                <a:spcPct val="150000"/>
              </a:lnSpc>
            </a:pPr>
            <a:r>
              <a:rPr lang="en-US" sz="2000" dirty="0" smtClean="0"/>
              <a:t>Martha Stewart</a:t>
            </a:r>
          </a:p>
          <a:p>
            <a:pPr>
              <a:lnSpc>
                <a:spcPct val="150000"/>
              </a:lnSpc>
            </a:pPr>
            <a:r>
              <a:rPr lang="en-US" sz="2000" dirty="0" smtClean="0"/>
              <a:t>Trimming the Fat</a:t>
            </a:r>
            <a:endParaRPr lang="en-US" sz="2000" dirty="0"/>
          </a:p>
        </p:txBody>
      </p:sp>
      <p:sp>
        <p:nvSpPr>
          <p:cNvPr id="6" name="Content Placeholder 5"/>
          <p:cNvSpPr>
            <a:spLocks noGrp="1"/>
          </p:cNvSpPr>
          <p:nvPr>
            <p:ph sz="quarter" idx="14"/>
          </p:nvPr>
        </p:nvSpPr>
        <p:spPr>
          <a:xfrm>
            <a:off x="4648200" y="1981200"/>
            <a:ext cx="4041648" cy="4340352"/>
          </a:xfrm>
        </p:spPr>
        <p:txBody>
          <a:bodyPr>
            <a:normAutofit/>
          </a:bodyPr>
          <a:lstStyle/>
          <a:p>
            <a:endParaRPr lang="en-US" sz="1000" dirty="0" smtClean="0"/>
          </a:p>
          <a:p>
            <a:r>
              <a:rPr lang="en-US" sz="1000" dirty="0" smtClean="0"/>
              <a:t>While making stores look brighter and more energetic, the renovations rendered many stores unable to operate</a:t>
            </a:r>
          </a:p>
          <a:p>
            <a:r>
              <a:rPr lang="en-US" sz="1000" dirty="0" smtClean="0"/>
              <a:t>While aiming for a younger, wealthier customer base, JCPenney turned away the previous older, middle income customer base</a:t>
            </a:r>
          </a:p>
          <a:p>
            <a:r>
              <a:rPr lang="en-US" sz="1000" dirty="0" smtClean="0"/>
              <a:t>While bringing in small boutique brands and European </a:t>
            </a:r>
            <a:r>
              <a:rPr lang="en-US" sz="1000" dirty="0"/>
              <a:t>s</a:t>
            </a:r>
            <a:r>
              <a:rPr lang="en-US" sz="1000" dirty="0" smtClean="0"/>
              <a:t>lim fits, the previous customer base that simply looked for quality basic clothing no longer had reasons to return</a:t>
            </a:r>
          </a:p>
          <a:p>
            <a:r>
              <a:rPr lang="en-US" sz="1000" dirty="0" smtClean="0"/>
              <a:t>While Mr. Johnson successfully brought about a “</a:t>
            </a:r>
            <a:r>
              <a:rPr lang="en-US" sz="1000" dirty="0" smtClean="0"/>
              <a:t>Appley</a:t>
            </a:r>
            <a:r>
              <a:rPr lang="en-US" sz="1000" dirty="0" smtClean="0"/>
              <a:t>” culture, the fast paced, innovative culture is perhaps not suited for the casual, mid-wealth clothing retail industry</a:t>
            </a:r>
          </a:p>
          <a:p>
            <a:r>
              <a:rPr lang="en-US" sz="1000" dirty="0" smtClean="0"/>
              <a:t>While providing overall lower prices to customers, the termination of sales reduced customer enthusiasm and got rid of the company’s ability to price discriminate</a:t>
            </a:r>
          </a:p>
          <a:p>
            <a:r>
              <a:rPr lang="en-US" sz="1000" dirty="0" smtClean="0"/>
              <a:t>While introducing many new and exciting ideas, Mr. Johnson </a:t>
            </a:r>
            <a:r>
              <a:rPr lang="en-US" sz="1000" dirty="0"/>
              <a:t>neither </a:t>
            </a:r>
            <a:r>
              <a:rPr lang="en-US" sz="1000" dirty="0" smtClean="0"/>
              <a:t>was able to execute his strategies successfully nor had he sought professional feedback</a:t>
            </a:r>
          </a:p>
          <a:p>
            <a:r>
              <a:rPr lang="en-US" sz="1000" dirty="0" smtClean="0"/>
              <a:t>While foreseeing great potential in a collaboration with Martha Stewart for his new home-department, Mr. Johnson did not realize that Macy’s held exclusive rights to Martha’s products, and had to fight a hefty lawsuit</a:t>
            </a:r>
          </a:p>
          <a:p>
            <a:r>
              <a:rPr lang="en-US" sz="1000" dirty="0" smtClean="0"/>
              <a:t>While expenses were reduced, thousands of staff members were laid off, which permeated an atmosphere of uncertainty and fear</a:t>
            </a:r>
            <a:endParaRPr lang="en-US" sz="1000" dirty="0"/>
          </a:p>
        </p:txBody>
      </p:sp>
    </p:spTree>
    <p:extLst>
      <p:ext uri="{BB962C8B-B14F-4D97-AF65-F5344CB8AC3E}">
        <p14:creationId xmlns:p14="http://schemas.microsoft.com/office/powerpoint/2010/main" val="181668059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 &amp; Image</a:t>
            </a:r>
            <a:endParaRPr lang="en-US" dirty="0"/>
          </a:p>
        </p:txBody>
      </p:sp>
      <p:sp>
        <p:nvSpPr>
          <p:cNvPr id="3" name="Content Placeholder 2"/>
          <p:cNvSpPr>
            <a:spLocks noGrp="1"/>
          </p:cNvSpPr>
          <p:nvPr>
            <p:ph idx="1"/>
          </p:nvPr>
        </p:nvSpPr>
        <p:spPr>
          <a:xfrm>
            <a:off x="685800" y="1143000"/>
            <a:ext cx="4995863" cy="4419600"/>
          </a:xfrm>
        </p:spPr>
        <p:txBody>
          <a:bodyPr>
            <a:normAutofit lnSpcReduction="10000"/>
          </a:bodyPr>
          <a:lstStyle/>
          <a:p>
            <a:r>
              <a:rPr lang="en-US" dirty="0" smtClean="0"/>
              <a:t>Brands</a:t>
            </a:r>
          </a:p>
          <a:p>
            <a:pPr lvl="1"/>
            <a:r>
              <a:rPr lang="en-US" sz="1200" dirty="0" smtClean="0"/>
              <a:t>Boutique and European like slim fit brands replaced more than 400 old brands</a:t>
            </a:r>
          </a:p>
          <a:p>
            <a:pPr lvl="1"/>
            <a:r>
              <a:rPr lang="en-US" sz="1200" dirty="0" smtClean="0"/>
              <a:t>new </a:t>
            </a:r>
            <a:r>
              <a:rPr lang="en-US" sz="1200" dirty="0"/>
              <a:t>or unusual customers were impressed, but returning customers were </a:t>
            </a:r>
            <a:r>
              <a:rPr lang="en-US" sz="1200" dirty="0" smtClean="0"/>
              <a:t>upset</a:t>
            </a:r>
          </a:p>
          <a:p>
            <a:r>
              <a:rPr lang="en-US" dirty="0" smtClean="0"/>
              <a:t>Image</a:t>
            </a:r>
          </a:p>
          <a:p>
            <a:pPr lvl="1"/>
            <a:r>
              <a:rPr lang="en-US" sz="1200" dirty="0" smtClean="0"/>
              <a:t>Marketing from Target executive, Michael Francis, failed to acquire new desired hip, young, and wealthy customers</a:t>
            </a:r>
          </a:p>
          <a:p>
            <a:pPr lvl="1"/>
            <a:r>
              <a:rPr lang="en-US" sz="1200" dirty="0" smtClean="0"/>
              <a:t>Ads were obtuse and unable to express JCPenney’s new “Fair and Square” pricing system</a:t>
            </a:r>
          </a:p>
          <a:p>
            <a:pPr lvl="2"/>
            <a:r>
              <a:rPr lang="en-US" sz="800" dirty="0" smtClean="0"/>
              <a:t>Sales and promotions are desired</a:t>
            </a:r>
          </a:p>
          <a:p>
            <a:pPr lvl="1"/>
            <a:r>
              <a:rPr lang="en-US" sz="1200" dirty="0" smtClean="0"/>
              <a:t>Walls were painted white and brighter lights were put in</a:t>
            </a:r>
          </a:p>
          <a:p>
            <a:pPr lvl="1"/>
            <a:r>
              <a:rPr lang="en-US" sz="1200" dirty="0" smtClean="0"/>
              <a:t>2 new logos were instated in the last two years in attempts to rebrand the company</a:t>
            </a:r>
          </a:p>
          <a:p>
            <a:pPr lvl="1"/>
            <a:r>
              <a:rPr lang="en-US" sz="1200" dirty="0" smtClean="0"/>
              <a:t>Mr. Johnson failed to reproduce the success he had at Apple that produced a fast paced, hip, and young image</a:t>
            </a:r>
          </a:p>
          <a:p>
            <a:pPr lvl="1"/>
            <a:endParaRPr lang="en-US" sz="1200" dirty="0"/>
          </a:p>
        </p:txBody>
      </p:sp>
      <p:sp>
        <p:nvSpPr>
          <p:cNvPr id="4" name="Text Placeholder 3"/>
          <p:cNvSpPr>
            <a:spLocks noGrp="1"/>
          </p:cNvSpPr>
          <p:nvPr>
            <p:ph type="body" sz="half" idx="2"/>
          </p:nvPr>
        </p:nvSpPr>
        <p:spPr/>
        <p:txBody>
          <a:bodyPr>
            <a:normAutofit fontScale="92500"/>
          </a:bodyPr>
          <a:lstStyle/>
          <a:p>
            <a:pPr algn="r"/>
            <a:r>
              <a:rPr lang="en-US" dirty="0" smtClean="0"/>
              <a:t>“Most </a:t>
            </a:r>
            <a:r>
              <a:rPr lang="en-US" dirty="0"/>
              <a:t>of us in Middle America don't need another store that sells cheaply made clothing that appeals to teenagers—these stores abound. Nor do we need a cosmetics counter that is trying to be upscale and doesn't quite have the cachet</a:t>
            </a:r>
            <a:r>
              <a:rPr lang="en-US" dirty="0" smtClean="0"/>
              <a:t>.”</a:t>
            </a:r>
          </a:p>
          <a:p>
            <a:pPr algn="r"/>
            <a:r>
              <a:rPr lang="en-US" dirty="0"/>
              <a:t/>
            </a:r>
            <a:br>
              <a:rPr lang="en-US" dirty="0"/>
            </a:br>
            <a:r>
              <a:rPr lang="en-US" dirty="0" smtClean="0"/>
              <a:t>- JCPenney Customer</a:t>
            </a:r>
            <a:endParaRPr lang="en-US" dirty="0"/>
          </a:p>
        </p:txBody>
      </p:sp>
    </p:spTree>
    <p:extLst>
      <p:ext uri="{BB962C8B-B14F-4D97-AF65-F5344CB8AC3E}">
        <p14:creationId xmlns:p14="http://schemas.microsoft.com/office/powerpoint/2010/main" val="333622654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85800"/>
            <a:ext cx="4724400" cy="762000"/>
          </a:xfrm>
        </p:spPr>
        <p:txBody>
          <a:bodyPr/>
          <a:lstStyle/>
          <a:p>
            <a:r>
              <a:rPr lang="en-US" sz="2800" dirty="0" smtClean="0"/>
              <a:t>Management Direction</a:t>
            </a:r>
            <a:endParaRPr lang="en-US" sz="2800" dirty="0"/>
          </a:p>
        </p:txBody>
      </p:sp>
      <p:sp>
        <p:nvSpPr>
          <p:cNvPr id="3" name="Text Placeholder 2"/>
          <p:cNvSpPr>
            <a:spLocks noGrp="1"/>
          </p:cNvSpPr>
          <p:nvPr>
            <p:ph type="body" idx="1"/>
          </p:nvPr>
        </p:nvSpPr>
        <p:spPr>
          <a:xfrm>
            <a:off x="381000" y="1447800"/>
            <a:ext cx="4040188" cy="609600"/>
          </a:xfrm>
        </p:spPr>
        <p:txBody>
          <a:bodyPr/>
          <a:lstStyle/>
          <a:p>
            <a:r>
              <a:rPr lang="en-US" dirty="0" smtClean="0"/>
              <a:t>Team Johnson</a:t>
            </a:r>
            <a:endParaRPr lang="en-US" dirty="0"/>
          </a:p>
        </p:txBody>
      </p:sp>
      <p:sp>
        <p:nvSpPr>
          <p:cNvPr id="4" name="Text Placeholder 3"/>
          <p:cNvSpPr>
            <a:spLocks noGrp="1"/>
          </p:cNvSpPr>
          <p:nvPr>
            <p:ph type="body" sz="quarter" idx="3"/>
          </p:nvPr>
        </p:nvSpPr>
        <p:spPr>
          <a:xfrm>
            <a:off x="4648200" y="1447800"/>
            <a:ext cx="4041775" cy="609600"/>
          </a:xfrm>
        </p:spPr>
        <p:txBody>
          <a:bodyPr/>
          <a:lstStyle/>
          <a:p>
            <a:r>
              <a:rPr lang="en-US" dirty="0" smtClean="0"/>
              <a:t>Team Ullman</a:t>
            </a:r>
            <a:endParaRPr lang="en-US" dirty="0"/>
          </a:p>
        </p:txBody>
      </p:sp>
      <p:sp>
        <p:nvSpPr>
          <p:cNvPr id="5" name="Content Placeholder 4"/>
          <p:cNvSpPr>
            <a:spLocks noGrp="1"/>
          </p:cNvSpPr>
          <p:nvPr>
            <p:ph sz="quarter" idx="13"/>
          </p:nvPr>
        </p:nvSpPr>
        <p:spPr>
          <a:xfrm>
            <a:off x="381000" y="5029200"/>
            <a:ext cx="4041648" cy="1292352"/>
          </a:xfrm>
        </p:spPr>
        <p:txBody>
          <a:bodyPr>
            <a:normAutofit/>
          </a:bodyPr>
          <a:lstStyle/>
          <a:p>
            <a:pPr lvl="1"/>
            <a:endParaRPr lang="en-US" dirty="0"/>
          </a:p>
          <a:p>
            <a:r>
              <a:rPr lang="en-US" sz="1400" dirty="0" smtClean="0"/>
              <a:t>Mr. Johnson, in his attempt to rebrand JCPenney, brought with him talents from companies with cultures that he wanted</a:t>
            </a:r>
            <a:endParaRPr lang="en-US" sz="1400" dirty="0"/>
          </a:p>
        </p:txBody>
      </p:sp>
      <p:sp>
        <p:nvSpPr>
          <p:cNvPr id="6" name="Content Placeholder 5"/>
          <p:cNvSpPr>
            <a:spLocks noGrp="1"/>
          </p:cNvSpPr>
          <p:nvPr>
            <p:ph sz="quarter" idx="14"/>
          </p:nvPr>
        </p:nvSpPr>
        <p:spPr>
          <a:xfrm>
            <a:off x="4672584" y="2212849"/>
            <a:ext cx="4041648" cy="3883151"/>
          </a:xfrm>
        </p:spPr>
        <p:txBody>
          <a:bodyPr>
            <a:normAutofit/>
          </a:bodyPr>
          <a:lstStyle/>
          <a:p>
            <a:r>
              <a:rPr lang="en-US" dirty="0" smtClean="0"/>
              <a:t>Kristen Blum (CTO)</a:t>
            </a:r>
          </a:p>
          <a:p>
            <a:endParaRPr lang="en-US" sz="1200" dirty="0" smtClean="0"/>
          </a:p>
          <a:p>
            <a:endParaRPr lang="en-US" sz="1200" dirty="0"/>
          </a:p>
          <a:p>
            <a:endParaRPr lang="en-US" sz="1200" dirty="0" smtClean="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r>
              <a:rPr lang="en-US" sz="1400" dirty="0" smtClean="0"/>
              <a:t>Retaining the ex-CTO of Apple is a positive direction for JCPenney’s future development in e-commerce</a:t>
            </a:r>
            <a:endParaRPr lang="en-US" sz="1400" dirty="0"/>
          </a:p>
        </p:txBody>
      </p:sp>
      <p:graphicFrame>
        <p:nvGraphicFramePr>
          <p:cNvPr id="8" name="Diagram 7"/>
          <p:cNvGraphicFramePr/>
          <p:nvPr>
            <p:extLst>
              <p:ext uri="{D42A27DB-BD31-4B8C-83A1-F6EECF244321}">
                <p14:modId xmlns:p14="http://schemas.microsoft.com/office/powerpoint/2010/main" val="2226431431"/>
              </p:ext>
            </p:extLst>
          </p:nvPr>
        </p:nvGraphicFramePr>
        <p:xfrm>
          <a:off x="1066800" y="2209800"/>
          <a:ext cx="2514600" cy="294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971268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B40000"/>
                </a:solidFill>
              </a:rPr>
              <a:t>N</a:t>
            </a:r>
            <a:r>
              <a:rPr lang="en-US" dirty="0" smtClean="0"/>
              <a:t>ew </a:t>
            </a:r>
            <a:r>
              <a:rPr lang="en-US" dirty="0" smtClean="0">
                <a:solidFill>
                  <a:srgbClr val="B40000"/>
                </a:solidFill>
              </a:rPr>
              <a:t>I</a:t>
            </a:r>
            <a:r>
              <a:rPr lang="en-US" dirty="0" smtClean="0"/>
              <a:t>deas</a:t>
            </a:r>
            <a:endParaRPr lang="en-US" dirty="0"/>
          </a:p>
        </p:txBody>
      </p:sp>
      <p:sp>
        <p:nvSpPr>
          <p:cNvPr id="3" name="Content Placeholder 2"/>
          <p:cNvSpPr>
            <a:spLocks noGrp="1"/>
          </p:cNvSpPr>
          <p:nvPr>
            <p:ph idx="1"/>
          </p:nvPr>
        </p:nvSpPr>
        <p:spPr/>
        <p:txBody>
          <a:bodyPr>
            <a:normAutofit lnSpcReduction="10000"/>
          </a:bodyPr>
          <a:lstStyle/>
          <a:p>
            <a:r>
              <a:rPr lang="en-US" dirty="0" smtClean="0"/>
              <a:t>Advertisement</a:t>
            </a:r>
          </a:p>
          <a:p>
            <a:pPr lvl="1"/>
            <a:r>
              <a:rPr lang="en-US" dirty="0" smtClean="0"/>
              <a:t>Instead of aiming to become the new Target, JCPenney should learn from Macy’s multifaceted, upbeat, and very amicable ads. Macy’s, now the leader of clothing retail, has ads that have hundreds of thousands of views on </a:t>
            </a:r>
            <a:r>
              <a:rPr lang="en-US" dirty="0" smtClean="0"/>
              <a:t>Youtube</a:t>
            </a:r>
            <a:r>
              <a:rPr lang="en-US" dirty="0" smtClean="0"/>
              <a:t> simply because they are good videos.</a:t>
            </a:r>
          </a:p>
          <a:p>
            <a:r>
              <a:rPr lang="en-US" dirty="0" smtClean="0"/>
              <a:t>“Brands-in-Brand”</a:t>
            </a:r>
          </a:p>
          <a:p>
            <a:pPr lvl="1"/>
            <a:r>
              <a:rPr lang="en-US" dirty="0" smtClean="0"/>
              <a:t>Mr. Johnson introduced many great ideas, and one of them is to target the hip, young, and wealthy market. Instead of shifting the business model towards this customer base, JCPenney should integrate this customer base to grow their market share.</a:t>
            </a:r>
          </a:p>
          <a:p>
            <a:r>
              <a:rPr lang="en-US" dirty="0" smtClean="0"/>
              <a:t>E-Commerce</a:t>
            </a:r>
          </a:p>
          <a:p>
            <a:pPr lvl="1"/>
            <a:r>
              <a:rPr lang="en-US" dirty="0" smtClean="0"/>
              <a:t>Macy’s has online delivery in more than 500 of its 800 stores and has the most highly rated clothing retail e-commerce infrastructure. E-commerce will be a necessity for JCPenney, as the main competitor for Macy’s, in the future. Developing a multi-platform media, similar to those of Macy’s, Zara and Target, to help customers find what they are looking for will not only differentiate JCPenney, but also help it acquire new market share. </a:t>
            </a:r>
            <a:endParaRPr lang="en-US" dirty="0"/>
          </a:p>
        </p:txBody>
      </p:sp>
    </p:spTree>
    <p:extLst>
      <p:ext uri="{BB962C8B-B14F-4D97-AF65-F5344CB8AC3E}">
        <p14:creationId xmlns:p14="http://schemas.microsoft.com/office/powerpoint/2010/main" val="1929192486"/>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4267200" cy="838200"/>
          </a:xfrm>
        </p:spPr>
        <p:txBody>
          <a:bodyPr/>
          <a:lstStyle/>
          <a:p>
            <a:r>
              <a:rPr lang="en-US" sz="3200" dirty="0" smtClean="0"/>
              <a:t>Recommendation</a:t>
            </a:r>
            <a:endParaRPr lang="en-US" sz="3200"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954236974"/>
              </p:ext>
            </p:extLst>
          </p:nvPr>
        </p:nvGraphicFramePr>
        <p:xfrm>
          <a:off x="2209800" y="1143000"/>
          <a:ext cx="6019800" cy="1630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p:cNvSpPr>
            <a:spLocks noGrp="1"/>
          </p:cNvSpPr>
          <p:nvPr>
            <p:ph sz="quarter" idx="13"/>
          </p:nvPr>
        </p:nvSpPr>
        <p:spPr>
          <a:xfrm>
            <a:off x="365760" y="2819400"/>
            <a:ext cx="4041648" cy="3307080"/>
          </a:xfrm>
        </p:spPr>
        <p:txBody>
          <a:bodyPr/>
          <a:lstStyle/>
          <a:p>
            <a:endParaRPr lang="en-US" dirty="0" smtClean="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75557687"/>
              </p:ext>
            </p:extLst>
          </p:nvPr>
        </p:nvGraphicFramePr>
        <p:xfrm>
          <a:off x="762000" y="2743200"/>
          <a:ext cx="3429000" cy="3571240"/>
        </p:xfrm>
        <a:graphic>
          <a:graphicData uri="http://schemas.openxmlformats.org/drawingml/2006/table">
            <a:tbl>
              <a:tblPr firstRow="1" bandRow="1">
                <a:tableStyleId>{3B4B98B0-60AC-42C2-AFA5-B58CD77FA1E5}</a:tableStyleId>
              </a:tblPr>
              <a:tblGrid>
                <a:gridCol w="3429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j-lt"/>
                        </a:rPr>
                        <a:t>Recover Core Customer Base</a:t>
                      </a:r>
                    </a:p>
                  </a:txBody>
                  <a:tcPr/>
                </a:tc>
              </a:tr>
              <a:tr h="370840">
                <a:tc>
                  <a:txBody>
                    <a:bodyPr/>
                    <a:lstStyle/>
                    <a:p>
                      <a:pPr marL="285750" indent="-285750">
                        <a:buFont typeface="Arial" pitchFamily="34" charset="0"/>
                        <a:buChar char="•"/>
                      </a:pPr>
                      <a:r>
                        <a:rPr lang="en-US" sz="1200" dirty="0" smtClean="0">
                          <a:latin typeface="+mj-lt"/>
                        </a:rPr>
                        <a:t>Re-implement sales and promotions, which</a:t>
                      </a:r>
                      <a:r>
                        <a:rPr lang="en-US" sz="1200" baseline="0" dirty="0" smtClean="0">
                          <a:latin typeface="+mj-lt"/>
                        </a:rPr>
                        <a:t> will both boost customer enthusiasm and price discrimination</a:t>
                      </a:r>
                    </a:p>
                    <a:p>
                      <a:pPr marL="285750" indent="-285750">
                        <a:buFont typeface="Arial" pitchFamily="34" charset="0"/>
                        <a:buChar char="•"/>
                      </a:pPr>
                      <a:r>
                        <a:rPr lang="en-US" sz="1200" dirty="0" smtClean="0">
                          <a:latin typeface="+mj-lt"/>
                        </a:rPr>
                        <a:t>Terminate</a:t>
                      </a:r>
                      <a:r>
                        <a:rPr lang="en-US" sz="1200" baseline="0" dirty="0" smtClean="0">
                          <a:latin typeface="+mj-lt"/>
                        </a:rPr>
                        <a:t> any immediate plans for renovation and plans to redesign the stores</a:t>
                      </a:r>
                    </a:p>
                    <a:p>
                      <a:pPr marL="285750" indent="-285750">
                        <a:buFont typeface="Arial" pitchFamily="34" charset="0"/>
                        <a:buChar char="•"/>
                      </a:pPr>
                      <a:r>
                        <a:rPr lang="en-US" sz="1200" dirty="0" smtClean="0">
                          <a:latin typeface="+mj-lt"/>
                        </a:rPr>
                        <a:t>Re-instate commission based pay to boost employee moral</a:t>
                      </a:r>
                    </a:p>
                    <a:p>
                      <a:pPr marL="285750" indent="-285750">
                        <a:buFont typeface="Arial" pitchFamily="34" charset="0"/>
                        <a:buChar char="•"/>
                      </a:pPr>
                      <a:r>
                        <a:rPr lang="en-US" sz="1200" i="0" dirty="0" smtClean="0">
                          <a:latin typeface="+mj-lt"/>
                        </a:rPr>
                        <a:t>Re-focu</a:t>
                      </a:r>
                      <a:r>
                        <a:rPr lang="en-US" sz="1200" i="0" baseline="0" dirty="0" smtClean="0">
                          <a:latin typeface="+mj-lt"/>
                        </a:rPr>
                        <a:t>s sales on quality basic clothing, instead of the boutique, slim fit clothing</a:t>
                      </a:r>
                    </a:p>
                    <a:p>
                      <a:pPr marL="285750" indent="-285750">
                        <a:buFont typeface="Arial" pitchFamily="34" charset="0"/>
                        <a:buChar char="•"/>
                      </a:pPr>
                      <a:r>
                        <a:rPr lang="en-US" sz="1200" i="0" baseline="0" dirty="0" smtClean="0">
                          <a:latin typeface="+mj-lt"/>
                        </a:rPr>
                        <a:t>Reverse the “Fair and Square” pricing system that customers dislike</a:t>
                      </a:r>
                    </a:p>
                    <a:p>
                      <a:pPr marL="285750" indent="-285750">
                        <a:buFont typeface="Arial" pitchFamily="34" charset="0"/>
                        <a:buChar char="•"/>
                      </a:pPr>
                      <a:r>
                        <a:rPr lang="en-US" sz="1200" i="0" baseline="0" dirty="0" smtClean="0">
                          <a:latin typeface="+mj-lt"/>
                        </a:rPr>
                        <a:t>Run ads focused on JCPenney’s return to its core values , apologizing to the customers about recent changes</a:t>
                      </a:r>
                    </a:p>
                    <a:p>
                      <a:pPr marL="285750" indent="-285750">
                        <a:buFont typeface="Arial" pitchFamily="34" charset="0"/>
                        <a:buChar char="•"/>
                      </a:pPr>
                      <a:r>
                        <a:rPr lang="en-US" sz="1200" i="0" baseline="0" dirty="0" smtClean="0">
                          <a:latin typeface="+mj-lt"/>
                        </a:rPr>
                        <a:t>In the long term, move away from coupons and brick and mortar </a:t>
                      </a:r>
                      <a:endParaRPr lang="en-US" sz="1200" i="0" dirty="0" smtClean="0">
                        <a:latin typeface="+mj-lt"/>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03326259"/>
              </p:ext>
            </p:extLst>
          </p:nvPr>
        </p:nvGraphicFramePr>
        <p:xfrm>
          <a:off x="4876800" y="2743200"/>
          <a:ext cx="3429000" cy="3581400"/>
        </p:xfrm>
        <a:graphic>
          <a:graphicData uri="http://schemas.openxmlformats.org/drawingml/2006/table">
            <a:tbl>
              <a:tblPr firstRow="1" bandRow="1">
                <a:tableStyleId>{3B4B98B0-60AC-42C2-AFA5-B58CD77FA1E5}</a:tableStyleId>
              </a:tblPr>
              <a:tblGrid>
                <a:gridCol w="3429000"/>
              </a:tblGrid>
              <a:tr h="381000">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400" dirty="0" smtClean="0">
                          <a:latin typeface="+mj-lt"/>
                        </a:rPr>
                        <a:t>Grow Customer Base</a:t>
                      </a:r>
                    </a:p>
                  </a:txBody>
                  <a:tcPr/>
                </a:tc>
              </a:tr>
              <a:tr h="370840">
                <a:tc>
                  <a:txBody>
                    <a:bodyPr/>
                    <a:lstStyle/>
                    <a:p>
                      <a:pPr marL="285750" indent="-285750">
                        <a:buFont typeface="Arial" pitchFamily="34" charset="0"/>
                        <a:buChar char="•"/>
                      </a:pPr>
                      <a:r>
                        <a:rPr lang="en-US" sz="1200" dirty="0" smtClean="0">
                          <a:latin typeface="+mj-lt"/>
                        </a:rPr>
                        <a:t>Create “brands-in-brand”,</a:t>
                      </a:r>
                      <a:r>
                        <a:rPr lang="en-US" sz="1200" baseline="0" dirty="0" smtClean="0">
                          <a:latin typeface="+mj-lt"/>
                        </a:rPr>
                        <a:t> to bring in up-scaled brands, like Banana Republic’s Monogram, to acquire a greater market share and further price discriminate</a:t>
                      </a:r>
                    </a:p>
                    <a:p>
                      <a:pPr marL="285750" indent="-285750">
                        <a:buFont typeface="Arial" pitchFamily="34" charset="0"/>
                        <a:buChar char="•"/>
                      </a:pPr>
                      <a:r>
                        <a:rPr lang="en-US" sz="1200" baseline="0" dirty="0" smtClean="0">
                          <a:latin typeface="+mj-lt"/>
                        </a:rPr>
                        <a:t>The focus should remain in quality basic clothing</a:t>
                      </a:r>
                      <a:endParaRPr lang="en-US" sz="1200" dirty="0" smtClean="0">
                        <a:latin typeface="+mj-lt"/>
                      </a:endParaRPr>
                    </a:p>
                    <a:p>
                      <a:pPr marL="285750" indent="-285750">
                        <a:buFont typeface="Arial" pitchFamily="34" charset="0"/>
                        <a:buChar char="•"/>
                      </a:pPr>
                      <a:r>
                        <a:rPr lang="en-US" sz="1200" dirty="0" smtClean="0">
                          <a:latin typeface="+mj-lt"/>
                        </a:rPr>
                        <a:t>Strengthen online presence with the help of Apple’s ex-CTO</a:t>
                      </a:r>
                      <a:r>
                        <a:rPr lang="en-US" sz="1200" baseline="0" dirty="0" smtClean="0">
                          <a:latin typeface="+mj-lt"/>
                        </a:rPr>
                        <a:t> to increase user friendliness and logistical efficiency</a:t>
                      </a:r>
                    </a:p>
                    <a:p>
                      <a:pPr marL="285750" indent="-285750">
                        <a:buFont typeface="Arial" pitchFamily="34" charset="0"/>
                        <a:buChar char="•"/>
                      </a:pPr>
                      <a:r>
                        <a:rPr lang="en-US" sz="1200" baseline="0" dirty="0" smtClean="0">
                          <a:latin typeface="+mj-lt"/>
                        </a:rPr>
                        <a:t>Analyze the results of past JCPenney’s strategy and the strategies of competitors to see what works well</a:t>
                      </a:r>
                      <a:endParaRPr lang="en-US" sz="1200" dirty="0" smtClean="0">
                        <a:latin typeface="+mj-lt"/>
                      </a:endParaRPr>
                    </a:p>
                    <a:p>
                      <a:pPr marL="285750" indent="-285750">
                        <a:buFont typeface="Arial" pitchFamily="34" charset="0"/>
                        <a:buChar char="•"/>
                      </a:pPr>
                      <a:r>
                        <a:rPr lang="en-US" sz="1200" dirty="0" smtClean="0">
                          <a:latin typeface="+mj-lt"/>
                        </a:rPr>
                        <a:t>Differentiate</a:t>
                      </a:r>
                      <a:r>
                        <a:rPr lang="en-US" sz="1200" baseline="0" dirty="0" smtClean="0">
                          <a:latin typeface="+mj-lt"/>
                        </a:rPr>
                        <a:t> JCPenney’s Brand by using a unique combination of advertisements, brands, and strategies to create a everyday likeable image</a:t>
                      </a:r>
                      <a:endParaRPr lang="en-US" sz="1200" dirty="0" smtClean="0">
                        <a:latin typeface="+mj-lt"/>
                      </a:endParaRPr>
                    </a:p>
                  </a:txBody>
                  <a:tcPr/>
                </a:tc>
              </a:tr>
            </a:tbl>
          </a:graphicData>
        </a:graphic>
      </p:graphicFrame>
      <p:sp>
        <p:nvSpPr>
          <p:cNvPr id="9" name="TextBox 8"/>
          <p:cNvSpPr txBox="1"/>
          <p:nvPr/>
        </p:nvSpPr>
        <p:spPr>
          <a:xfrm>
            <a:off x="304800" y="2398208"/>
            <a:ext cx="762000" cy="369332"/>
          </a:xfrm>
          <a:prstGeom prst="rect">
            <a:avLst/>
          </a:prstGeom>
          <a:noFill/>
        </p:spPr>
        <p:txBody>
          <a:bodyPr wrap="square" rtlCol="0">
            <a:spAutoFit/>
          </a:bodyPr>
          <a:lstStyle/>
          <a:p>
            <a:r>
              <a:rPr lang="en-US" dirty="0" smtClean="0"/>
              <a:t>Now</a:t>
            </a:r>
            <a:endParaRPr lang="en-US" dirty="0"/>
          </a:p>
        </p:txBody>
      </p:sp>
      <p:sp>
        <p:nvSpPr>
          <p:cNvPr id="10" name="TextBox 9"/>
          <p:cNvSpPr txBox="1"/>
          <p:nvPr/>
        </p:nvSpPr>
        <p:spPr>
          <a:xfrm>
            <a:off x="4191000" y="2398208"/>
            <a:ext cx="914400" cy="369332"/>
          </a:xfrm>
          <a:prstGeom prst="rect">
            <a:avLst/>
          </a:prstGeom>
          <a:noFill/>
        </p:spPr>
        <p:txBody>
          <a:bodyPr wrap="square" rtlCol="0">
            <a:spAutoFit/>
          </a:bodyPr>
          <a:lstStyle/>
          <a:p>
            <a:r>
              <a:rPr lang="en-US" dirty="0" smtClean="0"/>
              <a:t>Future</a:t>
            </a:r>
            <a:endParaRPr lang="en-US" dirty="0"/>
          </a:p>
        </p:txBody>
      </p:sp>
    </p:spTree>
    <p:extLst>
      <p:ext uri="{BB962C8B-B14F-4D97-AF65-F5344CB8AC3E}">
        <p14:creationId xmlns:p14="http://schemas.microsoft.com/office/powerpoint/2010/main" val="3270384032"/>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Text Placeholder 2"/>
          <p:cNvSpPr>
            <a:spLocks noGrp="1"/>
          </p:cNvSpPr>
          <p:nvPr>
            <p:ph type="body" idx="1"/>
          </p:nvPr>
        </p:nvSpPr>
        <p:spPr/>
        <p:txBody>
          <a:bodyPr/>
          <a:lstStyle/>
          <a:p>
            <a:r>
              <a:rPr lang="en-US" dirty="0" smtClean="0"/>
              <a:t>Risks</a:t>
            </a:r>
            <a:endParaRPr lang="en-US" dirty="0"/>
          </a:p>
        </p:txBody>
      </p:sp>
      <p:sp>
        <p:nvSpPr>
          <p:cNvPr id="4" name="Text Placeholder 3"/>
          <p:cNvSpPr>
            <a:spLocks noGrp="1"/>
          </p:cNvSpPr>
          <p:nvPr>
            <p:ph type="body" sz="quarter" idx="3"/>
          </p:nvPr>
        </p:nvSpPr>
        <p:spPr/>
        <p:txBody>
          <a:bodyPr/>
          <a:lstStyle/>
          <a:p>
            <a:r>
              <a:rPr lang="en-US" dirty="0" smtClean="0"/>
              <a:t>Mitigation Strategy </a:t>
            </a:r>
            <a:endParaRPr lang="en-US" dirty="0"/>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2139142723"/>
              </p:ext>
            </p:extLst>
          </p:nvPr>
        </p:nvGraphicFramePr>
        <p:xfrm>
          <a:off x="457200" y="2209799"/>
          <a:ext cx="4041775" cy="2506980"/>
        </p:xfrm>
        <a:graphic>
          <a:graphicData uri="http://schemas.openxmlformats.org/drawingml/2006/table">
            <a:tbl>
              <a:tblPr firstRow="1" bandRow="1">
                <a:tableStyleId>{5C22544A-7EE6-4342-B048-85BDC9FD1C3A}</a:tableStyleId>
              </a:tblPr>
              <a:tblGrid>
                <a:gridCol w="4041775"/>
              </a:tblGrid>
              <a:tr h="384810">
                <a:tc>
                  <a:txBody>
                    <a:bodyPr/>
                    <a:lstStyle/>
                    <a:p>
                      <a:endParaRPr lang="en-US" dirty="0"/>
                    </a:p>
                  </a:txBody>
                  <a:tcPr/>
                </a:tc>
              </a:tr>
              <a:tr h="384810">
                <a:tc>
                  <a:txBody>
                    <a:bodyPr/>
                    <a:lstStyle/>
                    <a:p>
                      <a:r>
                        <a:rPr lang="en-US" sz="1200" dirty="0" smtClean="0">
                          <a:latin typeface="+mj-lt"/>
                        </a:rPr>
                        <a:t>Failure of initial</a:t>
                      </a:r>
                      <a:r>
                        <a:rPr lang="en-US" sz="1200" baseline="0" dirty="0" smtClean="0">
                          <a:latin typeface="+mj-lt"/>
                        </a:rPr>
                        <a:t> recovery</a:t>
                      </a:r>
                      <a:endParaRPr lang="en-US" sz="1200" dirty="0">
                        <a:latin typeface="+mj-lt"/>
                      </a:endParaRPr>
                    </a:p>
                  </a:txBody>
                  <a:tcPr/>
                </a:tc>
              </a:tr>
              <a:tr h="384810">
                <a:tc>
                  <a:txBody>
                    <a:bodyPr/>
                    <a:lstStyle/>
                    <a:p>
                      <a:r>
                        <a:rPr lang="en-US" sz="1200" dirty="0" smtClean="0">
                          <a:latin typeface="+mj-lt"/>
                        </a:rPr>
                        <a:t>Low</a:t>
                      </a:r>
                      <a:r>
                        <a:rPr lang="en-US" sz="1200" baseline="0" dirty="0" smtClean="0">
                          <a:latin typeface="+mj-lt"/>
                        </a:rPr>
                        <a:t> sales from up-scaled brands</a:t>
                      </a:r>
                    </a:p>
                    <a:p>
                      <a:endParaRPr lang="en-US" sz="1200" dirty="0">
                        <a:latin typeface="+mj-lt"/>
                      </a:endParaRPr>
                    </a:p>
                  </a:txBody>
                  <a:tcPr/>
                </a:tc>
              </a:tr>
              <a:tr h="384810">
                <a:tc>
                  <a:txBody>
                    <a:bodyPr/>
                    <a:lstStyle/>
                    <a:p>
                      <a:r>
                        <a:rPr lang="en-US" sz="1200" dirty="0" smtClean="0">
                          <a:latin typeface="+mj-lt"/>
                        </a:rPr>
                        <a:t>Advertisements are too similar to Macy’s</a:t>
                      </a:r>
                    </a:p>
                    <a:p>
                      <a:endParaRPr lang="en-US" sz="1200" dirty="0" smtClean="0">
                        <a:latin typeface="+mj-lt"/>
                      </a:endParaRPr>
                    </a:p>
                    <a:p>
                      <a:endParaRPr lang="en-US" sz="1200" dirty="0" smtClean="0">
                        <a:latin typeface="+mj-lt"/>
                      </a:endParaRPr>
                    </a:p>
                    <a:p>
                      <a:endParaRPr lang="en-US" sz="1200" dirty="0">
                        <a:latin typeface="+mj-lt"/>
                      </a:endParaRPr>
                    </a:p>
                  </a:txBody>
                  <a:tcPr/>
                </a:tc>
              </a:tr>
              <a:tr h="384810">
                <a:tc>
                  <a:txBody>
                    <a:bodyPr/>
                    <a:lstStyle/>
                    <a:p>
                      <a:r>
                        <a:rPr lang="en-US" sz="1200" dirty="0" smtClean="0">
                          <a:latin typeface="+mj-lt"/>
                        </a:rPr>
                        <a:t>Employees</a:t>
                      </a:r>
                      <a:r>
                        <a:rPr lang="en-US" sz="1200" baseline="0" dirty="0" smtClean="0">
                          <a:latin typeface="+mj-lt"/>
                        </a:rPr>
                        <a:t> are still dissatisfied from lay-offs</a:t>
                      </a:r>
                    </a:p>
                    <a:p>
                      <a:endParaRPr lang="en-US" sz="1200" dirty="0">
                        <a:latin typeface="+mj-lt"/>
                      </a:endParaRPr>
                    </a:p>
                  </a:txBody>
                  <a:tcPr/>
                </a:tc>
              </a:tr>
            </a:tbl>
          </a:graphicData>
        </a:graphic>
      </p:graphicFrame>
      <p:graphicFrame>
        <p:nvGraphicFramePr>
          <p:cNvPr id="8" name="Content Placeholder 7"/>
          <p:cNvGraphicFramePr>
            <a:graphicFrameLocks noGrp="1"/>
          </p:cNvGraphicFramePr>
          <p:nvPr>
            <p:ph sz="quarter" idx="14"/>
            <p:extLst>
              <p:ext uri="{D42A27DB-BD31-4B8C-83A1-F6EECF244321}">
                <p14:modId xmlns:p14="http://schemas.microsoft.com/office/powerpoint/2010/main" val="4139235841"/>
              </p:ext>
            </p:extLst>
          </p:nvPr>
        </p:nvGraphicFramePr>
        <p:xfrm>
          <a:off x="4672013" y="2212975"/>
          <a:ext cx="4041775" cy="2498566"/>
        </p:xfrm>
        <a:graphic>
          <a:graphicData uri="http://schemas.openxmlformats.org/drawingml/2006/table">
            <a:tbl>
              <a:tblPr firstRow="1" bandRow="1">
                <a:tableStyleId>{5C22544A-7EE6-4342-B048-85BDC9FD1C3A}</a:tableStyleId>
              </a:tblPr>
              <a:tblGrid>
                <a:gridCol w="4041775"/>
              </a:tblGrid>
              <a:tr h="380603">
                <a:tc>
                  <a:txBody>
                    <a:bodyPr/>
                    <a:lstStyle/>
                    <a:p>
                      <a:endParaRPr lang="en-US" dirty="0"/>
                    </a:p>
                  </a:txBody>
                  <a:tcPr/>
                </a:tc>
              </a:tr>
              <a:tr h="380603">
                <a:tc>
                  <a:txBody>
                    <a:bodyPr/>
                    <a:lstStyle/>
                    <a:p>
                      <a:r>
                        <a:rPr lang="en-US" sz="1200" dirty="0" smtClean="0">
                          <a:latin typeface="+mj-lt"/>
                        </a:rPr>
                        <a:t>Dispose of PP&amp;E</a:t>
                      </a:r>
                      <a:r>
                        <a:rPr lang="en-US" sz="1200" baseline="0" dirty="0" smtClean="0">
                          <a:latin typeface="+mj-lt"/>
                        </a:rPr>
                        <a:t>, and focus on online sales</a:t>
                      </a:r>
                      <a:endParaRPr lang="en-US" sz="1200" dirty="0">
                        <a:latin typeface="+mj-lt"/>
                      </a:endParaRPr>
                    </a:p>
                  </a:txBody>
                  <a:tcPr/>
                </a:tc>
              </a:tr>
              <a:tr h="380603">
                <a:tc>
                  <a:txBody>
                    <a:bodyPr/>
                    <a:lstStyle/>
                    <a:p>
                      <a:r>
                        <a:rPr lang="en-US" sz="1200" dirty="0" smtClean="0">
                          <a:latin typeface="+mj-lt"/>
                        </a:rPr>
                        <a:t>Apply up-scaling</a:t>
                      </a:r>
                      <a:r>
                        <a:rPr lang="en-US" sz="1200" baseline="0" dirty="0" smtClean="0">
                          <a:latin typeface="+mj-lt"/>
                        </a:rPr>
                        <a:t> after stable cash in-flow has been established, and a</a:t>
                      </a:r>
                      <a:r>
                        <a:rPr lang="en-US" sz="1200" dirty="0" smtClean="0">
                          <a:latin typeface="+mj-lt"/>
                        </a:rPr>
                        <a:t>djust up-scaling</a:t>
                      </a:r>
                      <a:r>
                        <a:rPr lang="en-US" sz="1200" baseline="0" dirty="0" smtClean="0">
                          <a:latin typeface="+mj-lt"/>
                        </a:rPr>
                        <a:t> accordingly</a:t>
                      </a:r>
                      <a:endParaRPr lang="en-US" sz="1200" dirty="0">
                        <a:latin typeface="+mj-lt"/>
                      </a:endParaRPr>
                    </a:p>
                  </a:txBody>
                  <a:tcPr/>
                </a:tc>
              </a:tr>
              <a:tr h="380603">
                <a:tc>
                  <a:txBody>
                    <a:bodyPr/>
                    <a:lstStyle/>
                    <a:p>
                      <a:r>
                        <a:rPr lang="en-US" sz="1200" dirty="0" smtClean="0">
                          <a:latin typeface="+mj-lt"/>
                        </a:rPr>
                        <a:t>Contract with well known advertising agencies that know the strengths of JCPenney,</a:t>
                      </a:r>
                      <a:r>
                        <a:rPr lang="en-US" sz="1200" baseline="0" dirty="0" smtClean="0">
                          <a:latin typeface="+mj-lt"/>
                        </a:rPr>
                        <a:t> such as more stylish women’s apparel, and more fashionable men’s casual apparel</a:t>
                      </a:r>
                      <a:endParaRPr lang="en-US" sz="1200" dirty="0">
                        <a:latin typeface="+mj-lt"/>
                      </a:endParaRPr>
                    </a:p>
                  </a:txBody>
                  <a:tcPr/>
                </a:tc>
              </a:tr>
              <a:tr h="380603">
                <a:tc>
                  <a:txBody>
                    <a:bodyPr/>
                    <a:lstStyle/>
                    <a:p>
                      <a:r>
                        <a:rPr lang="en-US" sz="1200" dirty="0" smtClean="0">
                          <a:latin typeface="+mj-lt"/>
                        </a:rPr>
                        <a:t>Run internal ads confirming the livelihood</a:t>
                      </a:r>
                      <a:r>
                        <a:rPr lang="en-US" sz="1200" baseline="0" dirty="0" smtClean="0">
                          <a:latin typeface="+mj-lt"/>
                        </a:rPr>
                        <a:t> of current staff</a:t>
                      </a:r>
                      <a:endParaRPr lang="en-US" sz="1200" dirty="0">
                        <a:latin typeface="+mj-lt"/>
                      </a:endParaRPr>
                    </a:p>
                  </a:txBody>
                  <a:tcPr/>
                </a:tc>
              </a:tr>
            </a:tbl>
          </a:graphicData>
        </a:graphic>
      </p:graphicFrame>
    </p:spTree>
    <p:extLst>
      <p:ext uri="{BB962C8B-B14F-4D97-AF65-F5344CB8AC3E}">
        <p14:creationId xmlns:p14="http://schemas.microsoft.com/office/powerpoint/2010/main" val="1150712706"/>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71600"/>
            <a:ext cx="2819400" cy="838200"/>
          </a:xfrm>
        </p:spPr>
        <p:txBody>
          <a:bodyPr/>
          <a:lstStyle/>
          <a:p>
            <a:r>
              <a:rPr lang="en-US" sz="2800" dirty="0" smtClean="0"/>
              <a:t>Sources</a:t>
            </a:r>
            <a:endParaRPr lang="en-US" sz="2800" dirty="0"/>
          </a:p>
        </p:txBody>
      </p:sp>
      <p:sp>
        <p:nvSpPr>
          <p:cNvPr id="3" name="Content Placeholder 2"/>
          <p:cNvSpPr>
            <a:spLocks noGrp="1"/>
          </p:cNvSpPr>
          <p:nvPr>
            <p:ph idx="1"/>
          </p:nvPr>
        </p:nvSpPr>
        <p:spPr>
          <a:xfrm>
            <a:off x="1295400" y="2286000"/>
            <a:ext cx="7239000" cy="2819399"/>
          </a:xfrm>
        </p:spPr>
        <p:txBody>
          <a:bodyPr>
            <a:normAutofit fontScale="40000" lnSpcReduction="20000"/>
          </a:bodyPr>
          <a:lstStyle/>
          <a:p>
            <a:r>
              <a:rPr lang="en-US" u="sng" dirty="0">
                <a:hlinkClick r:id="rId2"/>
              </a:rPr>
              <a:t>http://www.cnbc.com/id/100630657</a:t>
            </a:r>
            <a:endParaRPr lang="en-US" dirty="0"/>
          </a:p>
          <a:p>
            <a:r>
              <a:rPr lang="en-US" u="sng" dirty="0" smtClean="0">
                <a:hlinkClick r:id="rId3"/>
              </a:rPr>
              <a:t>http</a:t>
            </a:r>
            <a:r>
              <a:rPr lang="en-US" u="sng" dirty="0">
                <a:hlinkClick r:id="rId3"/>
              </a:rPr>
              <a:t>://www.bloomberg.com/news/2013-04-26/j-c-penney-s-johnson-cleanup-includes-unpaid-contractors.html</a:t>
            </a:r>
            <a:endParaRPr lang="en-US" dirty="0"/>
          </a:p>
          <a:p>
            <a:r>
              <a:rPr lang="en-US" u="sng" dirty="0" smtClean="0">
                <a:hlinkClick r:id="rId4"/>
              </a:rPr>
              <a:t>http</a:t>
            </a:r>
            <a:r>
              <a:rPr lang="en-US" u="sng" dirty="0">
                <a:hlinkClick r:id="rId4"/>
              </a:rPr>
              <a:t>://ir.jcpenney.com/phoenix.zhtml?c=70528&amp;p=irol-newscompany</a:t>
            </a:r>
            <a:endParaRPr lang="en-US" dirty="0"/>
          </a:p>
          <a:p>
            <a:r>
              <a:rPr lang="en-US" u="sng" dirty="0" smtClean="0">
                <a:hlinkClick r:id="rId5"/>
              </a:rPr>
              <a:t>http</a:t>
            </a:r>
            <a:r>
              <a:rPr lang="en-US" u="sng" dirty="0">
                <a:hlinkClick r:id="rId5"/>
              </a:rPr>
              <a:t>://www.bloomberg.com/news/2013-05-01/j-c-penney-apologizes-in-ad-developed-under-former-ceo.html</a:t>
            </a:r>
            <a:endParaRPr lang="en-US" dirty="0"/>
          </a:p>
          <a:p>
            <a:r>
              <a:rPr lang="en-US" u="sng" dirty="0">
                <a:hlinkClick r:id="rId6"/>
              </a:rPr>
              <a:t>http://investing.businessweek.com/research/stocks/people/people.asp?ticker=JCP</a:t>
            </a:r>
            <a:endParaRPr lang="en-US" dirty="0"/>
          </a:p>
          <a:p>
            <a:r>
              <a:rPr lang="en-US" u="sng" dirty="0">
                <a:hlinkClick r:id="rId7"/>
              </a:rPr>
              <a:t>http://www.forbes.com/sites/walterloeb/2012/12/07/macys-versus-j-c-penney-the-hare-and-the-tortoise/</a:t>
            </a:r>
            <a:endParaRPr lang="en-US" dirty="0"/>
          </a:p>
          <a:p>
            <a:r>
              <a:rPr lang="en-US" u="sng" dirty="0" smtClean="0">
                <a:hlinkClick r:id="rId8"/>
              </a:rPr>
              <a:t>http</a:t>
            </a:r>
            <a:r>
              <a:rPr lang="en-US" u="sng" dirty="0">
                <a:hlinkClick r:id="rId8"/>
              </a:rPr>
              <a:t>://www.bloomberg.com/news/2013-05-03/j-c-penney-spent-170-million-to-install-johnson-team.html</a:t>
            </a:r>
            <a:endParaRPr lang="en-US" dirty="0"/>
          </a:p>
          <a:p>
            <a:r>
              <a:rPr lang="en-US" u="sng" dirty="0">
                <a:hlinkClick r:id="rId9"/>
              </a:rPr>
              <a:t>http://www.businessinsider.com/after-5-years-jcpenney-and-saatchi-part-ways-2011-12</a:t>
            </a:r>
            <a:endParaRPr lang="en-US" dirty="0"/>
          </a:p>
          <a:p>
            <a:r>
              <a:rPr lang="en-US" u="sng" dirty="0">
                <a:hlinkClick r:id="rId10"/>
              </a:rPr>
              <a:t>http://adage.com/article/agency-news/macy-s-kicks-media-agency-review/235359/</a:t>
            </a:r>
            <a:endParaRPr lang="en-US" dirty="0"/>
          </a:p>
          <a:p>
            <a:r>
              <a:rPr lang="en-US" u="sng" dirty="0">
                <a:hlinkClick r:id="rId11"/>
              </a:rPr>
              <a:t>http://adage.com/article/news/jc-penney-earnings-sales-fall-ad-spending-rises/240062/</a:t>
            </a:r>
            <a:endParaRPr lang="en-US" dirty="0"/>
          </a:p>
          <a:p>
            <a:r>
              <a:rPr lang="en-US" u="sng" dirty="0">
                <a:hlinkClick r:id="rId12"/>
              </a:rPr>
              <a:t>http://www.huffingtonpost.com/2012/06/18/michael-francis-jc-penney_n_1607161.html</a:t>
            </a:r>
            <a:endParaRPr lang="en-US" dirty="0"/>
          </a:p>
          <a:p>
            <a:r>
              <a:rPr lang="en-US" u="sng" dirty="0">
                <a:hlinkClick r:id="rId13"/>
              </a:rPr>
              <a:t>http://adage.com/article/news/jc-penney-tweaks-terminology-embraces-sale/235184/</a:t>
            </a:r>
            <a:endParaRPr lang="en-US" dirty="0"/>
          </a:p>
          <a:p>
            <a:r>
              <a:rPr lang="en-US" u="sng" dirty="0">
                <a:hlinkClick r:id="rId14"/>
              </a:rPr>
              <a:t>http://www.dailyfinance.com/2011/10/12/will-j-c-penney-be-the-next-target/</a:t>
            </a:r>
            <a:endParaRPr lang="en-US" dirty="0"/>
          </a:p>
          <a:p>
            <a:r>
              <a:rPr lang="en-US" u="sng" dirty="0">
                <a:hlinkClick r:id="rId15"/>
              </a:rPr>
              <a:t>http://beta.fool.com/valuentum/2013/03/02/good-bad-and-ugly-macys-kohls-and-jc-penney/26012/</a:t>
            </a:r>
            <a:endParaRPr lang="en-US" dirty="0"/>
          </a:p>
          <a:p>
            <a:r>
              <a:rPr lang="en-US" u="sng" dirty="0">
                <a:hlinkClick r:id="rId16"/>
              </a:rPr>
              <a:t>http://logisticsviewpoints.com/2013/03/04/macys-wins-with-omni-channel-fulfillment/</a:t>
            </a:r>
            <a:endParaRPr lang="en-US" dirty="0"/>
          </a:p>
          <a:p>
            <a:r>
              <a:rPr lang="en-US" u="sng" dirty="0">
                <a:hlinkClick r:id="rId17"/>
              </a:rPr>
              <a:t>http://target-addict.blogspot.com/2012/04/confused-between-jcp-and-target-ads.html</a:t>
            </a:r>
            <a:endParaRPr lang="en-US" dirty="0"/>
          </a:p>
          <a:p>
            <a:endParaRPr lang="en-US" dirty="0"/>
          </a:p>
        </p:txBody>
      </p:sp>
    </p:spTree>
    <p:extLst>
      <p:ext uri="{BB962C8B-B14F-4D97-AF65-F5344CB8AC3E}">
        <p14:creationId xmlns:p14="http://schemas.microsoft.com/office/powerpoint/2010/main" val="1533090375"/>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457200" y="4038600"/>
            <a:ext cx="4419600" cy="20574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sz="1200" dirty="0" smtClean="0">
                <a:solidFill>
                  <a:schemeClr val="tx2"/>
                </a:solidFill>
              </a:rPr>
              <a:t>By: </a:t>
            </a:r>
          </a:p>
          <a:p>
            <a:pPr marL="0" indent="0">
              <a:buNone/>
            </a:pPr>
            <a:r>
              <a:rPr lang="en-US" sz="1400" dirty="0" smtClean="0">
                <a:solidFill>
                  <a:srgbClr val="B40000"/>
                </a:solidFill>
              </a:rPr>
              <a:t>The Bruins R. </a:t>
            </a:r>
            <a:r>
              <a:rPr lang="en-US" sz="1400" dirty="0" smtClean="0">
                <a:solidFill>
                  <a:srgbClr val="B40000"/>
                </a:solidFill>
              </a:rPr>
              <a:t>Empowerin</a:t>
            </a:r>
            <a:r>
              <a:rPr lang="en-US" sz="1400" dirty="0" smtClean="0">
                <a:solidFill>
                  <a:srgbClr val="B40000"/>
                </a:solidFill>
              </a:rPr>
              <a:t> Associates</a:t>
            </a:r>
          </a:p>
          <a:p>
            <a:pPr marL="0" indent="0">
              <a:buNone/>
            </a:pPr>
            <a:r>
              <a:rPr lang="en-US" sz="1000" dirty="0" smtClean="0"/>
              <a:t>Anita </a:t>
            </a:r>
            <a:r>
              <a:rPr lang="en-US" sz="1000" dirty="0" smtClean="0"/>
              <a:t>Lele</a:t>
            </a:r>
            <a:endParaRPr lang="en-US" sz="1000" dirty="0" smtClean="0"/>
          </a:p>
          <a:p>
            <a:pPr marL="0" indent="0">
              <a:buNone/>
            </a:pPr>
            <a:r>
              <a:rPr lang="en-US" sz="1000" dirty="0" smtClean="0"/>
              <a:t>Marco </a:t>
            </a:r>
            <a:r>
              <a:rPr lang="en-US" sz="1000" dirty="0" smtClean="0"/>
              <a:t>Hemken</a:t>
            </a:r>
            <a:endParaRPr lang="en-US" sz="1000" dirty="0" smtClean="0"/>
          </a:p>
          <a:p>
            <a:pPr marL="0" indent="0">
              <a:buNone/>
            </a:pPr>
            <a:r>
              <a:rPr lang="en-US" sz="1000" dirty="0" smtClean="0"/>
              <a:t>YiFei</a:t>
            </a:r>
            <a:r>
              <a:rPr lang="en-US" sz="1000" dirty="0" smtClean="0"/>
              <a:t> Wang</a:t>
            </a:r>
          </a:p>
          <a:p>
            <a:pPr marL="0" indent="0">
              <a:buNone/>
            </a:pPr>
            <a:r>
              <a:rPr lang="en-US" sz="1000" dirty="0" smtClean="0"/>
              <a:t>Victoria Chen</a:t>
            </a:r>
            <a:endParaRPr lang="en-US" sz="1000" dirty="0"/>
          </a:p>
        </p:txBody>
      </p:sp>
    </p:spTree>
    <p:extLst>
      <p:ext uri="{BB962C8B-B14F-4D97-AF65-F5344CB8AC3E}">
        <p14:creationId xmlns:p14="http://schemas.microsoft.com/office/powerpoint/2010/main" val="73675807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3008313" cy="723900"/>
          </a:xfrm>
        </p:spPr>
        <p:txBody>
          <a:bodyPr/>
          <a:lstStyle/>
          <a:p>
            <a:r>
              <a:rPr lang="en-US" sz="1800" dirty="0" smtClean="0"/>
              <a:t>Table of Content </a:t>
            </a:r>
            <a:endParaRPr lang="en-US" sz="1800" dirty="0"/>
          </a:p>
        </p:txBody>
      </p:sp>
      <p:sp>
        <p:nvSpPr>
          <p:cNvPr id="3" name="Content Placeholder 2"/>
          <p:cNvSpPr>
            <a:spLocks noGrp="1"/>
          </p:cNvSpPr>
          <p:nvPr>
            <p:ph idx="1"/>
          </p:nvPr>
        </p:nvSpPr>
        <p:spPr>
          <a:xfrm>
            <a:off x="1143000" y="1752600"/>
            <a:ext cx="2590800" cy="3886200"/>
          </a:xfrm>
          <a:ln w="0" cap="flat" cmpd="sng">
            <a:noFill/>
            <a:prstDash val="solid"/>
          </a:ln>
        </p:spPr>
        <p:txBody>
          <a:bodyPr>
            <a:normAutofit fontScale="85000" lnSpcReduction="20000"/>
          </a:bodyPr>
          <a:lstStyle/>
          <a:p>
            <a:r>
              <a:rPr lang="en-US" sz="1400" dirty="0" smtClean="0"/>
              <a:t>Executive Summary </a:t>
            </a:r>
          </a:p>
          <a:p>
            <a:pPr marL="0" indent="0" algn="r">
              <a:buNone/>
            </a:pPr>
            <a:r>
              <a:rPr lang="en-US" sz="1400" dirty="0" smtClean="0"/>
              <a:t>3</a:t>
            </a:r>
          </a:p>
          <a:p>
            <a:r>
              <a:rPr lang="en-US" sz="1400" b="1" dirty="0" smtClean="0"/>
              <a:t>Industry Background</a:t>
            </a:r>
          </a:p>
          <a:p>
            <a:pPr marL="0" indent="0" algn="r">
              <a:buNone/>
            </a:pPr>
            <a:r>
              <a:rPr lang="en-US" sz="1400" dirty="0" smtClean="0"/>
              <a:t>4</a:t>
            </a:r>
          </a:p>
          <a:p>
            <a:pPr lvl="1"/>
            <a:r>
              <a:rPr lang="en-US" sz="1000" dirty="0" smtClean="0"/>
              <a:t>Competitive Background</a:t>
            </a:r>
          </a:p>
          <a:p>
            <a:pPr lvl="1"/>
            <a:r>
              <a:rPr lang="en-US" sz="1000" dirty="0" smtClean="0"/>
              <a:t>Financial Analysis</a:t>
            </a:r>
          </a:p>
          <a:p>
            <a:pPr lvl="1"/>
            <a:r>
              <a:rPr lang="en-US" sz="1000" dirty="0" smtClean="0"/>
              <a:t>Valuation Analysis</a:t>
            </a:r>
          </a:p>
          <a:p>
            <a:pPr lvl="1"/>
            <a:endParaRPr lang="en-US" sz="1000" dirty="0" smtClean="0"/>
          </a:p>
          <a:p>
            <a:r>
              <a:rPr lang="en-US" sz="1400" dirty="0" smtClean="0"/>
              <a:t>Financial Projections</a:t>
            </a:r>
          </a:p>
          <a:p>
            <a:pPr marL="0" indent="0" algn="r">
              <a:buNone/>
            </a:pPr>
            <a:r>
              <a:rPr lang="en-US" sz="1400" dirty="0" smtClean="0"/>
              <a:t>5</a:t>
            </a:r>
            <a:endParaRPr lang="en-US" sz="1400" dirty="0"/>
          </a:p>
          <a:p>
            <a:r>
              <a:rPr lang="en-US" sz="1400" dirty="0" smtClean="0"/>
              <a:t>Timeline</a:t>
            </a:r>
          </a:p>
          <a:p>
            <a:pPr marL="0" indent="0" algn="r">
              <a:buNone/>
            </a:pPr>
            <a:r>
              <a:rPr lang="en-US" sz="1400" dirty="0" smtClean="0"/>
              <a:t>10</a:t>
            </a:r>
            <a:endParaRPr lang="en-US" sz="1400" dirty="0"/>
          </a:p>
          <a:p>
            <a:r>
              <a:rPr lang="en-US" sz="1400" b="1" dirty="0" smtClean="0"/>
              <a:t>Strategic Analysis</a:t>
            </a:r>
          </a:p>
          <a:p>
            <a:pPr marL="0" indent="0" algn="r">
              <a:buNone/>
            </a:pPr>
            <a:r>
              <a:rPr lang="en-US" sz="1400" dirty="0" smtClean="0"/>
              <a:t>11</a:t>
            </a:r>
          </a:p>
          <a:p>
            <a:pPr lvl="1"/>
            <a:r>
              <a:rPr lang="en-US" sz="1000" dirty="0" smtClean="0"/>
              <a:t>Mr. Johnson’s Strategy</a:t>
            </a:r>
          </a:p>
          <a:p>
            <a:pPr lvl="1"/>
            <a:r>
              <a:rPr lang="en-US" sz="1000" dirty="0" smtClean="0"/>
              <a:t>Brand and Image Analysis</a:t>
            </a:r>
          </a:p>
          <a:p>
            <a:pPr lvl="1"/>
            <a:r>
              <a:rPr lang="en-US" sz="1000" dirty="0" smtClean="0"/>
              <a:t>Human Resource Analysis</a:t>
            </a:r>
          </a:p>
          <a:p>
            <a:pPr lvl="1"/>
            <a:endParaRPr lang="en-US" sz="1000" dirty="0"/>
          </a:p>
          <a:p>
            <a:r>
              <a:rPr lang="en-US" sz="1400" dirty="0" smtClean="0"/>
              <a:t>New Ideas &amp; Recommendation</a:t>
            </a:r>
          </a:p>
          <a:p>
            <a:pPr marL="0" indent="0" algn="r">
              <a:buNone/>
            </a:pPr>
            <a:r>
              <a:rPr lang="en-US" sz="1400" dirty="0" smtClean="0"/>
              <a:t>14</a:t>
            </a:r>
            <a:endParaRPr lang="en-US" sz="1400" dirty="0"/>
          </a:p>
          <a:p>
            <a:r>
              <a:rPr lang="en-US" sz="1400" dirty="0" smtClean="0"/>
              <a:t>Sources</a:t>
            </a:r>
          </a:p>
          <a:p>
            <a:pPr marL="0" indent="0" algn="r">
              <a:buNone/>
            </a:pPr>
            <a:r>
              <a:rPr lang="en-US" sz="1400" dirty="0" smtClean="0"/>
              <a:t>17</a:t>
            </a:r>
            <a:endParaRPr lang="en-US" sz="1400" dirty="0"/>
          </a:p>
          <a:p>
            <a:pPr marL="0" indent="0">
              <a:buNone/>
            </a:pPr>
            <a:endParaRPr lang="en-US" sz="1400" dirty="0" smtClean="0"/>
          </a:p>
          <a:p>
            <a:pPr marL="0" indent="0">
              <a:buNone/>
            </a:pPr>
            <a:endParaRPr lang="en-US" sz="1400" dirty="0"/>
          </a:p>
          <a:p>
            <a:pPr marL="0" indent="0">
              <a:buNone/>
            </a:pPr>
            <a:endParaRPr lang="en-US" sz="1400" dirty="0" smtClean="0"/>
          </a:p>
        </p:txBody>
      </p:sp>
    </p:spTree>
    <p:extLst>
      <p:ext uri="{BB962C8B-B14F-4D97-AF65-F5344CB8AC3E}">
        <p14:creationId xmlns:p14="http://schemas.microsoft.com/office/powerpoint/2010/main" val="3423759591"/>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3048000" cy="838200"/>
          </a:xfrm>
        </p:spPr>
        <p:txBody>
          <a:bodyPr/>
          <a:lstStyle/>
          <a:p>
            <a:r>
              <a:rPr lang="en-US" sz="2000" dirty="0" smtClean="0"/>
              <a:t>Executive Summary</a:t>
            </a:r>
            <a:endParaRPr lang="en-US" sz="2000"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111362783"/>
              </p:ext>
            </p:extLst>
          </p:nvPr>
        </p:nvGraphicFramePr>
        <p:xfrm>
          <a:off x="4648200" y="685800"/>
          <a:ext cx="4038600" cy="5440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p:cNvSpPr>
            <a:spLocks noGrp="1"/>
          </p:cNvSpPr>
          <p:nvPr>
            <p:ph sz="quarter" idx="13"/>
          </p:nvPr>
        </p:nvSpPr>
        <p:spPr/>
        <p:txBody>
          <a:bodyPr>
            <a:normAutofit/>
          </a:bodyPr>
          <a:lstStyle/>
          <a:p>
            <a:pPr marL="0" indent="0" algn="ctr">
              <a:buNone/>
            </a:pPr>
            <a:r>
              <a:rPr lang="en-US" sz="1800" dirty="0" smtClean="0"/>
              <a:t>Goals </a:t>
            </a:r>
          </a:p>
          <a:p>
            <a:r>
              <a:rPr lang="en-US" sz="1000" dirty="0" smtClean="0"/>
              <a:t>Pinpoint the errors in Ron Johnson’s strategy and execution</a:t>
            </a:r>
          </a:p>
          <a:p>
            <a:r>
              <a:rPr lang="en-US" sz="1000" dirty="0" smtClean="0"/>
              <a:t>Reverse any damage and confusion</a:t>
            </a:r>
          </a:p>
          <a:p>
            <a:r>
              <a:rPr lang="en-US" sz="1000" dirty="0" smtClean="0"/>
              <a:t>Differentiate JCPenney’s brand from competitors like Macy’s</a:t>
            </a:r>
          </a:p>
          <a:p>
            <a:r>
              <a:rPr lang="en-US" sz="1000" dirty="0" smtClean="0"/>
              <a:t>Retrieve lost market share and acquire new market share</a:t>
            </a:r>
          </a:p>
          <a:p>
            <a:r>
              <a:rPr lang="en-US" sz="1000" dirty="0" smtClean="0"/>
              <a:t>Increase profitability and help JCPenney grow its position as a pillar of clothing retail</a:t>
            </a:r>
          </a:p>
          <a:p>
            <a:endParaRPr lang="en-US" sz="1800" dirty="0"/>
          </a:p>
          <a:p>
            <a:pPr marL="0" indent="0" algn="ctr">
              <a:buNone/>
            </a:pPr>
            <a:r>
              <a:rPr lang="en-US" sz="1800" dirty="0" smtClean="0"/>
              <a:t>Recommendations</a:t>
            </a:r>
          </a:p>
          <a:p>
            <a:r>
              <a:rPr lang="en-US" sz="1000" dirty="0" smtClean="0"/>
              <a:t>Focus on minimizing expenses and recovering its image and core customer base in order to build a steady in-flow of cash</a:t>
            </a:r>
          </a:p>
          <a:p>
            <a:r>
              <a:rPr lang="en-US" sz="1000" dirty="0" smtClean="0"/>
              <a:t>Take a break from the style of rebranding that it has undergone in the last few years and learn from mistakes and the successes of its strategy and the strategy of its top competitors</a:t>
            </a:r>
            <a:endParaRPr lang="en-US" sz="1000" dirty="0"/>
          </a:p>
          <a:p>
            <a:r>
              <a:rPr lang="en-US" sz="1000" dirty="0" smtClean="0"/>
              <a:t>Search for market share where it has not before to secure a strong and unique position</a:t>
            </a:r>
            <a:endParaRPr lang="en-US" sz="1800" dirty="0" smtClean="0"/>
          </a:p>
        </p:txBody>
      </p:sp>
    </p:spTree>
    <p:extLst>
      <p:ext uri="{BB962C8B-B14F-4D97-AF65-F5344CB8AC3E}">
        <p14:creationId xmlns:p14="http://schemas.microsoft.com/office/powerpoint/2010/main" val="171196242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685800"/>
            <a:ext cx="2971800" cy="723066"/>
          </a:xfrm>
        </p:spPr>
        <p:txBody>
          <a:bodyPr/>
          <a:lstStyle/>
          <a:p>
            <a:r>
              <a:rPr lang="en-US" sz="2000" dirty="0" smtClean="0"/>
              <a:t>Industry Background</a:t>
            </a:r>
            <a:endParaRPr lang="en-US" sz="2000" dirty="0"/>
          </a:p>
        </p:txBody>
      </p:sp>
      <p:sp>
        <p:nvSpPr>
          <p:cNvPr id="3" name="Content Placeholder 2"/>
          <p:cNvSpPr>
            <a:spLocks noGrp="1"/>
          </p:cNvSpPr>
          <p:nvPr>
            <p:ph sz="half" idx="2"/>
          </p:nvPr>
        </p:nvSpPr>
        <p:spPr>
          <a:xfrm>
            <a:off x="4038600" y="1600200"/>
            <a:ext cx="4038600" cy="4525963"/>
          </a:xfrm>
        </p:spPr>
        <p:txBody>
          <a:bodyPr>
            <a:normAutofit/>
          </a:bodyPr>
          <a:lstStyle/>
          <a:p>
            <a:r>
              <a:rPr lang="en-US" sz="1000" dirty="0"/>
              <a:t>Macy’s stayed on top of all of its facets of marketing, including the online shopping and mobile device </a:t>
            </a:r>
            <a:r>
              <a:rPr lang="en-US" sz="1000" dirty="0" smtClean="0"/>
              <a:t>shopping through a program it called “</a:t>
            </a:r>
            <a:r>
              <a:rPr lang="en-US" sz="1000" dirty="0" err="1" smtClean="0"/>
              <a:t>omnichannel</a:t>
            </a:r>
            <a:r>
              <a:rPr lang="en-US" sz="1000" dirty="0" smtClean="0"/>
              <a:t> integration.”</a:t>
            </a:r>
          </a:p>
          <a:p>
            <a:r>
              <a:rPr lang="en-US" sz="1000" dirty="0" smtClean="0"/>
              <a:t>The future of retail lies greatly in part in mobile and online shopping.</a:t>
            </a:r>
          </a:p>
          <a:p>
            <a:endParaRPr lang="en-US" sz="1000" dirty="0"/>
          </a:p>
          <a:p>
            <a:pPr marL="0" indent="0">
              <a:buNone/>
            </a:pPr>
            <a:endParaRPr lang="en-US" sz="1000" dirty="0"/>
          </a:p>
          <a:p>
            <a:pPr marL="0" indent="0">
              <a:buNone/>
            </a:pPr>
            <a:endParaRPr lang="en-US" sz="1000" dirty="0"/>
          </a:p>
          <a:p>
            <a:r>
              <a:rPr lang="en-US" sz="1000" dirty="0" smtClean="0"/>
              <a:t>Macy’s also was able to stay on top in public relations by sending out relatable and casual advertisements that easily expressed the company’s image.</a:t>
            </a:r>
          </a:p>
          <a:p>
            <a:r>
              <a:rPr lang="en-US" sz="1000" dirty="0" smtClean="0"/>
              <a:t>Macy’s spends nearly $1.5billion annually on advertising. Its current ad agency, Carat, has access to approximately $500million dollars in account.</a:t>
            </a:r>
          </a:p>
          <a:p>
            <a:endParaRPr lang="en-US" sz="1000" dirty="0"/>
          </a:p>
          <a:p>
            <a:endParaRPr lang="en-US" sz="1000" dirty="0" smtClean="0"/>
          </a:p>
          <a:p>
            <a:endParaRPr lang="en-US" sz="1000" dirty="0"/>
          </a:p>
          <a:p>
            <a:endParaRPr lang="en-US" sz="1000" dirty="0" smtClean="0"/>
          </a:p>
          <a:p>
            <a:r>
              <a:rPr lang="en-US" sz="1000" dirty="0" smtClean="0"/>
              <a:t>Another competitor, Kohl’s saw online sales jump 43% during the holiday season. </a:t>
            </a:r>
          </a:p>
          <a:p>
            <a:r>
              <a:rPr lang="en-US" sz="1000" dirty="0" smtClean="0"/>
              <a:t>Holiday shoppers are largely lead by the joy of window shopping and discount shopping, which make sales and promotions ever more important.</a:t>
            </a:r>
            <a:endParaRPr lang="en-US" sz="1000"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452679873"/>
              </p:ext>
            </p:extLst>
          </p:nvPr>
        </p:nvGraphicFramePr>
        <p:xfrm>
          <a:off x="365125" y="1600200"/>
          <a:ext cx="4041775"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916834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Position </a:t>
            </a:r>
            <a:endParaRPr lang="en-US" dirty="0"/>
          </a:p>
        </p:txBody>
      </p:sp>
      <p:sp>
        <p:nvSpPr>
          <p:cNvPr id="4" name="Text Placeholder 3"/>
          <p:cNvSpPr>
            <a:spLocks noGrp="1"/>
          </p:cNvSpPr>
          <p:nvPr>
            <p:ph type="body" sz="half" idx="2"/>
          </p:nvPr>
        </p:nvSpPr>
        <p:spPr/>
        <p:txBody>
          <a:bodyPr>
            <a:normAutofit fontScale="77500" lnSpcReduction="20000"/>
          </a:bodyPr>
          <a:lstStyle/>
          <a:p>
            <a:r>
              <a:rPr lang="en-US" dirty="0" smtClean="0"/>
              <a:t>In Macy’s financial position, sales and income are growing at a steady state. The net cash out-flow was due to a large pay off of long term debt. Macy’s financials are slightly better than the industry average.</a:t>
            </a:r>
            <a:endParaRPr lang="en-US" dirty="0"/>
          </a:p>
        </p:txBody>
      </p:sp>
      <p:graphicFrame>
        <p:nvGraphicFramePr>
          <p:cNvPr id="5" name="Picture Placeholder 4"/>
          <p:cNvGraphicFramePr>
            <a:graphicFrameLocks noGrp="1"/>
          </p:cNvGraphicFramePr>
          <p:nvPr>
            <p:ph type="pic" idx="1"/>
          </p:nvPr>
        </p:nvGraphicFramePr>
        <p:xfrm>
          <a:off x="1508125" y="1143000"/>
          <a:ext cx="6054725" cy="4541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555050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Position </a:t>
            </a:r>
            <a:endParaRPr lang="en-US" dirty="0"/>
          </a:p>
        </p:txBody>
      </p:sp>
      <p:sp>
        <p:nvSpPr>
          <p:cNvPr id="4" name="Text Placeholder 3"/>
          <p:cNvSpPr>
            <a:spLocks noGrp="1"/>
          </p:cNvSpPr>
          <p:nvPr>
            <p:ph type="body" sz="half" idx="2"/>
          </p:nvPr>
        </p:nvSpPr>
        <p:spPr/>
        <p:txBody>
          <a:bodyPr>
            <a:normAutofit fontScale="77500" lnSpcReduction="20000"/>
          </a:bodyPr>
          <a:lstStyle/>
          <a:p>
            <a:r>
              <a:rPr lang="en-US" dirty="0" smtClean="0"/>
              <a:t>In JCPenney’s financial position, expenses and costs have been lowered, but net income has dropped further overall.  JCPenney’s decrease in cash out-flows is due to the sale of plants, property and equipment.</a:t>
            </a:r>
          </a:p>
          <a:p>
            <a:endParaRPr lang="en-US" dirty="0"/>
          </a:p>
        </p:txBody>
      </p:sp>
      <p:graphicFrame>
        <p:nvGraphicFramePr>
          <p:cNvPr id="5" name="Picture Placeholder 4" title="Target "/>
          <p:cNvGraphicFramePr>
            <a:graphicFrameLocks noGrp="1"/>
          </p:cNvGraphicFramePr>
          <p:nvPr>
            <p:ph type="pic" idx="1"/>
          </p:nvPr>
        </p:nvGraphicFramePr>
        <p:xfrm>
          <a:off x="1508125" y="1143000"/>
          <a:ext cx="6054725" cy="4541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872538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a:t>
            </a:r>
            <a:r>
              <a:rPr lang="en-US" dirty="0" smtClean="0"/>
              <a:t>Projection</a:t>
            </a:r>
            <a:endParaRPr lang="en-US" dirty="0"/>
          </a:p>
        </p:txBody>
      </p:sp>
      <p:sp>
        <p:nvSpPr>
          <p:cNvPr id="4" name="Text Placeholder 3"/>
          <p:cNvSpPr>
            <a:spLocks noGrp="1"/>
          </p:cNvSpPr>
          <p:nvPr>
            <p:ph type="body" sz="half" idx="2"/>
          </p:nvPr>
        </p:nvSpPr>
        <p:spPr/>
        <p:txBody>
          <a:bodyPr>
            <a:normAutofit fontScale="77500" lnSpcReduction="20000"/>
          </a:bodyPr>
          <a:lstStyle/>
          <a:p>
            <a:r>
              <a:rPr lang="en-US" dirty="0" smtClean="0"/>
              <a:t>Most third party projections show that JCPenney will eventually become more profitable, demonstrating some trust in the 1,100 stores and 111 years of history. </a:t>
            </a:r>
            <a:endParaRPr lang="en-US" dirty="0"/>
          </a:p>
        </p:txBody>
      </p:sp>
      <p:graphicFrame>
        <p:nvGraphicFramePr>
          <p:cNvPr id="5" name="Picture Placeholder 4"/>
          <p:cNvGraphicFramePr>
            <a:graphicFrameLocks noGrp="1"/>
          </p:cNvGraphicFramePr>
          <p:nvPr>
            <p:ph type="pic" idx="1"/>
          </p:nvPr>
        </p:nvGraphicFramePr>
        <p:xfrm>
          <a:off x="1508125" y="1143000"/>
          <a:ext cx="6054725" cy="4541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580262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Projection </a:t>
            </a:r>
            <a:endParaRPr lang="en-US" dirty="0"/>
          </a:p>
        </p:txBody>
      </p:sp>
      <p:sp>
        <p:nvSpPr>
          <p:cNvPr id="4" name="Text Placeholder 3"/>
          <p:cNvSpPr>
            <a:spLocks noGrp="1"/>
          </p:cNvSpPr>
          <p:nvPr>
            <p:ph type="body" sz="half" idx="2"/>
          </p:nvPr>
        </p:nvSpPr>
        <p:spPr/>
        <p:txBody>
          <a:bodyPr>
            <a:normAutofit fontScale="62500" lnSpcReduction="20000"/>
          </a:bodyPr>
          <a:lstStyle/>
          <a:p>
            <a:r>
              <a:rPr lang="en-US" dirty="0" smtClean="0"/>
              <a:t>Changes in the COGs to Revenue Ratio signifies a change in the profitability of a company’s operation. JCPenney’s higher ratio illustrates the decreasing profitability of its operations, likely due to its “Fair and Square” strategy of not price discriminating.</a:t>
            </a:r>
            <a:endParaRPr lang="en-US" dirty="0"/>
          </a:p>
        </p:txBody>
      </p:sp>
      <p:graphicFrame>
        <p:nvGraphicFramePr>
          <p:cNvPr id="5" name="Picture Placeholder 4"/>
          <p:cNvGraphicFramePr>
            <a:graphicFrameLocks noGrp="1"/>
          </p:cNvGraphicFramePr>
          <p:nvPr>
            <p:ph type="pic" idx="1"/>
          </p:nvPr>
        </p:nvGraphicFramePr>
        <p:xfrm>
          <a:off x="1508125" y="1143000"/>
          <a:ext cx="6054725" cy="4541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409741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Projection</a:t>
            </a:r>
            <a:endParaRPr lang="en-US" dirty="0"/>
          </a:p>
        </p:txBody>
      </p:sp>
      <p:sp>
        <p:nvSpPr>
          <p:cNvPr id="4" name="Text Placeholder 3"/>
          <p:cNvSpPr>
            <a:spLocks noGrp="1"/>
          </p:cNvSpPr>
          <p:nvPr>
            <p:ph type="body" sz="half" idx="2"/>
          </p:nvPr>
        </p:nvSpPr>
        <p:spPr/>
        <p:txBody>
          <a:bodyPr>
            <a:normAutofit fontScale="62500" lnSpcReduction="20000"/>
          </a:bodyPr>
          <a:lstStyle/>
          <a:p>
            <a:r>
              <a:rPr lang="en-US" dirty="0" smtClean="0"/>
              <a:t>JCPenney showed much higher than industry average volatility. </a:t>
            </a:r>
          </a:p>
          <a:p>
            <a:r>
              <a:rPr lang="en-US" dirty="0" smtClean="0"/>
              <a:t>Macy’s stock prices tended to mirror JCPenney’s, illustrating that the two companies are direct competitors and one company’s loss is the other company’s gain.</a:t>
            </a:r>
            <a:endParaRPr lang="en-US" dirty="0"/>
          </a:p>
        </p:txBody>
      </p:sp>
      <p:graphicFrame>
        <p:nvGraphicFramePr>
          <p:cNvPr id="5" name="Picture Placeholder 4"/>
          <p:cNvGraphicFramePr>
            <a:graphicFrameLocks noGrp="1"/>
          </p:cNvGraphicFramePr>
          <p:nvPr>
            <p:ph type="pic" idx="1"/>
          </p:nvPr>
        </p:nvGraphicFramePr>
        <p:xfrm>
          <a:off x="1508125" y="1143000"/>
          <a:ext cx="6054725" cy="4541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4444908"/>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421</TotalTime>
  <Words>1641</Words>
  <Application>Microsoft Office PowerPoint</Application>
  <PresentationFormat>On-screen Show (4:3)</PresentationFormat>
  <Paragraphs>261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Executive</vt:lpstr>
      <vt:lpstr>jcpenney</vt:lpstr>
      <vt:lpstr>Table of Content </vt:lpstr>
      <vt:lpstr>Executive Summary</vt:lpstr>
      <vt:lpstr>Industry Background</vt:lpstr>
      <vt:lpstr>Financial Position </vt:lpstr>
      <vt:lpstr>Financial Position </vt:lpstr>
      <vt:lpstr>Financial Projection</vt:lpstr>
      <vt:lpstr>Financial Projection </vt:lpstr>
      <vt:lpstr>Financial Projection</vt:lpstr>
      <vt:lpstr>Timeline</vt:lpstr>
      <vt:lpstr>jcpenny’s Makeover</vt:lpstr>
      <vt:lpstr>Brand &amp; Image</vt:lpstr>
      <vt:lpstr>Management Direction</vt:lpstr>
      <vt:lpstr>New Ideas</vt:lpstr>
      <vt:lpstr>Recommendation</vt:lpstr>
      <vt:lpstr>Risk Management</vt:lpstr>
      <vt:lpstr>Sources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Yif</dc:creator>
  <cp:lastModifiedBy>Yif</cp:lastModifiedBy>
  <cp:revision>39</cp:revision>
  <dcterms:created xsi:type="dcterms:W3CDTF">2013-05-15T11:56:51Z</dcterms:created>
  <dcterms:modified xsi:type="dcterms:W3CDTF">2013-05-15T18:58:40Z</dcterms:modified>
</cp:coreProperties>
</file>