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5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1380" y="-46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ka Soni" userId="S::monika.soni@collaberatact.com::4a622358-487f-422a-9321-81d5399df758" providerId="AD" clId="Web-{1464580E-1455-42FC-A19F-E40E73013FCF}"/>
    <pc:docChg chg="modSld">
      <pc:chgData name="Monika Soni" userId="S::monika.soni@collaberatact.com::4a622358-487f-422a-9321-81d5399df758" providerId="AD" clId="Web-{1464580E-1455-42FC-A19F-E40E73013FCF}" dt="2018-08-31T06:54:46.227" v="8" actId="20577"/>
      <pc:docMkLst>
        <pc:docMk/>
      </pc:docMkLst>
      <pc:sldChg chg="modSp">
        <pc:chgData name="Monika Soni" userId="S::monika.soni@collaberatact.com::4a622358-487f-422a-9321-81d5399df758" providerId="AD" clId="Web-{1464580E-1455-42FC-A19F-E40E73013FCF}" dt="2018-08-31T06:54:46.227" v="8" actId="20577"/>
        <pc:sldMkLst>
          <pc:docMk/>
          <pc:sldMk cId="0" sldId="256"/>
        </pc:sldMkLst>
        <pc:spChg chg="mod">
          <ac:chgData name="Monika Soni" userId="S::monika.soni@collaberatact.com::4a622358-487f-422a-9321-81d5399df758" providerId="AD" clId="Web-{1464580E-1455-42FC-A19F-E40E73013FCF}" dt="2018-08-31T06:54:46.227" v="8" actId="20577"/>
          <ac:spMkLst>
            <pc:docMk/>
            <pc:sldMk cId="0"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CA2BEC-1647-44DC-ACDE-DF3971B31096}" type="datetimeFigureOut">
              <a:rPr lang="en-IN" smtClean="0"/>
              <a:t>20-09-2019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0DFA23-49F9-4A43-A030-63ACB3DFF599}" type="slidenum">
              <a:rPr lang="en-IN" smtClean="0"/>
              <a:t>‹#›</a:t>
            </a:fld>
            <a:endParaRPr lang="en-IN"/>
          </a:p>
        </p:txBody>
      </p:sp>
    </p:spTree>
    <p:extLst>
      <p:ext uri="{BB962C8B-B14F-4D97-AF65-F5344CB8AC3E}">
        <p14:creationId xmlns:p14="http://schemas.microsoft.com/office/powerpoint/2010/main" val="183722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CF509-03F4-4D46-A3CD-FD8D270DA1CE}" type="datetimeFigureOut">
              <a:rPr lang="en-IN" smtClean="0"/>
              <a:t>20-09-2019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BADCF-19A6-45AC-8ACE-60FC89627602}" type="slidenum">
              <a:rPr lang="en-IN" smtClean="0"/>
              <a:t>‹#›</a:t>
            </a:fld>
            <a:endParaRPr lang="en-IN"/>
          </a:p>
        </p:txBody>
      </p:sp>
    </p:spTree>
    <p:extLst>
      <p:ext uri="{BB962C8B-B14F-4D97-AF65-F5344CB8AC3E}">
        <p14:creationId xmlns:p14="http://schemas.microsoft.com/office/powerpoint/2010/main" val="377755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Continuous integration is software development practice in which</a:t>
            </a:r>
            <a:r>
              <a:rPr lang="en-US" sz="2000" b="1" dirty="0">
                <a:latin typeface="Arial" panose="020B0604020202020204" pitchFamily="34" charset="0"/>
                <a:cs typeface="Arial" panose="020B0604020202020204" pitchFamily="34" charset="0"/>
              </a:rPr>
              <a:t> team members integrate their work frequently</a:t>
            </a:r>
            <a:r>
              <a:rPr lang="en-US" sz="2000" dirty="0">
                <a:latin typeface="Arial" panose="020B0604020202020204" pitchFamily="34" charset="0"/>
                <a:cs typeface="Arial" panose="020B0604020202020204" pitchFamily="34" charset="0"/>
              </a:rPr>
              <a:t>, leading multiple integrations per day.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Each integration helps to </a:t>
            </a:r>
            <a:r>
              <a:rPr lang="en-US" sz="2000" b="1" dirty="0">
                <a:latin typeface="Arial" panose="020B0604020202020204" pitchFamily="34" charset="0"/>
                <a:cs typeface="Arial" panose="020B0604020202020204" pitchFamily="34" charset="0"/>
              </a:rPr>
              <a:t>reveals integrations errors </a:t>
            </a:r>
            <a:r>
              <a:rPr lang="en-US" sz="2000" dirty="0">
                <a:latin typeface="Arial" panose="020B0604020202020204" pitchFamily="34" charset="0"/>
                <a:cs typeface="Arial" panose="020B0604020202020204" pitchFamily="34" charset="0"/>
              </a:rPr>
              <a:t>in build success / failures as quickly as possible.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This </a:t>
            </a:r>
            <a:r>
              <a:rPr lang="en-US" sz="2000" b="1" dirty="0">
                <a:latin typeface="Arial" panose="020B0604020202020204" pitchFamily="34" charset="0"/>
                <a:cs typeface="Arial" panose="020B0604020202020204" pitchFamily="34" charset="0"/>
              </a:rPr>
              <a:t>helps in significantly reducing integration problems </a:t>
            </a:r>
            <a:r>
              <a:rPr lang="en-US" sz="2000" dirty="0">
                <a:latin typeface="Arial" panose="020B0604020202020204" pitchFamily="34" charset="0"/>
                <a:cs typeface="Arial" panose="020B0604020202020204" pitchFamily="34" charset="0"/>
              </a:rPr>
              <a:t>and delivery timeline.</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11</a:t>
            </a:fld>
            <a:endParaRPr lang="en-GB"/>
          </a:p>
        </p:txBody>
      </p:sp>
    </p:spTree>
    <p:extLst>
      <p:ext uri="{BB962C8B-B14F-4D97-AF65-F5344CB8AC3E}">
        <p14:creationId xmlns:p14="http://schemas.microsoft.com/office/powerpoint/2010/main" val="46741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N" sz="1600" b="1" dirty="0">
                <a:solidFill>
                  <a:schemeClr val="tx1"/>
                </a:solidFill>
              </a:rPr>
              <a:t>Apache Maven</a:t>
            </a:r>
            <a:r>
              <a:rPr lang="en-IN" dirty="0">
                <a:solidFill>
                  <a:schemeClr val="tx1"/>
                </a:solidFill>
              </a:rPr>
              <a:t> is a dependency management and a build automation tool, primarily used for Java applications. </a:t>
            </a:r>
          </a:p>
          <a:p>
            <a:pPr marL="342900" indent="-342900">
              <a:buFont typeface="Arial" panose="020B0604020202020204" pitchFamily="34" charset="0"/>
              <a:buChar char="•"/>
            </a:pPr>
            <a:r>
              <a:rPr lang="en-IN" b="1" dirty="0">
                <a:solidFill>
                  <a:schemeClr val="tx1"/>
                </a:solidFill>
              </a:rPr>
              <a:t>Maven continues to use XML files just like Ant but in a much more manageable way. </a:t>
            </a:r>
          </a:p>
          <a:p>
            <a:pPr marL="342900" indent="-342900">
              <a:buFont typeface="Arial" panose="020B0604020202020204" pitchFamily="34" charset="0"/>
              <a:buChar char="•"/>
            </a:pPr>
            <a:r>
              <a:rPr lang="en-IN" dirty="0">
                <a:solidFill>
                  <a:schemeClr val="tx1"/>
                </a:solidFill>
              </a:rPr>
              <a:t>Maven follows the rule of convention over configuration.</a:t>
            </a:r>
          </a:p>
          <a:p>
            <a:pPr marL="342900" indent="-342900">
              <a:buFont typeface="Arial" panose="020B0604020202020204" pitchFamily="34" charset="0"/>
              <a:buChar char="•"/>
            </a:pPr>
            <a:r>
              <a:rPr lang="en-IN" dirty="0">
                <a:solidFill>
                  <a:schemeClr val="tx1"/>
                </a:solidFill>
              </a:rPr>
              <a:t>Simply put, Maven allows us to focus on what our build should do, and gives us the framework to do it. </a:t>
            </a:r>
          </a:p>
          <a:p>
            <a:pPr marL="342900" indent="-342900">
              <a:buFont typeface="Arial" panose="020B0604020202020204" pitchFamily="34" charset="0"/>
              <a:buChar char="•"/>
            </a:pPr>
            <a:r>
              <a:rPr lang="en-IN" dirty="0">
                <a:solidFill>
                  <a:schemeClr val="tx1"/>
                </a:solidFill>
              </a:rPr>
              <a:t>Another positive aspect of Maven is that it provides built-in support for dependency management.</a:t>
            </a:r>
          </a:p>
          <a:p>
            <a:pPr marL="342900" indent="-342900">
              <a:buFont typeface="Arial" panose="020B0604020202020204" pitchFamily="34" charset="0"/>
              <a:buChar char="•"/>
            </a:pPr>
            <a:r>
              <a:rPr lang="en-IN" dirty="0">
                <a:solidFill>
                  <a:schemeClr val="tx1"/>
                </a:solidFill>
              </a:rPr>
              <a:t>Maven’s configuration file, containing build and dependency management instructions, is by convention called </a:t>
            </a:r>
            <a:r>
              <a:rPr lang="en-IN" i="1" dirty="0">
                <a:solidFill>
                  <a:schemeClr val="tx1"/>
                </a:solidFill>
              </a:rPr>
              <a:t>pom.xml</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Additionally, Maven also prescribes strict project structure, while Ant provides flexibility there as well.</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18</a:t>
            </a:fld>
            <a:endParaRPr lang="en-GB"/>
          </a:p>
        </p:txBody>
      </p:sp>
    </p:spTree>
    <p:extLst>
      <p:ext uri="{BB962C8B-B14F-4D97-AF65-F5344CB8AC3E}">
        <p14:creationId xmlns:p14="http://schemas.microsoft.com/office/powerpoint/2010/main" val="1166111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solidFill>
                  <a:schemeClr val="tx1"/>
                </a:solidFill>
              </a:rPr>
              <a:t>One of the first things we can note about Gradle is that it’s not using XML files, unlike Ant or Maven.</a:t>
            </a:r>
          </a:p>
          <a:p>
            <a:pPr marL="342900" indent="-342900">
              <a:buFont typeface="Arial" panose="020B0604020202020204" pitchFamily="34" charset="0"/>
              <a:buChar char="•"/>
            </a:pPr>
            <a:r>
              <a:rPr lang="en-IN" dirty="0">
                <a:solidFill>
                  <a:schemeClr val="tx1"/>
                </a:solidFill>
              </a:rPr>
              <a:t>This was adopted by Gradle, which is using a </a:t>
            </a:r>
            <a:r>
              <a:rPr lang="en-IN" b="1" dirty="0">
                <a:solidFill>
                  <a:schemeClr val="tx1"/>
                </a:solidFill>
              </a:rPr>
              <a:t>DSL based on Groovy.</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This led to smaller configuration files with less clutter since the language was specifically designed to solve specific domain problems.</a:t>
            </a:r>
            <a:r>
              <a:rPr lang="en-IN" b="1" dirty="0">
                <a:solidFill>
                  <a:schemeClr val="tx1"/>
                </a:solidFill>
              </a:rPr>
              <a:t> </a:t>
            </a:r>
          </a:p>
          <a:p>
            <a:pPr marL="342900" indent="-342900">
              <a:buFont typeface="Arial" panose="020B0604020202020204" pitchFamily="34" charset="0"/>
              <a:buChar char="•"/>
            </a:pPr>
            <a:r>
              <a:rPr lang="en-IN" dirty="0">
                <a:solidFill>
                  <a:schemeClr val="tx1"/>
                </a:solidFill>
              </a:rPr>
              <a:t>Gradle’s configuration file is by convention called </a:t>
            </a:r>
            <a:r>
              <a:rPr lang="en-IN" i="1" dirty="0" err="1">
                <a:solidFill>
                  <a:schemeClr val="tx1"/>
                </a:solidFill>
              </a:rPr>
              <a:t>build.gradle</a:t>
            </a:r>
            <a:r>
              <a:rPr lang="en-IN" i="1" dirty="0">
                <a:solidFill>
                  <a:schemeClr val="tx1"/>
                </a:solidFill>
              </a:rPr>
              <a:t>.</a:t>
            </a:r>
          </a:p>
          <a:p>
            <a:pPr marL="342900" indent="-342900">
              <a:buFont typeface="Arial" panose="020B0604020202020204" pitchFamily="34" charset="0"/>
              <a:buChar char="•"/>
            </a:pPr>
            <a:r>
              <a:rPr lang="en-IN" dirty="0">
                <a:solidFill>
                  <a:schemeClr val="tx1"/>
                </a:solidFill>
              </a:rPr>
              <a:t>Gradle gave its build steps name </a:t>
            </a:r>
            <a:r>
              <a:rPr lang="en-IN" b="1" dirty="0">
                <a:solidFill>
                  <a:schemeClr val="tx1"/>
                </a:solidFill>
              </a:rPr>
              <a:t>“tasks”.</a:t>
            </a:r>
            <a:endParaRPr lang="en-IN"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21</a:t>
            </a:fld>
            <a:endParaRPr lang="en-GB"/>
          </a:p>
        </p:txBody>
      </p:sp>
    </p:spTree>
    <p:extLst>
      <p:ext uri="{BB962C8B-B14F-4D97-AF65-F5344CB8AC3E}">
        <p14:creationId xmlns:p14="http://schemas.microsoft.com/office/powerpoint/2010/main" val="771634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descr="C:\Users\parth.patel\Desktop\Master 1-01.jpg"/>
          <p:cNvPicPr>
            <a:picLocks noChangeAspect="1" noChangeArrowheads="1"/>
          </p:cNvPicPr>
          <p:nvPr userDrawn="1"/>
        </p:nvPicPr>
        <p:blipFill>
          <a:blip r:embed="rId2" cstate="print"/>
          <a:srcRect/>
          <a:stretch>
            <a:fillRect/>
          </a:stretch>
        </p:blipFill>
        <p:spPr bwMode="auto">
          <a:xfrm>
            <a:off x="0" y="0"/>
            <a:ext cx="9144000" cy="5145088"/>
          </a:xfrm>
          <a:prstGeom prst="rect">
            <a:avLst/>
          </a:prstGeom>
          <a:noFill/>
        </p:spPr>
      </p:pic>
      <p:sp>
        <p:nvSpPr>
          <p:cNvPr id="6" name="TextBox 5"/>
          <p:cNvSpPr txBox="1"/>
          <p:nvPr userDrawn="1"/>
        </p:nvSpPr>
        <p:spPr>
          <a:xfrm>
            <a:off x="7623776" y="4809351"/>
            <a:ext cx="1520224" cy="276999"/>
          </a:xfrm>
          <a:prstGeom prst="rect">
            <a:avLst/>
          </a:prstGeom>
          <a:noFill/>
        </p:spPr>
        <p:txBody>
          <a:bodyPr wrap="none" rtlCol="0">
            <a:spAutoFit/>
          </a:bodyPr>
          <a:lstStyle/>
          <a:p>
            <a:r>
              <a:rPr lang="en-US" sz="1200" dirty="0">
                <a:latin typeface="Open Sans" pitchFamily="34" charset="0"/>
                <a:ea typeface="Open Sans" pitchFamily="34" charset="0"/>
                <a:cs typeface="Open Sans" pitchFamily="34" charset="0"/>
              </a:rPr>
              <a:t>www.cognixia.com</a:t>
            </a:r>
            <a:endParaRPr lang="en-IN" sz="1200" dirty="0">
              <a:latin typeface="Open Sans" pitchFamily="34" charset="0"/>
              <a:ea typeface="Open Sans" pitchFamily="34" charset="0"/>
              <a:cs typeface="Open Sans"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01318"/>
            <a:ext cx="3962034" cy="13867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6" name="Picture 2" descr="C:\Users\parth.patel\Desktop\Mast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51640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parth.patel\Desktop\Master-2-01.png"/>
          <p:cNvPicPr>
            <a:picLocks noChangeAspect="1" noChangeArrowheads="1"/>
          </p:cNvPicPr>
          <p:nvPr userDrawn="1"/>
        </p:nvPicPr>
        <p:blipFill>
          <a:blip r:embed="rId3" cstate="print"/>
          <a:srcRect/>
          <a:stretch>
            <a:fillRect/>
          </a:stretch>
        </p:blipFill>
        <p:spPr bwMode="auto">
          <a:xfrm>
            <a:off x="0" y="0"/>
            <a:ext cx="9144000" cy="5145088"/>
          </a:xfrm>
          <a:prstGeom prst="rect">
            <a:avLst/>
          </a:prstGeom>
          <a:noFill/>
        </p:spPr>
      </p:pic>
      <p:pic>
        <p:nvPicPr>
          <p:cNvPr id="4" name="Picture 3" descr="C:\Users\parth.patel\Desktop\Mast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51640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596441" y="1851670"/>
            <a:ext cx="2485232" cy="646331"/>
          </a:xfrm>
          <a:prstGeom prst="rect">
            <a:avLst/>
          </a:prstGeom>
          <a:noFill/>
        </p:spPr>
        <p:txBody>
          <a:bodyPr wrap="none" rtlCol="0">
            <a:spAutoFit/>
          </a:bodyPr>
          <a:lstStyle/>
          <a:p>
            <a:r>
              <a:rPr lang="en-GB" sz="3600" b="1" dirty="0" smtClean="0">
                <a:solidFill>
                  <a:srgbClr val="00B0F0"/>
                </a:solidFill>
              </a:rPr>
              <a:t>THANK YOU</a:t>
            </a:r>
            <a:endParaRPr lang="en-IN" sz="3600" b="1" dirty="0">
              <a:solidFill>
                <a:srgbClr val="00B0F0"/>
              </a:solidFill>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04" y="8266"/>
            <a:ext cx="4032448" cy="1411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 one line subtitle">
    <p:spTree>
      <p:nvGrpSpPr>
        <p:cNvPr id="1" name=""/>
        <p:cNvGrpSpPr/>
        <p:nvPr/>
      </p:nvGrpSpPr>
      <p:grpSpPr>
        <a:xfrm>
          <a:off x="0" y="0"/>
          <a:ext cx="0" cy="0"/>
          <a:chOff x="0" y="0"/>
          <a:chExt cx="0" cy="0"/>
        </a:xfrm>
      </p:grpSpPr>
      <p:sp>
        <p:nvSpPr>
          <p:cNvPr id="12" name="Rectangle 3">
            <a:extLst>
              <a:ext uri="{FF2B5EF4-FFF2-40B4-BE49-F238E27FC236}">
                <a16:creationId xmlns="" xmlns:a16="http://schemas.microsoft.com/office/drawing/2014/main" id="{1E211F08-597D-4714-A231-927134E8151D}"/>
              </a:ext>
            </a:extLst>
          </p:cNvPr>
          <p:cNvSpPr>
            <a:spLocks noGrp="1" noChangeArrowheads="1"/>
          </p:cNvSpPr>
          <p:nvPr>
            <p:ph idx="1"/>
          </p:nvPr>
        </p:nvSpPr>
        <p:spPr bwMode="auto">
          <a:xfrm>
            <a:off x="488324" y="1172553"/>
            <a:ext cx="8165930" cy="3216167"/>
          </a:xfrm>
          <a:prstGeom prst="rect">
            <a:avLst/>
          </a:prstGeom>
          <a:noFill/>
          <a:ln w="9525">
            <a:noFill/>
            <a:miter lim="800000"/>
            <a:headEnd/>
            <a:tailEnd/>
          </a:ln>
        </p:spPr>
        <p:txBody>
          <a:bodyPr vert="horz" wrap="square" lIns="0" tIns="29037" rIns="0" bIns="2903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a:extLst>
              <a:ext uri="{FF2B5EF4-FFF2-40B4-BE49-F238E27FC236}">
                <a16:creationId xmlns="" xmlns:a16="http://schemas.microsoft.com/office/drawing/2014/main" id="{BF0ECE30-A2A5-47A7-8449-8844D5A80371}"/>
              </a:ext>
            </a:extLst>
          </p:cNvPr>
          <p:cNvSpPr>
            <a:spLocks noGrp="1" noChangeArrowheads="1"/>
          </p:cNvSpPr>
          <p:nvPr>
            <p:ph type="title"/>
          </p:nvPr>
        </p:nvSpPr>
        <p:spPr bwMode="auto">
          <a:xfrm>
            <a:off x="201714" y="192607"/>
            <a:ext cx="7677618" cy="267754"/>
          </a:xfrm>
          <a:prstGeom prst="rect">
            <a:avLst/>
          </a:prstGeom>
          <a:noFill/>
          <a:ln w="9525">
            <a:noFill/>
            <a:miter lim="800000"/>
            <a:headEnd/>
            <a:tailEnd/>
          </a:ln>
        </p:spPr>
        <p:txBody>
          <a:bodyPr vert="horz" wrap="square" lIns="0" tIns="0" rIns="435557" bIns="0" numCol="1" anchor="t" anchorCtr="0" compatLnSpc="1">
            <a:prstTxWarp prst="textNoShape">
              <a:avLst/>
            </a:prstTxWarp>
          </a:bodyPr>
          <a:lstStyle>
            <a:lvl1pPr>
              <a:defRPr sz="1900" b="1"/>
            </a:lvl1pPr>
          </a:lstStyle>
          <a:p>
            <a:pPr lvl="0"/>
            <a:endParaRPr lang="en-US" dirty="0"/>
          </a:p>
        </p:txBody>
      </p:sp>
    </p:spTree>
    <p:extLst>
      <p:ext uri="{BB962C8B-B14F-4D97-AF65-F5344CB8AC3E}">
        <p14:creationId xmlns:p14="http://schemas.microsoft.com/office/powerpoint/2010/main" val="1899813719"/>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322" y="341332"/>
            <a:ext cx="7677618" cy="513596"/>
          </a:xfrm>
          <a:prstGeom prst="rect">
            <a:avLst/>
          </a:prstGeom>
        </p:spPr>
        <p:txBody>
          <a:bodyPr lIns="73829" tIns="36914" rIns="73829" bIns="36914"/>
          <a:lstStyle/>
          <a:p>
            <a:r>
              <a:rPr lang="en-US"/>
              <a:t>Click to edit Master title style</a:t>
            </a:r>
            <a:endParaRPr lang="en-IN"/>
          </a:p>
        </p:txBody>
      </p:sp>
      <p:sp>
        <p:nvSpPr>
          <p:cNvPr id="3" name="Content Placeholder 2"/>
          <p:cNvSpPr>
            <a:spLocks noGrp="1"/>
          </p:cNvSpPr>
          <p:nvPr>
            <p:ph idx="1"/>
          </p:nvPr>
        </p:nvSpPr>
        <p:spPr>
          <a:xfrm>
            <a:off x="488322" y="1172553"/>
            <a:ext cx="8165931" cy="3216167"/>
          </a:xfrm>
          <a:prstGeom prst="rect">
            <a:avLst/>
          </a:prstGeom>
        </p:spPr>
        <p:txBody>
          <a:bodyPr lIns="73829" tIns="36914" rIns="73829" bIns="3691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81116" y="5049567"/>
            <a:ext cx="1258957" cy="93937"/>
          </a:xfrm>
          <a:prstGeom prst="rect">
            <a:avLst/>
          </a:prstGeom>
        </p:spPr>
        <p:txBody>
          <a:bodyPr lIns="73829" tIns="36914" rIns="73829" bIns="36914"/>
          <a:lstStyle/>
          <a:p>
            <a:fld id="{0F641E69-1DB3-4508-9596-45286EB363FF}" type="datetime1">
              <a:rPr lang="en-IN" smtClean="0"/>
              <a:t>20-09-2019</a:t>
            </a:fld>
            <a:endParaRPr lang="en-IN"/>
          </a:p>
        </p:txBody>
      </p:sp>
      <p:sp>
        <p:nvSpPr>
          <p:cNvPr id="5" name="Footer Placeholder 4"/>
          <p:cNvSpPr>
            <a:spLocks noGrp="1"/>
          </p:cNvSpPr>
          <p:nvPr>
            <p:ph type="ftr" sz="quarter" idx="11"/>
          </p:nvPr>
        </p:nvSpPr>
        <p:spPr>
          <a:xfrm>
            <a:off x="1878361" y="5049567"/>
            <a:ext cx="2095860" cy="93937"/>
          </a:xfrm>
          <a:prstGeom prst="rect">
            <a:avLst/>
          </a:prstGeom>
        </p:spPr>
        <p:txBody>
          <a:bodyPr lIns="73829" tIns="36914" rIns="73829" bIns="36914"/>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lIns="81632" tIns="40816" rIns="81632" bIns="40816"/>
          <a:lstStyle/>
          <a:p>
            <a:fld id="{EFA7C700-F74B-4EC0-A5AB-AE9C6C1CE388}" type="slidenum">
              <a:rPr lang="en-IN" smtClean="0"/>
              <a:t>‹#›</a:t>
            </a:fld>
            <a:endParaRPr lang="en-IN"/>
          </a:p>
        </p:txBody>
      </p:sp>
    </p:spTree>
    <p:extLst>
      <p:ext uri="{BB962C8B-B14F-4D97-AF65-F5344CB8AC3E}">
        <p14:creationId xmlns:p14="http://schemas.microsoft.com/office/powerpoint/2010/main" val="1986892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userDrawn="1"/>
        </p:nvSpPr>
        <p:spPr>
          <a:xfrm>
            <a:off x="7176871" y="4777773"/>
            <a:ext cx="1948803"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www.cognixia.com</a:t>
            </a:r>
          </a:p>
        </p:txBody>
      </p:sp>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3" name="TextBox 2"/>
          <p:cNvSpPr txBox="1"/>
          <p:nvPr userDrawn="1"/>
        </p:nvSpPr>
        <p:spPr>
          <a:xfrm>
            <a:off x="5292080" y="4777773"/>
            <a:ext cx="3312368" cy="369332"/>
          </a:xfrm>
          <a:prstGeom prst="rect">
            <a:avLst/>
          </a:prstGeom>
          <a:noFill/>
        </p:spPr>
        <p:txBody>
          <a:bodyPr wrap="square" rtlCol="0">
            <a:spAutoFit/>
          </a:bodyPr>
          <a:lstStyle/>
          <a:p>
            <a:pPr algn="r"/>
            <a:r>
              <a:rPr lang="en-IN" dirty="0" smtClean="0"/>
              <a:t>www.cognixia.com</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jpe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5.xml"/><Relationship Id="rId4" Type="http://schemas.openxmlformats.org/officeDocument/2006/relationships/hyperlink" Target="http://maven.apache.org/xsd/maven-4.0.0.xs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60648" y="2361406"/>
            <a:ext cx="8075613" cy="541308"/>
          </a:xfrm>
          <a:prstGeom prst="rect">
            <a:avLst/>
          </a:prstGeom>
        </p:spPr>
        <p:txBody>
          <a:bodyPr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lumMod val="20000"/>
                    <a:lumOff val="80000"/>
                  </a:schemeClr>
                </a:solidFill>
                <a:latin typeface="Arial" pitchFamily="34" charset="0"/>
                <a:cs typeface="Arial" pitchFamily="34" charset="0"/>
              </a:rPr>
              <a:t>DevOps CI / CD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089" y="1627234"/>
            <a:ext cx="3721345" cy="2483412"/>
          </a:xfrm>
        </p:spPr>
        <p:txBody>
          <a:bodyPr>
            <a:normAutofit/>
          </a:bodyPr>
          <a:lstStyle/>
          <a:p>
            <a:pPr marL="510203" lvl="1" indent="-306122">
              <a:spcBef>
                <a:spcPts val="535"/>
              </a:spcBef>
              <a:spcAft>
                <a:spcPts val="535"/>
              </a:spcAft>
              <a:buFont typeface="Arial" panose="020B0604020202020204" pitchFamily="34" charset="0"/>
              <a:buChar char="•"/>
            </a:pPr>
            <a:r>
              <a:rPr lang="en-US" sz="1600" dirty="0">
                <a:cs typeface="Arial" panose="020B0604020202020204" pitchFamily="34" charset="0"/>
              </a:rPr>
              <a:t>Advantages of agile processes like Scrum, Kanban are often nullified because of the obstacles to collaboration, processes, and tools that are build up in front of operations. </a:t>
            </a:r>
          </a:p>
          <a:p>
            <a:pPr marL="510203" lvl="1" indent="-306122">
              <a:spcBef>
                <a:spcPts val="535"/>
              </a:spcBef>
              <a:spcAft>
                <a:spcPts val="535"/>
              </a:spcAft>
              <a:buFont typeface="Arial" panose="020B0604020202020204" pitchFamily="34" charset="0"/>
              <a:buChar char="•"/>
            </a:pPr>
            <a:r>
              <a:rPr lang="en-US" sz="1600" dirty="0">
                <a:cs typeface="Arial" panose="020B0604020202020204" pitchFamily="34" charset="0"/>
              </a:rPr>
              <a:t>Thus, achieving delivery timelines for a sprint becomes challenging.</a:t>
            </a:r>
          </a:p>
        </p:txBody>
      </p:sp>
      <p:sp>
        <p:nvSpPr>
          <p:cNvPr id="4" name="Rectangle 3">
            <a:extLst>
              <a:ext uri="{FF2B5EF4-FFF2-40B4-BE49-F238E27FC236}">
                <a16:creationId xmlns="" xmlns:a16="http://schemas.microsoft.com/office/drawing/2014/main" id="{7EC0AAC2-E2E3-4BDE-92BF-8D2CF4CEF7AD}"/>
              </a:ext>
            </a:extLst>
          </p:cNvPr>
          <p:cNvSpPr/>
          <p:nvPr/>
        </p:nvSpPr>
        <p:spPr>
          <a:xfrm>
            <a:off x="0" y="732196"/>
            <a:ext cx="9144000" cy="351548"/>
          </a:xfrm>
          <a:prstGeom prst="rect">
            <a:avLst/>
          </a:prstGeom>
          <a:solidFill>
            <a:schemeClr val="bg1">
              <a:lumMod val="85000"/>
              <a:alpha val="69804"/>
            </a:schemeClr>
          </a:solidFill>
        </p:spPr>
        <p:txBody>
          <a:bodyPr wrap="square" lIns="73829" tIns="36914" rIns="73829" bIns="36914">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 xmlns:a16="http://schemas.microsoft.com/office/drawing/2014/main" id="{6B872CE3-6A33-4EBA-B79B-CFA10C97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172" y="1549710"/>
            <a:ext cx="5513104" cy="2325719"/>
          </a:xfrm>
          <a:prstGeom prst="rect">
            <a:avLst/>
          </a:prstGeom>
          <a:ln>
            <a:noFill/>
          </a:ln>
          <a:effectLst>
            <a:outerShdw blurRad="292100" dist="139700" dir="2700000" algn="tl" rotWithShape="0">
              <a:srgbClr val="333333">
                <a:alpha val="65000"/>
              </a:srgbClr>
            </a:outerShdw>
          </a:effectLst>
        </p:spPr>
      </p:pic>
      <p:sp>
        <p:nvSpPr>
          <p:cNvPr id="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DevOps in Business</a:t>
            </a:r>
            <a:endParaRPr lang="en-US" sz="1900" b="1" dirty="0">
              <a:solidFill>
                <a:schemeClr val="bg1"/>
              </a:solidFill>
            </a:endParaRPr>
          </a:p>
        </p:txBody>
      </p:sp>
    </p:spTree>
    <p:extLst>
      <p:ext uri="{BB962C8B-B14F-4D97-AF65-F5344CB8AC3E}">
        <p14:creationId xmlns:p14="http://schemas.microsoft.com/office/powerpoint/2010/main" val="349829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835917F-7DD5-40E2-9538-CDE5A5254D02}"/>
              </a:ext>
            </a:extLst>
          </p:cNvPr>
          <p:cNvSpPr/>
          <p:nvPr/>
        </p:nvSpPr>
        <p:spPr>
          <a:xfrm>
            <a:off x="0" y="732196"/>
            <a:ext cx="9144000" cy="351548"/>
          </a:xfrm>
          <a:prstGeom prst="rect">
            <a:avLst/>
          </a:prstGeom>
          <a:solidFill>
            <a:schemeClr val="bg1">
              <a:lumMod val="85000"/>
              <a:alpha val="69804"/>
            </a:schemeClr>
          </a:solidFill>
        </p:spPr>
        <p:txBody>
          <a:bodyPr wrap="square" lIns="73829" tIns="36914" rIns="73829" bIns="36914">
            <a:spAutoFit/>
          </a:bodyPr>
          <a:lstStyle/>
          <a:p>
            <a:pPr algn="ctr"/>
            <a:r>
              <a:rPr lang="en-US" dirty="0">
                <a:solidFill>
                  <a:schemeClr val="accent2">
                    <a:lumMod val="75000"/>
                  </a:schemeClr>
                </a:solidFill>
                <a:latin typeface="+mj-lt"/>
              </a:rPr>
              <a:t>Continuous Testing enabled with, continuous integration.</a:t>
            </a:r>
          </a:p>
        </p:txBody>
      </p:sp>
      <p:sp>
        <p:nvSpPr>
          <p:cNvPr id="8" name="Rectangle 7">
            <a:extLst>
              <a:ext uri="{FF2B5EF4-FFF2-40B4-BE49-F238E27FC236}">
                <a16:creationId xmlns="" xmlns:a16="http://schemas.microsoft.com/office/drawing/2014/main" id="{AFAD3EEF-5CD0-409C-92FE-6FFE0C8C743C}"/>
              </a:ext>
            </a:extLst>
          </p:cNvPr>
          <p:cNvSpPr/>
          <p:nvPr/>
        </p:nvSpPr>
        <p:spPr>
          <a:xfrm>
            <a:off x="178301" y="3508505"/>
            <a:ext cx="8494789" cy="221735"/>
          </a:xfrm>
          <a:prstGeom prst="rect">
            <a:avLst/>
          </a:prstGeom>
          <a:solidFill>
            <a:srgbClr val="00407F"/>
          </a:solidFill>
          <a:ln w="25400" algn="ctr">
            <a:noFill/>
            <a:miter lim="800000"/>
            <a:headEnd/>
            <a:tailEnd/>
          </a:ln>
        </p:spPr>
        <p:txBody>
          <a:bodyPr lIns="73829" tIns="36914" rIns="73829" bIns="36914"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dirty="0">
                <a:solidFill>
                  <a:srgbClr val="FFFFFF"/>
                </a:solidFill>
                <a:latin typeface="Trebuchet MS" panose="020B0603020202020204" pitchFamily="34" charset="0"/>
              </a:rPr>
              <a:t>WHAT PURPOSE DOES THIS SERVE?</a:t>
            </a:r>
          </a:p>
        </p:txBody>
      </p:sp>
      <p:sp>
        <p:nvSpPr>
          <p:cNvPr id="10" name="Rectangle 34">
            <a:extLst>
              <a:ext uri="{FF2B5EF4-FFF2-40B4-BE49-F238E27FC236}">
                <a16:creationId xmlns="" xmlns:a16="http://schemas.microsoft.com/office/drawing/2014/main" id="{39E1AD91-C291-4DB2-A495-DA6305FD5943}"/>
              </a:ext>
            </a:extLst>
          </p:cNvPr>
          <p:cNvSpPr>
            <a:spLocks noChangeArrowheads="1"/>
          </p:cNvSpPr>
          <p:nvPr/>
        </p:nvSpPr>
        <p:spPr bwMode="auto">
          <a:xfrm>
            <a:off x="644131" y="3858851"/>
            <a:ext cx="3763482" cy="767046"/>
          </a:xfrm>
          <a:prstGeom prst="rect">
            <a:avLst/>
          </a:prstGeom>
          <a:solidFill>
            <a:schemeClr val="tx2">
              <a:lumMod val="20000"/>
              <a:lumOff val="80000"/>
            </a:schemeClr>
          </a:solidFill>
          <a:ln>
            <a:noFill/>
          </a:ln>
        </p:spPr>
        <p:txBody>
          <a:bodyPr wrap="square" lIns="73829" tIns="36914" rIns="73829" bIns="36914" anchor="ctr">
            <a:spAutoFit/>
          </a:bodyPr>
          <a:lstStyle/>
          <a:p>
            <a:pPr>
              <a:defRPr/>
            </a:pPr>
            <a:r>
              <a:rPr lang="en-US" sz="1500" dirty="0">
                <a:solidFill>
                  <a:prstClr val="black"/>
                </a:solidFill>
                <a:latin typeface="+mj-lt"/>
                <a:ea typeface="ＭＳ Ｐゴシック"/>
                <a:cs typeface="Arial" pitchFamily="34" charset="0"/>
              </a:rPr>
              <a:t>Each integration helps to reveals integrations errors in build success / failures as quickly as possible. </a:t>
            </a:r>
          </a:p>
        </p:txBody>
      </p:sp>
      <p:sp>
        <p:nvSpPr>
          <p:cNvPr id="11" name="Rectangle 34">
            <a:extLst>
              <a:ext uri="{FF2B5EF4-FFF2-40B4-BE49-F238E27FC236}">
                <a16:creationId xmlns="" xmlns:a16="http://schemas.microsoft.com/office/drawing/2014/main" id="{9DA577B7-A9EC-405B-B4F3-DC38A02C7344}"/>
              </a:ext>
            </a:extLst>
          </p:cNvPr>
          <p:cNvSpPr>
            <a:spLocks noChangeArrowheads="1"/>
          </p:cNvSpPr>
          <p:nvPr/>
        </p:nvSpPr>
        <p:spPr bwMode="auto">
          <a:xfrm>
            <a:off x="5201365" y="3962377"/>
            <a:ext cx="3471724" cy="536214"/>
          </a:xfrm>
          <a:prstGeom prst="rect">
            <a:avLst/>
          </a:prstGeom>
          <a:solidFill>
            <a:schemeClr val="tx2">
              <a:lumMod val="20000"/>
              <a:lumOff val="80000"/>
            </a:schemeClr>
          </a:solidFill>
          <a:ln>
            <a:noFill/>
          </a:ln>
        </p:spPr>
        <p:txBody>
          <a:bodyPr wrap="square" lIns="73829" tIns="36914" rIns="73829" bIns="36914" anchor="ctr">
            <a:spAutoFit/>
          </a:bodyPr>
          <a:lstStyle/>
          <a:p>
            <a:pPr>
              <a:defRPr/>
            </a:pPr>
            <a:r>
              <a:rPr lang="en-US" sz="1500" dirty="0">
                <a:solidFill>
                  <a:prstClr val="black"/>
                </a:solidFill>
                <a:latin typeface="+mj-lt"/>
                <a:ea typeface="ＭＳ Ｐゴシック"/>
                <a:cs typeface="Arial" pitchFamily="34" charset="0"/>
              </a:rPr>
              <a:t>Helps in significantly reducing integration problems and delivery timeline.</a:t>
            </a:r>
          </a:p>
        </p:txBody>
      </p:sp>
      <p:sp>
        <p:nvSpPr>
          <p:cNvPr id="12" name="Rectangle 34">
            <a:extLst>
              <a:ext uri="{FF2B5EF4-FFF2-40B4-BE49-F238E27FC236}">
                <a16:creationId xmlns="" xmlns:a16="http://schemas.microsoft.com/office/drawing/2014/main" id="{0C0827A3-237A-44CE-9C4F-28F526A8D879}"/>
              </a:ext>
            </a:extLst>
          </p:cNvPr>
          <p:cNvSpPr>
            <a:spLocks noChangeArrowheads="1"/>
          </p:cNvSpPr>
          <p:nvPr/>
        </p:nvSpPr>
        <p:spPr bwMode="auto">
          <a:xfrm>
            <a:off x="178303" y="3794161"/>
            <a:ext cx="431714" cy="868268"/>
          </a:xfrm>
          <a:prstGeom prst="rect">
            <a:avLst/>
          </a:prstGeom>
          <a:solidFill>
            <a:schemeClr val="accent6">
              <a:lumMod val="75000"/>
            </a:schemeClr>
          </a:solidFill>
          <a:ln w="25400" algn="ctr">
            <a:noFill/>
            <a:miter lim="800000"/>
            <a:headEnd/>
            <a:tailEnd/>
          </a:ln>
        </p:spPr>
        <p:txBody>
          <a:bodyPr lIns="73829" tIns="36914" rIns="73829" bIns="36914" anchor="ctr"/>
          <a:lstStyle/>
          <a:p>
            <a:pPr algn="ctr" defTabSz="369143"/>
            <a:r>
              <a:rPr lang="en-US" b="1" dirty="0">
                <a:solidFill>
                  <a:srgbClr val="FFFFFF"/>
                </a:solidFill>
                <a:latin typeface="Trebuchet MS" panose="020B0603020202020204" pitchFamily="34" charset="0"/>
              </a:rPr>
              <a:t>1</a:t>
            </a:r>
          </a:p>
        </p:txBody>
      </p:sp>
      <p:sp>
        <p:nvSpPr>
          <p:cNvPr id="13" name="Rectangle 12">
            <a:extLst>
              <a:ext uri="{FF2B5EF4-FFF2-40B4-BE49-F238E27FC236}">
                <a16:creationId xmlns="" xmlns:a16="http://schemas.microsoft.com/office/drawing/2014/main" id="{526C6E68-979D-4FD9-AE77-2DEF5FEE37CE}"/>
              </a:ext>
            </a:extLst>
          </p:cNvPr>
          <p:cNvSpPr/>
          <p:nvPr/>
        </p:nvSpPr>
        <p:spPr>
          <a:xfrm>
            <a:off x="4735537" y="3801826"/>
            <a:ext cx="431714" cy="868268"/>
          </a:xfrm>
          <a:prstGeom prst="rect">
            <a:avLst/>
          </a:prstGeom>
          <a:solidFill>
            <a:schemeClr val="accent6">
              <a:lumMod val="75000"/>
            </a:schemeClr>
          </a:solidFill>
          <a:ln w="25400" algn="ctr">
            <a:noFill/>
            <a:miter lim="800000"/>
            <a:headEnd/>
            <a:tailEnd/>
          </a:ln>
        </p:spPr>
        <p:txBody>
          <a:bodyPr lIns="73829" tIns="36914" rIns="73829" bIns="36914"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b="1" dirty="0">
                <a:solidFill>
                  <a:srgbClr val="FFFFFF"/>
                </a:solidFill>
                <a:latin typeface="Trebuchet MS" panose="020B0603020202020204" pitchFamily="34" charset="0"/>
              </a:rPr>
              <a:t>2</a:t>
            </a:r>
          </a:p>
        </p:txBody>
      </p:sp>
      <p:sp>
        <p:nvSpPr>
          <p:cNvPr id="7" name="Rectangle 6">
            <a:extLst>
              <a:ext uri="{FF2B5EF4-FFF2-40B4-BE49-F238E27FC236}">
                <a16:creationId xmlns="" xmlns:a16="http://schemas.microsoft.com/office/drawing/2014/main" id="{32EC5940-80E2-4381-B5E2-A06C2A86AAF7}"/>
              </a:ext>
            </a:extLst>
          </p:cNvPr>
          <p:cNvSpPr/>
          <p:nvPr/>
        </p:nvSpPr>
        <p:spPr>
          <a:xfrm>
            <a:off x="414518" y="1389728"/>
            <a:ext cx="2598000" cy="1798098"/>
          </a:xfrm>
          <a:prstGeom prst="rect">
            <a:avLst/>
          </a:prstGeom>
        </p:spPr>
        <p:txBody>
          <a:bodyPr wrap="square" lIns="73829" tIns="36914" rIns="73829" bIns="36914">
            <a:spAutoFit/>
          </a:bodyPr>
          <a:lstStyle/>
          <a:p>
            <a:pPr marL="0" lvl="2"/>
            <a:r>
              <a:rPr lang="en-US" sz="1600" dirty="0">
                <a:latin typeface="Arial" panose="020B0604020202020204" pitchFamily="34" charset="0"/>
                <a:cs typeface="Arial" panose="020B0604020202020204" pitchFamily="34" charset="0"/>
              </a:rPr>
              <a:t>Continuous integration is software development practice in which</a:t>
            </a:r>
            <a:r>
              <a:rPr lang="en-US" sz="1600" b="1" dirty="0">
                <a:latin typeface="Arial" panose="020B0604020202020204" pitchFamily="34" charset="0"/>
                <a:cs typeface="Arial" panose="020B0604020202020204" pitchFamily="34" charset="0"/>
              </a:rPr>
              <a:t> team members integrate their work frequently</a:t>
            </a:r>
            <a:r>
              <a:rPr lang="en-US" sz="1600" dirty="0">
                <a:latin typeface="Arial" panose="020B0604020202020204" pitchFamily="34" charset="0"/>
                <a:cs typeface="Arial" panose="020B0604020202020204" pitchFamily="34" charset="0"/>
              </a:rPr>
              <a:t>, leading multiple integrations per day. </a:t>
            </a:r>
          </a:p>
        </p:txBody>
      </p:sp>
      <p:pic>
        <p:nvPicPr>
          <p:cNvPr id="15" name="Picture 3">
            <a:extLst>
              <a:ext uri="{FF2B5EF4-FFF2-40B4-BE49-F238E27FC236}">
                <a16:creationId xmlns="" xmlns:a16="http://schemas.microsoft.com/office/drawing/2014/main" id="{C0430872-7395-4185-92BA-BF50C89E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499" y="1274189"/>
            <a:ext cx="6099163" cy="21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DevOps for QA</a:t>
            </a:r>
            <a:endParaRPr lang="en-US" sz="1900" b="1" dirty="0">
              <a:solidFill>
                <a:schemeClr val="bg1"/>
              </a:solidFill>
            </a:endParaRPr>
          </a:p>
        </p:txBody>
      </p:sp>
    </p:spTree>
    <p:extLst>
      <p:ext uri="{BB962C8B-B14F-4D97-AF65-F5344CB8AC3E}">
        <p14:creationId xmlns:p14="http://schemas.microsoft.com/office/powerpoint/2010/main" val="36021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P spid="13"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41BF9E5E-374B-42F0-9622-EEA334AD4351}"/>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0" y="634188"/>
            <a:ext cx="9143999" cy="4513974"/>
          </a:xfrm>
          <a:prstGeom prst="rect">
            <a:avLst/>
          </a:prstGeom>
        </p:spPr>
      </p:pic>
      <p:sp>
        <p:nvSpPr>
          <p:cNvPr id="3" name="Content Placeholder 2"/>
          <p:cNvSpPr>
            <a:spLocks noGrp="1"/>
          </p:cNvSpPr>
          <p:nvPr>
            <p:ph idx="1"/>
          </p:nvPr>
        </p:nvSpPr>
        <p:spPr>
          <a:xfrm>
            <a:off x="488322" y="873531"/>
            <a:ext cx="8165931" cy="3216167"/>
          </a:xfrm>
        </p:spPr>
        <p:txBody>
          <a:bodyPr/>
          <a:lstStyle/>
          <a:p>
            <a:r>
              <a:rPr lang="en-US" sz="2400" b="1" dirty="0"/>
              <a:t>Integrated Environment Provisioning</a:t>
            </a:r>
          </a:p>
          <a:p>
            <a:pPr marL="276857" lvl="1" indent="-276857">
              <a:buFont typeface="Arial" panose="020B0604020202020204" pitchFamily="34" charset="0"/>
              <a:buChar char="•"/>
            </a:pPr>
            <a:r>
              <a:rPr lang="en-US" sz="2000" dirty="0"/>
              <a:t>Dynamic Environment Provisioning</a:t>
            </a:r>
          </a:p>
          <a:p>
            <a:pPr marL="276857" lvl="1" indent="-276857">
              <a:buFont typeface="Arial" panose="020B0604020202020204" pitchFamily="34" charset="0"/>
              <a:buChar char="•"/>
            </a:pPr>
            <a:r>
              <a:rPr lang="en-US" sz="2000" dirty="0"/>
              <a:t>Containerized App Deployment and Data Center Management</a:t>
            </a:r>
          </a:p>
          <a:p>
            <a:r>
              <a:rPr lang="en-US" sz="2400" b="1" dirty="0"/>
              <a:t>Continuous Application Deployment</a:t>
            </a:r>
          </a:p>
          <a:p>
            <a:pPr marL="276857" lvl="1" indent="-276857">
              <a:buFont typeface="Arial" panose="020B0604020202020204" pitchFamily="34" charset="0"/>
              <a:buChar char="•"/>
            </a:pPr>
            <a:r>
              <a:rPr lang="en-US" sz="2000" dirty="0"/>
              <a:t>Single Click Deployment</a:t>
            </a:r>
          </a:p>
          <a:p>
            <a:r>
              <a:rPr lang="en-US" sz="2400" b="1" dirty="0"/>
              <a:t>Continuous Monitoring </a:t>
            </a:r>
          </a:p>
          <a:p>
            <a:pPr marL="276857" lvl="1" indent="-276857">
              <a:buFont typeface="Arial" panose="020B0604020202020204" pitchFamily="34" charset="0"/>
              <a:buChar char="•"/>
            </a:pPr>
            <a:r>
              <a:rPr lang="en-US" sz="2000" dirty="0"/>
              <a:t>Performance Monitoring</a:t>
            </a:r>
          </a:p>
          <a:p>
            <a:pPr marL="276857" lvl="1" indent="-276857">
              <a:buFont typeface="Arial" panose="020B0604020202020204" pitchFamily="34" charset="0"/>
              <a:buChar char="•"/>
            </a:pPr>
            <a:r>
              <a:rPr lang="en-US" sz="2000" dirty="0"/>
              <a:t>System and Application Monitoring</a:t>
            </a:r>
          </a:p>
          <a:p>
            <a:pPr marL="276857" lvl="1" indent="-276857">
              <a:buFont typeface="Arial" panose="020B0604020202020204" pitchFamily="34" charset="0"/>
              <a:buChar char="•"/>
            </a:pPr>
            <a:r>
              <a:rPr lang="en-US" sz="2000" dirty="0"/>
              <a:t>Log Analysis</a:t>
            </a:r>
          </a:p>
          <a:p>
            <a:pPr lvl="1"/>
            <a:endParaRPr lang="en-US" sz="2000" dirty="0"/>
          </a:p>
          <a:p>
            <a:endParaRPr lang="en-IN" sz="1800" dirty="0"/>
          </a:p>
        </p:txBody>
      </p:sp>
      <p:pic>
        <p:nvPicPr>
          <p:cNvPr id="9" name="Picture 8">
            <a:extLst>
              <a:ext uri="{FF2B5EF4-FFF2-40B4-BE49-F238E27FC236}">
                <a16:creationId xmlns="" xmlns:a16="http://schemas.microsoft.com/office/drawing/2014/main" id="{CD60BB31-9892-45FB-A584-D777BFCB84F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82018" y="2655964"/>
            <a:ext cx="2820543" cy="2115297"/>
          </a:xfrm>
          <a:prstGeom prst="rect">
            <a:avLst/>
          </a:prstGeom>
        </p:spPr>
      </p:pic>
      <p:sp>
        <p:nvSpPr>
          <p:cNvPr id="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DevOps for IT Operations</a:t>
            </a:r>
            <a:endParaRPr lang="en-US" sz="1900" b="1" dirty="0">
              <a:solidFill>
                <a:schemeClr val="bg1"/>
              </a:solidFill>
            </a:endParaRPr>
          </a:p>
        </p:txBody>
      </p:sp>
    </p:spTree>
    <p:extLst>
      <p:ext uri="{BB962C8B-B14F-4D97-AF65-F5344CB8AC3E}">
        <p14:creationId xmlns:p14="http://schemas.microsoft.com/office/powerpoint/2010/main" val="3888829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67658107-7170-4F86-BFD5-A53DFF769004}"/>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0" y="634188"/>
            <a:ext cx="9143999" cy="4513974"/>
          </a:xfrm>
          <a:prstGeom prst="rect">
            <a:avLst/>
          </a:prstGeom>
        </p:spPr>
      </p:pic>
      <p:sp>
        <p:nvSpPr>
          <p:cNvPr id="3" name="Content Placeholder 2"/>
          <p:cNvSpPr>
            <a:spLocks noGrp="1"/>
          </p:cNvSpPr>
          <p:nvPr>
            <p:ph idx="1"/>
          </p:nvPr>
        </p:nvSpPr>
        <p:spPr>
          <a:xfrm>
            <a:off x="488322" y="873534"/>
            <a:ext cx="8165931" cy="3216167"/>
          </a:xfrm>
        </p:spPr>
        <p:txBody>
          <a:bodyPr>
            <a:normAutofit fontScale="85000" lnSpcReduction="20000"/>
          </a:bodyPr>
          <a:lstStyle/>
          <a:p>
            <a:r>
              <a:rPr lang="en-US" b="1" dirty="0"/>
              <a:t>Quick to Market</a:t>
            </a:r>
          </a:p>
          <a:p>
            <a:pPr marL="276857" lvl="1" indent="-276857">
              <a:buFont typeface="Arial" panose="020B0604020202020204" pitchFamily="34" charset="0"/>
              <a:buChar char="•"/>
            </a:pPr>
            <a:r>
              <a:rPr lang="en-US" dirty="0"/>
              <a:t>Agility</a:t>
            </a:r>
          </a:p>
          <a:p>
            <a:r>
              <a:rPr lang="en-US" b="1" dirty="0"/>
              <a:t>Environment stability</a:t>
            </a:r>
          </a:p>
          <a:p>
            <a:pPr marL="276857" lvl="1" indent="-276857">
              <a:buFont typeface="Arial" panose="020B0604020202020204" pitchFamily="34" charset="0"/>
              <a:buChar char="•"/>
            </a:pPr>
            <a:r>
              <a:rPr lang="en-US" dirty="0"/>
              <a:t>Fast recovery</a:t>
            </a:r>
          </a:p>
          <a:p>
            <a:pPr marL="276857" lvl="1" indent="-276857">
              <a:buFont typeface="Arial" panose="020B0604020202020204" pitchFamily="34" charset="0"/>
              <a:buChar char="•"/>
            </a:pPr>
            <a:r>
              <a:rPr lang="en-US" dirty="0"/>
              <a:t>Fully automated deployments</a:t>
            </a:r>
          </a:p>
          <a:p>
            <a:r>
              <a:rPr lang="en-US" b="1" dirty="0"/>
              <a:t>Customer satisfaction</a:t>
            </a:r>
          </a:p>
          <a:p>
            <a:pPr marL="276857" lvl="1" indent="-276857">
              <a:buFont typeface="Arial" panose="020B0604020202020204" pitchFamily="34" charset="0"/>
              <a:buChar char="•"/>
            </a:pPr>
            <a:r>
              <a:rPr lang="en-US" dirty="0"/>
              <a:t>Improvement in product quality</a:t>
            </a:r>
          </a:p>
          <a:p>
            <a:pPr marL="276857" lvl="1" indent="-276857">
              <a:buFont typeface="Arial" panose="020B0604020202020204" pitchFamily="34" charset="0"/>
              <a:buChar char="•"/>
            </a:pPr>
            <a:r>
              <a:rPr lang="en-US" dirty="0"/>
              <a:t>Quick turn around time</a:t>
            </a:r>
          </a:p>
        </p:txBody>
      </p:sp>
      <p:pic>
        <p:nvPicPr>
          <p:cNvPr id="11" name="Picture 10">
            <a:extLst>
              <a:ext uri="{FF2B5EF4-FFF2-40B4-BE49-F238E27FC236}">
                <a16:creationId xmlns="" xmlns:a16="http://schemas.microsoft.com/office/drawing/2014/main" id="{BBE7BA81-2523-4D90-AFBE-0EDAA5483183}"/>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615962" y="2469774"/>
            <a:ext cx="3057127" cy="2292725"/>
          </a:xfrm>
          <a:prstGeom prst="rect">
            <a:avLst/>
          </a:prstGeom>
        </p:spPr>
      </p:pic>
      <p:sp>
        <p:nvSpPr>
          <p:cNvPr id="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DevOps for Business Owners</a:t>
            </a:r>
            <a:endParaRPr lang="en-US" sz="1900" b="1" dirty="0">
              <a:solidFill>
                <a:schemeClr val="bg1"/>
              </a:solidFill>
            </a:endParaRPr>
          </a:p>
        </p:txBody>
      </p:sp>
    </p:spTree>
    <p:extLst>
      <p:ext uri="{BB962C8B-B14F-4D97-AF65-F5344CB8AC3E}">
        <p14:creationId xmlns:p14="http://schemas.microsoft.com/office/powerpoint/2010/main" val="115996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2092" y="605075"/>
            <a:ext cx="6857974" cy="41378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06620" y="3302804"/>
            <a:ext cx="2045288" cy="759538"/>
          </a:xfrm>
          <a:prstGeom prst="rect">
            <a:avLst/>
          </a:prstGeom>
          <a:noFill/>
          <a:ln>
            <a:noFill/>
          </a:ln>
        </p:spPr>
        <p:txBody>
          <a:bodyPr wrap="square" lIns="81632" tIns="40816" rIns="81632" bIns="40816" rtlCol="0">
            <a:spAutoFit/>
          </a:bodyPr>
          <a:lstStyle/>
          <a:p>
            <a:pPr algn="r"/>
            <a:r>
              <a:rPr lang="en-US" sz="1100" b="1" dirty="0">
                <a:latin typeface="Arial" panose="020B0604020202020204" pitchFamily="34" charset="0"/>
                <a:cs typeface="Arial" panose="020B0604020202020204" pitchFamily="34" charset="0"/>
              </a:rPr>
              <a:t>Source: </a:t>
            </a:r>
            <a:r>
              <a:rPr lang="en-US" sz="1100" i="1" dirty="0">
                <a:latin typeface="Arial" panose="020B0604020202020204" pitchFamily="34" charset="0"/>
                <a:cs typeface="Arial" panose="020B0604020202020204" pitchFamily="34" charset="0"/>
              </a:rPr>
              <a:t>Continuous Delivery: Reliable Software Releases through Build, Test, and Deployment Automation</a:t>
            </a:r>
          </a:p>
        </p:txBody>
      </p:sp>
      <p:sp>
        <p:nvSpPr>
          <p:cNvPr id="6"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Continuous Delivery Pipeline</a:t>
            </a:r>
            <a:endParaRPr lang="en-US" sz="1900" b="1" dirty="0">
              <a:solidFill>
                <a:schemeClr val="bg1"/>
              </a:solidFill>
            </a:endParaRPr>
          </a:p>
        </p:txBody>
      </p:sp>
    </p:spTree>
    <p:extLst>
      <p:ext uri="{BB962C8B-B14F-4D97-AF65-F5344CB8AC3E}">
        <p14:creationId xmlns:p14="http://schemas.microsoft.com/office/powerpoint/2010/main" val="50003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FB160743-E405-4F83-8ABA-7DBF4B7A70B3}"/>
              </a:ext>
            </a:extLst>
          </p:cNvPr>
          <p:cNvGrpSpPr/>
          <p:nvPr/>
        </p:nvGrpSpPr>
        <p:grpSpPr>
          <a:xfrm>
            <a:off x="344568" y="844530"/>
            <a:ext cx="2757312" cy="1793671"/>
            <a:chOff x="380999" y="1245160"/>
            <a:chExt cx="3048840" cy="2644558"/>
          </a:xfrm>
        </p:grpSpPr>
        <p:sp>
          <p:nvSpPr>
            <p:cNvPr id="11" name="Rectangle 10">
              <a:extLst>
                <a:ext uri="{FF2B5EF4-FFF2-40B4-BE49-F238E27FC236}">
                  <a16:creationId xmlns="" xmlns:a16="http://schemas.microsoft.com/office/drawing/2014/main" id="{095E84F1-3BCB-4C8A-B592-ECE276EBBF73}"/>
                </a:ext>
              </a:extLst>
            </p:cNvPr>
            <p:cNvSpPr/>
            <p:nvPr/>
          </p:nvSpPr>
          <p:spPr>
            <a:xfrm>
              <a:off x="38099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323000" eaLnBrk="0" fontAlgn="base" hangingPunct="0">
                <a:lnSpc>
                  <a:spcPct val="90000"/>
                </a:lnSpc>
                <a:spcBef>
                  <a:spcPct val="0"/>
                </a:spcBef>
                <a:spcAft>
                  <a:spcPct val="35000"/>
                </a:spcAft>
              </a:pPr>
              <a:endParaRPr lang="en-US" sz="1300" dirty="0">
                <a:solidFill>
                  <a:srgbClr val="035642"/>
                </a:solidFill>
                <a:latin typeface="Cambria" pitchFamily="18" charset="0"/>
              </a:endParaRPr>
            </a:p>
          </p:txBody>
        </p:sp>
        <p:sp>
          <p:nvSpPr>
            <p:cNvPr id="13" name="Rectangle 12">
              <a:extLst>
                <a:ext uri="{FF2B5EF4-FFF2-40B4-BE49-F238E27FC236}">
                  <a16:creationId xmlns="" xmlns:a16="http://schemas.microsoft.com/office/drawing/2014/main" id="{16DBF80D-12E1-457A-B5EE-1B3B70B70665}"/>
                </a:ext>
              </a:extLst>
            </p:cNvPr>
            <p:cNvSpPr/>
            <p:nvPr/>
          </p:nvSpPr>
          <p:spPr bwMode="auto">
            <a:xfrm>
              <a:off x="38099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500" b="1" dirty="0">
                  <a:solidFill>
                    <a:prstClr val="white"/>
                  </a:solidFill>
                  <a:latin typeface="+mj-lt"/>
                </a:rPr>
                <a:t>Establishing DevOps Culture</a:t>
              </a:r>
            </a:p>
          </p:txBody>
        </p:sp>
        <p:pic>
          <p:nvPicPr>
            <p:cNvPr id="20" name="Picture 19">
              <a:extLst>
                <a:ext uri="{FF2B5EF4-FFF2-40B4-BE49-F238E27FC236}">
                  <a16:creationId xmlns="" xmlns:a16="http://schemas.microsoft.com/office/drawing/2014/main" id="{C64D0ADC-08B7-43B2-95DD-2BB4900B4331}"/>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68737" y="1374321"/>
              <a:ext cx="1415774" cy="1415774"/>
            </a:xfrm>
            <a:prstGeom prst="rect">
              <a:avLst/>
            </a:prstGeom>
          </p:spPr>
        </p:pic>
      </p:grpSp>
      <p:grpSp>
        <p:nvGrpSpPr>
          <p:cNvPr id="34" name="Group 33">
            <a:extLst>
              <a:ext uri="{FF2B5EF4-FFF2-40B4-BE49-F238E27FC236}">
                <a16:creationId xmlns="" xmlns:a16="http://schemas.microsoft.com/office/drawing/2014/main" id="{1CA5B3AD-2360-48BA-AC50-648B70007892}"/>
              </a:ext>
            </a:extLst>
          </p:cNvPr>
          <p:cNvGrpSpPr/>
          <p:nvPr/>
        </p:nvGrpSpPr>
        <p:grpSpPr>
          <a:xfrm>
            <a:off x="344568" y="2682641"/>
            <a:ext cx="2757312" cy="1793671"/>
            <a:chOff x="380999" y="3955240"/>
            <a:chExt cx="3048840" cy="2644558"/>
          </a:xfrm>
        </p:grpSpPr>
        <p:sp>
          <p:nvSpPr>
            <p:cNvPr id="10" name="Rectangle 9">
              <a:extLst>
                <a:ext uri="{FF2B5EF4-FFF2-40B4-BE49-F238E27FC236}">
                  <a16:creationId xmlns="" xmlns:a16="http://schemas.microsoft.com/office/drawing/2014/main" id="{E6944DDB-AE03-4C92-BE92-DB29F5138DF1}"/>
                </a:ext>
              </a:extLst>
            </p:cNvPr>
            <p:cNvSpPr/>
            <p:nvPr/>
          </p:nvSpPr>
          <p:spPr>
            <a:xfrm>
              <a:off x="38099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323000" eaLnBrk="0" fontAlgn="base" hangingPunct="0">
                <a:lnSpc>
                  <a:spcPct val="90000"/>
                </a:lnSpc>
                <a:spcBef>
                  <a:spcPct val="0"/>
                </a:spcBef>
                <a:spcAft>
                  <a:spcPct val="35000"/>
                </a:spcAft>
              </a:pPr>
              <a:endParaRPr lang="en-US" sz="1300" dirty="0">
                <a:solidFill>
                  <a:srgbClr val="035642"/>
                </a:solidFill>
                <a:latin typeface="Cambria" pitchFamily="18" charset="0"/>
              </a:endParaRPr>
            </a:p>
          </p:txBody>
        </p:sp>
        <p:sp>
          <p:nvSpPr>
            <p:cNvPr id="16" name="Rectangle 15">
              <a:extLst>
                <a:ext uri="{FF2B5EF4-FFF2-40B4-BE49-F238E27FC236}">
                  <a16:creationId xmlns="" xmlns:a16="http://schemas.microsoft.com/office/drawing/2014/main" id="{4FE6E316-5FA3-4C6B-8662-82AA74F887ED}"/>
                </a:ext>
              </a:extLst>
            </p:cNvPr>
            <p:cNvSpPr/>
            <p:nvPr/>
          </p:nvSpPr>
          <p:spPr bwMode="auto">
            <a:xfrm>
              <a:off x="38099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500" b="1" dirty="0">
                  <a:solidFill>
                    <a:prstClr val="white"/>
                  </a:solidFill>
                  <a:latin typeface="+mj-lt"/>
                </a:rPr>
                <a:t>Application Complexity</a:t>
              </a:r>
            </a:p>
          </p:txBody>
        </p:sp>
        <p:pic>
          <p:nvPicPr>
            <p:cNvPr id="22" name="Picture 21">
              <a:extLst>
                <a:ext uri="{FF2B5EF4-FFF2-40B4-BE49-F238E27FC236}">
                  <a16:creationId xmlns="" xmlns:a16="http://schemas.microsoft.com/office/drawing/2014/main" id="{DB85FABA-332F-40C5-B820-06EA61BF298D}"/>
                </a:ext>
              </a:extLst>
            </p:cNvPr>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71964" y="4187470"/>
              <a:ext cx="1191199" cy="1197817"/>
            </a:xfrm>
            <a:prstGeom prst="rect">
              <a:avLst/>
            </a:prstGeom>
          </p:spPr>
        </p:pic>
      </p:grpSp>
      <p:grpSp>
        <p:nvGrpSpPr>
          <p:cNvPr id="36" name="Group 35">
            <a:extLst>
              <a:ext uri="{FF2B5EF4-FFF2-40B4-BE49-F238E27FC236}">
                <a16:creationId xmlns="" xmlns:a16="http://schemas.microsoft.com/office/drawing/2014/main" id="{57C49E00-C9CC-42E8-B735-F217591C3AD1}"/>
              </a:ext>
            </a:extLst>
          </p:cNvPr>
          <p:cNvGrpSpPr/>
          <p:nvPr/>
        </p:nvGrpSpPr>
        <p:grpSpPr>
          <a:xfrm>
            <a:off x="6012374" y="2682641"/>
            <a:ext cx="2757312" cy="1793671"/>
            <a:chOff x="6648058" y="3955240"/>
            <a:chExt cx="3048840" cy="2644558"/>
          </a:xfrm>
        </p:grpSpPr>
        <p:sp>
          <p:nvSpPr>
            <p:cNvPr id="12" name="Rectangle 11">
              <a:extLst>
                <a:ext uri="{FF2B5EF4-FFF2-40B4-BE49-F238E27FC236}">
                  <a16:creationId xmlns="" xmlns:a16="http://schemas.microsoft.com/office/drawing/2014/main" id="{04A605DF-9259-44CD-853A-A9ABDD6D1369}"/>
                </a:ext>
              </a:extLst>
            </p:cNvPr>
            <p:cNvSpPr/>
            <p:nvPr/>
          </p:nvSpPr>
          <p:spPr>
            <a:xfrm>
              <a:off x="6648058"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30715" indent="-230715" defTabSz="323000" eaLnBrk="0" fontAlgn="base" hangingPunct="0">
                <a:lnSpc>
                  <a:spcPct val="90000"/>
                </a:lnSpc>
                <a:spcBef>
                  <a:spcPct val="0"/>
                </a:spcBef>
                <a:spcAft>
                  <a:spcPct val="35000"/>
                </a:spcAft>
                <a:buFont typeface="Arial" panose="020B0604020202020204" pitchFamily="34" charset="0"/>
                <a:buChar char="•"/>
              </a:pPr>
              <a:endParaRPr lang="en-US" sz="1300" dirty="0">
                <a:solidFill>
                  <a:srgbClr val="035642"/>
                </a:solidFill>
                <a:latin typeface="Cambria" pitchFamily="18" charset="0"/>
              </a:endParaRPr>
            </a:p>
          </p:txBody>
        </p:sp>
        <p:sp>
          <p:nvSpPr>
            <p:cNvPr id="18" name="Rectangle 17">
              <a:extLst>
                <a:ext uri="{FF2B5EF4-FFF2-40B4-BE49-F238E27FC236}">
                  <a16:creationId xmlns="" xmlns:a16="http://schemas.microsoft.com/office/drawing/2014/main" id="{26777098-1EA3-4BFA-9563-AD9FCA2A5254}"/>
                </a:ext>
              </a:extLst>
            </p:cNvPr>
            <p:cNvSpPr/>
            <p:nvPr/>
          </p:nvSpPr>
          <p:spPr bwMode="auto">
            <a:xfrm>
              <a:off x="6648058"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500" b="1" dirty="0">
                  <a:solidFill>
                    <a:prstClr val="white"/>
                  </a:solidFill>
                  <a:latin typeface="+mj-lt"/>
                </a:rPr>
                <a:t>Availability of Skillset</a:t>
              </a:r>
            </a:p>
          </p:txBody>
        </p:sp>
        <p:pic>
          <p:nvPicPr>
            <p:cNvPr id="24" name="Picture 23">
              <a:extLst>
                <a:ext uri="{FF2B5EF4-FFF2-40B4-BE49-F238E27FC236}">
                  <a16:creationId xmlns="" xmlns:a16="http://schemas.microsoft.com/office/drawing/2014/main" id="{8BBBD689-96DD-4C1D-958C-EF4DCC6B887A}"/>
                </a:ext>
              </a:extLst>
            </p:cNvPr>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4188364"/>
              <a:ext cx="1322416" cy="1322416"/>
            </a:xfrm>
            <a:prstGeom prst="rect">
              <a:avLst/>
            </a:prstGeom>
          </p:spPr>
        </p:pic>
      </p:grpSp>
      <p:grpSp>
        <p:nvGrpSpPr>
          <p:cNvPr id="33" name="Group 32">
            <a:extLst>
              <a:ext uri="{FF2B5EF4-FFF2-40B4-BE49-F238E27FC236}">
                <a16:creationId xmlns="" xmlns:a16="http://schemas.microsoft.com/office/drawing/2014/main" id="{BEC1C506-48BF-4C2A-AE0B-047052505405}"/>
              </a:ext>
            </a:extLst>
          </p:cNvPr>
          <p:cNvGrpSpPr/>
          <p:nvPr/>
        </p:nvGrpSpPr>
        <p:grpSpPr>
          <a:xfrm>
            <a:off x="6012374" y="844530"/>
            <a:ext cx="2757312" cy="1793671"/>
            <a:chOff x="6648058" y="1245160"/>
            <a:chExt cx="3048840" cy="2644558"/>
          </a:xfrm>
        </p:grpSpPr>
        <p:sp>
          <p:nvSpPr>
            <p:cNvPr id="8" name="Rectangle 7">
              <a:extLst>
                <a:ext uri="{FF2B5EF4-FFF2-40B4-BE49-F238E27FC236}">
                  <a16:creationId xmlns="" xmlns:a16="http://schemas.microsoft.com/office/drawing/2014/main" id="{BA510F71-F6AA-4479-BFE7-CDFFF63EEE97}"/>
                </a:ext>
              </a:extLst>
            </p:cNvPr>
            <p:cNvSpPr/>
            <p:nvPr/>
          </p:nvSpPr>
          <p:spPr>
            <a:xfrm>
              <a:off x="6648058"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323000" eaLnBrk="0" fontAlgn="base" hangingPunct="0">
                <a:lnSpc>
                  <a:spcPct val="90000"/>
                </a:lnSpc>
                <a:spcBef>
                  <a:spcPct val="0"/>
                </a:spcBef>
                <a:spcAft>
                  <a:spcPct val="35000"/>
                </a:spcAft>
              </a:pPr>
              <a:endParaRPr lang="en-US" sz="1300" dirty="0">
                <a:solidFill>
                  <a:srgbClr val="035642"/>
                </a:solidFill>
                <a:latin typeface="Cambria" pitchFamily="18" charset="0"/>
              </a:endParaRPr>
            </a:p>
          </p:txBody>
        </p:sp>
        <p:sp>
          <p:nvSpPr>
            <p:cNvPr id="15" name="Rectangle 14">
              <a:extLst>
                <a:ext uri="{FF2B5EF4-FFF2-40B4-BE49-F238E27FC236}">
                  <a16:creationId xmlns="" xmlns:a16="http://schemas.microsoft.com/office/drawing/2014/main" id="{C9D54170-D5DB-46FC-AB4E-016F9A257368}"/>
                </a:ext>
              </a:extLst>
            </p:cNvPr>
            <p:cNvSpPr/>
            <p:nvPr/>
          </p:nvSpPr>
          <p:spPr bwMode="auto">
            <a:xfrm>
              <a:off x="6648058"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500" b="1" dirty="0">
                  <a:solidFill>
                    <a:prstClr val="white"/>
                  </a:solidFill>
                  <a:latin typeface="+mj-lt"/>
                </a:rPr>
                <a:t>Environment Upgradation (standardization)</a:t>
              </a:r>
            </a:p>
          </p:txBody>
        </p:sp>
        <p:pic>
          <p:nvPicPr>
            <p:cNvPr id="26" name="Picture 25">
              <a:extLst>
                <a:ext uri="{FF2B5EF4-FFF2-40B4-BE49-F238E27FC236}">
                  <a16:creationId xmlns="" xmlns:a16="http://schemas.microsoft.com/office/drawing/2014/main" id="{F000C051-8E4A-4B64-BE1B-6E716B78478C}"/>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1285793"/>
              <a:ext cx="1539679" cy="1539679"/>
            </a:xfrm>
            <a:prstGeom prst="rect">
              <a:avLst/>
            </a:prstGeom>
          </p:spPr>
        </p:pic>
      </p:grpSp>
      <p:grpSp>
        <p:nvGrpSpPr>
          <p:cNvPr id="32" name="Group 31">
            <a:extLst>
              <a:ext uri="{FF2B5EF4-FFF2-40B4-BE49-F238E27FC236}">
                <a16:creationId xmlns="" xmlns:a16="http://schemas.microsoft.com/office/drawing/2014/main" id="{71F28659-7AC6-4C6A-82DD-244AE987605E}"/>
              </a:ext>
            </a:extLst>
          </p:cNvPr>
          <p:cNvGrpSpPr/>
          <p:nvPr/>
        </p:nvGrpSpPr>
        <p:grpSpPr>
          <a:xfrm>
            <a:off x="3178471" y="844530"/>
            <a:ext cx="2757312" cy="1793671"/>
            <a:chOff x="3514529" y="1245160"/>
            <a:chExt cx="3048840" cy="2644558"/>
          </a:xfrm>
        </p:grpSpPr>
        <p:sp>
          <p:nvSpPr>
            <p:cNvPr id="7" name="Rectangle 6">
              <a:extLst>
                <a:ext uri="{FF2B5EF4-FFF2-40B4-BE49-F238E27FC236}">
                  <a16:creationId xmlns="" xmlns:a16="http://schemas.microsoft.com/office/drawing/2014/main" id="{C4200171-3C65-43FB-98C1-3E64A19E08C9}"/>
                </a:ext>
              </a:extLst>
            </p:cNvPr>
            <p:cNvSpPr/>
            <p:nvPr/>
          </p:nvSpPr>
          <p:spPr>
            <a:xfrm>
              <a:off x="351452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323000" eaLnBrk="0" fontAlgn="base" hangingPunct="0">
                <a:lnSpc>
                  <a:spcPct val="90000"/>
                </a:lnSpc>
                <a:spcBef>
                  <a:spcPct val="0"/>
                </a:spcBef>
                <a:spcAft>
                  <a:spcPct val="35000"/>
                </a:spcAft>
              </a:pPr>
              <a:endParaRPr lang="en-US" sz="1300" b="1" dirty="0">
                <a:solidFill>
                  <a:srgbClr val="035642"/>
                </a:solidFill>
                <a:latin typeface="Cambria" pitchFamily="18" charset="0"/>
              </a:endParaRPr>
            </a:p>
          </p:txBody>
        </p:sp>
        <p:sp>
          <p:nvSpPr>
            <p:cNvPr id="14" name="Rectangle 13">
              <a:extLst>
                <a:ext uri="{FF2B5EF4-FFF2-40B4-BE49-F238E27FC236}">
                  <a16:creationId xmlns="" xmlns:a16="http://schemas.microsoft.com/office/drawing/2014/main" id="{9B0B4E0F-411F-41E5-BFF9-C0DF67B9B864}"/>
                </a:ext>
              </a:extLst>
            </p:cNvPr>
            <p:cNvSpPr/>
            <p:nvPr/>
          </p:nvSpPr>
          <p:spPr bwMode="auto">
            <a:xfrm>
              <a:off x="351452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200" b="1" dirty="0">
                  <a:solidFill>
                    <a:prstClr val="white"/>
                  </a:solidFill>
                  <a:latin typeface="+mj-lt"/>
                </a:rPr>
                <a:t>Implementing Change in Application Development Environment.</a:t>
              </a:r>
            </a:p>
          </p:txBody>
        </p:sp>
        <p:pic>
          <p:nvPicPr>
            <p:cNvPr id="28" name="Picture 27">
              <a:extLst>
                <a:ext uri="{FF2B5EF4-FFF2-40B4-BE49-F238E27FC236}">
                  <a16:creationId xmlns="" xmlns:a16="http://schemas.microsoft.com/office/drawing/2014/main" id="{FB083D74-1E60-424B-A2DC-80D0656EB48E}"/>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42400" y="1359349"/>
              <a:ext cx="1392568" cy="1392568"/>
            </a:xfrm>
            <a:prstGeom prst="rect">
              <a:avLst/>
            </a:prstGeom>
          </p:spPr>
        </p:pic>
      </p:grpSp>
      <p:grpSp>
        <p:nvGrpSpPr>
          <p:cNvPr id="35" name="Group 34">
            <a:extLst>
              <a:ext uri="{FF2B5EF4-FFF2-40B4-BE49-F238E27FC236}">
                <a16:creationId xmlns="" xmlns:a16="http://schemas.microsoft.com/office/drawing/2014/main" id="{763B84E9-3C9E-4DC4-816C-006F315F6B23}"/>
              </a:ext>
            </a:extLst>
          </p:cNvPr>
          <p:cNvGrpSpPr/>
          <p:nvPr/>
        </p:nvGrpSpPr>
        <p:grpSpPr>
          <a:xfrm>
            <a:off x="3178471" y="2682641"/>
            <a:ext cx="2757312" cy="1793671"/>
            <a:chOff x="3514529" y="3955240"/>
            <a:chExt cx="3048840" cy="2644558"/>
          </a:xfrm>
        </p:grpSpPr>
        <p:sp>
          <p:nvSpPr>
            <p:cNvPr id="9" name="Rectangle 8">
              <a:extLst>
                <a:ext uri="{FF2B5EF4-FFF2-40B4-BE49-F238E27FC236}">
                  <a16:creationId xmlns="" xmlns:a16="http://schemas.microsoft.com/office/drawing/2014/main" id="{F26A82B0-1D11-473A-9E9A-1ADD382DC379}"/>
                </a:ext>
              </a:extLst>
            </p:cNvPr>
            <p:cNvSpPr/>
            <p:nvPr/>
          </p:nvSpPr>
          <p:spPr>
            <a:xfrm>
              <a:off x="351452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30715" indent="-230715" defTabSz="323000" eaLnBrk="0" fontAlgn="base" hangingPunct="0">
                <a:lnSpc>
                  <a:spcPct val="90000"/>
                </a:lnSpc>
                <a:spcBef>
                  <a:spcPct val="0"/>
                </a:spcBef>
                <a:spcAft>
                  <a:spcPct val="35000"/>
                </a:spcAft>
                <a:buFont typeface="Arial" panose="020B0604020202020204" pitchFamily="34" charset="0"/>
                <a:buChar char="•"/>
              </a:pPr>
              <a:endParaRPr lang="en-US" sz="1300" dirty="0">
                <a:solidFill>
                  <a:srgbClr val="035642"/>
                </a:solidFill>
                <a:latin typeface="Cambria" pitchFamily="18" charset="0"/>
              </a:endParaRPr>
            </a:p>
          </p:txBody>
        </p:sp>
        <p:sp>
          <p:nvSpPr>
            <p:cNvPr id="17" name="Rectangle 16">
              <a:extLst>
                <a:ext uri="{FF2B5EF4-FFF2-40B4-BE49-F238E27FC236}">
                  <a16:creationId xmlns="" xmlns:a16="http://schemas.microsoft.com/office/drawing/2014/main" id="{7424B689-0498-4D5D-961D-3870CB365C8C}"/>
                </a:ext>
              </a:extLst>
            </p:cNvPr>
            <p:cNvSpPr/>
            <p:nvPr/>
          </p:nvSpPr>
          <p:spPr bwMode="auto">
            <a:xfrm>
              <a:off x="351452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500" b="1" dirty="0">
                  <a:solidFill>
                    <a:prstClr val="white"/>
                  </a:solidFill>
                  <a:latin typeface="+mj-lt"/>
                </a:rPr>
                <a:t>Budget</a:t>
              </a:r>
            </a:p>
          </p:txBody>
        </p:sp>
        <p:pic>
          <p:nvPicPr>
            <p:cNvPr id="30" name="Picture 29">
              <a:extLst>
                <a:ext uri="{FF2B5EF4-FFF2-40B4-BE49-F238E27FC236}">
                  <a16:creationId xmlns="" xmlns:a16="http://schemas.microsoft.com/office/drawing/2014/main" id="{7F83D811-E762-4A0A-A566-929397B7B57B}"/>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84147" y="4056491"/>
              <a:ext cx="1461031" cy="1461031"/>
            </a:xfrm>
            <a:prstGeom prst="rect">
              <a:avLst/>
            </a:prstGeom>
          </p:spPr>
        </p:pic>
      </p:grpSp>
      <p:sp>
        <p:nvSpPr>
          <p:cNvPr id="2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Challenges in Implementing DevOps!</a:t>
            </a:r>
            <a:endParaRPr lang="en-US" sz="1900" b="1" dirty="0">
              <a:solidFill>
                <a:schemeClr val="bg1"/>
              </a:solidFill>
            </a:endParaRPr>
          </a:p>
        </p:txBody>
      </p:sp>
    </p:spTree>
    <p:extLst>
      <p:ext uri="{BB962C8B-B14F-4D97-AF65-F5344CB8AC3E}">
        <p14:creationId xmlns:p14="http://schemas.microsoft.com/office/powerpoint/2010/main" val="74687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7C766396-A5BD-4C61-9CBE-726F26B0F79A}"/>
              </a:ext>
            </a:extLst>
          </p:cNvPr>
          <p:cNvCxnSpPr/>
          <p:nvPr/>
        </p:nvCxnSpPr>
        <p:spPr>
          <a:xfrm rot="5400000">
            <a:off x="7211514" y="3024574"/>
            <a:ext cx="573829"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30D1B365-4206-487C-BDEC-C2939F0C181D}"/>
              </a:ext>
            </a:extLst>
          </p:cNvPr>
          <p:cNvCxnSpPr/>
          <p:nvPr/>
        </p:nvCxnSpPr>
        <p:spPr>
          <a:xfrm>
            <a:off x="1377261" y="2795043"/>
            <a:ext cx="0" cy="516447"/>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2C3525A0-6CC7-4EA2-B9B0-1002AC6B0A98}"/>
              </a:ext>
            </a:extLst>
          </p:cNvPr>
          <p:cNvCxnSpPr/>
          <p:nvPr/>
        </p:nvCxnSpPr>
        <p:spPr>
          <a:xfrm rot="5400000">
            <a:off x="4179622" y="3053266"/>
            <a:ext cx="516447"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Rounded Rectangle 14">
            <a:extLst>
              <a:ext uri="{FF2B5EF4-FFF2-40B4-BE49-F238E27FC236}">
                <a16:creationId xmlns="" xmlns:a16="http://schemas.microsoft.com/office/drawing/2014/main" id="{88DBDEB3-4CA8-4732-B3E4-0D5219BADBFA}"/>
              </a:ext>
            </a:extLst>
          </p:cNvPr>
          <p:cNvSpPr/>
          <p:nvPr/>
        </p:nvSpPr>
        <p:spPr>
          <a:xfrm>
            <a:off x="306058" y="3311489"/>
            <a:ext cx="2831039" cy="1032893"/>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r>
              <a:rPr lang="en-US" sz="1500" b="1" dirty="0">
                <a:solidFill>
                  <a:sysClr val="windowText" lastClr="000000"/>
                </a:solidFill>
                <a:latin typeface="+mj-lt"/>
              </a:rPr>
              <a:t>Options</a:t>
            </a:r>
            <a:r>
              <a:rPr lang="en-US" sz="1500" dirty="0">
                <a:solidFill>
                  <a:sysClr val="windowText" lastClr="000000"/>
                </a:solidFill>
                <a:latin typeface="+mj-lt"/>
              </a:rPr>
              <a:t> of substituting a exiting tools should be taken solicitously. No Fancy ideas.</a:t>
            </a:r>
          </a:p>
        </p:txBody>
      </p:sp>
      <p:sp>
        <p:nvSpPr>
          <p:cNvPr id="13" name="Rounded Rectangle 15">
            <a:extLst>
              <a:ext uri="{FF2B5EF4-FFF2-40B4-BE49-F238E27FC236}">
                <a16:creationId xmlns="" xmlns:a16="http://schemas.microsoft.com/office/drawing/2014/main" id="{637130AE-BD38-41D8-980B-5CAC6C8E02E1}"/>
              </a:ext>
            </a:extLst>
          </p:cNvPr>
          <p:cNvSpPr/>
          <p:nvPr/>
        </p:nvSpPr>
        <p:spPr>
          <a:xfrm>
            <a:off x="3290126" y="3311489"/>
            <a:ext cx="2750153" cy="1032893"/>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r>
              <a:rPr lang="en-US" sz="1500" dirty="0">
                <a:solidFill>
                  <a:schemeClr val="tx1"/>
                </a:solidFill>
                <a:latin typeface="+mj-lt"/>
              </a:rPr>
              <a:t>Give </a:t>
            </a:r>
            <a:r>
              <a:rPr lang="en-US" sz="1500" b="1" dirty="0">
                <a:solidFill>
                  <a:schemeClr val="tx1"/>
                </a:solidFill>
                <a:latin typeface="+mj-lt"/>
              </a:rPr>
              <a:t>equal importance </a:t>
            </a:r>
            <a:r>
              <a:rPr lang="en-US" sz="1500" dirty="0">
                <a:solidFill>
                  <a:schemeClr val="tx1"/>
                </a:solidFill>
                <a:latin typeface="+mj-lt"/>
              </a:rPr>
              <a:t>to log analysis, report generation and circulation.</a:t>
            </a:r>
          </a:p>
        </p:txBody>
      </p:sp>
      <p:sp>
        <p:nvSpPr>
          <p:cNvPr id="14" name="Rounded Rectangle 18">
            <a:extLst>
              <a:ext uri="{FF2B5EF4-FFF2-40B4-BE49-F238E27FC236}">
                <a16:creationId xmlns="" xmlns:a16="http://schemas.microsoft.com/office/drawing/2014/main" id="{5588255B-77A6-4756-8826-AEB4CE26CC00}"/>
              </a:ext>
            </a:extLst>
          </p:cNvPr>
          <p:cNvSpPr/>
          <p:nvPr/>
        </p:nvSpPr>
        <p:spPr>
          <a:xfrm>
            <a:off x="6350709" y="3311489"/>
            <a:ext cx="2750153" cy="1032893"/>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defRPr/>
            </a:pPr>
            <a:r>
              <a:rPr lang="en-US" sz="1500" b="1" dirty="0">
                <a:solidFill>
                  <a:schemeClr val="bg1"/>
                </a:solidFill>
                <a:latin typeface="+mj-lt"/>
              </a:rPr>
              <a:t>Mindset</a:t>
            </a:r>
            <a:r>
              <a:rPr lang="en-US" sz="1500" dirty="0">
                <a:solidFill>
                  <a:schemeClr val="bg1"/>
                </a:solidFill>
                <a:latin typeface="+mj-lt"/>
              </a:rPr>
              <a:t> to adapt to changes.</a:t>
            </a:r>
          </a:p>
        </p:txBody>
      </p:sp>
      <p:cxnSp>
        <p:nvCxnSpPr>
          <p:cNvPr id="17" name="Straight Connector 16">
            <a:extLst>
              <a:ext uri="{FF2B5EF4-FFF2-40B4-BE49-F238E27FC236}">
                <a16:creationId xmlns="" xmlns:a16="http://schemas.microsoft.com/office/drawing/2014/main" id="{CA9BEF7D-22C6-4A68-BBA6-5428D0454FAD}"/>
              </a:ext>
            </a:extLst>
          </p:cNvPr>
          <p:cNvCxnSpPr/>
          <p:nvPr/>
        </p:nvCxnSpPr>
        <p:spPr>
          <a:xfrm rot="5400000">
            <a:off x="6981970" y="2163830"/>
            <a:ext cx="573829"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71BBB19-04A4-4956-8CCC-10E628B0AED0}"/>
              </a:ext>
            </a:extLst>
          </p:cNvPr>
          <p:cNvCxnSpPr/>
          <p:nvPr/>
        </p:nvCxnSpPr>
        <p:spPr>
          <a:xfrm>
            <a:off x="1147718" y="1934299"/>
            <a:ext cx="0" cy="516447"/>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067E3642-9AA7-451B-B86F-16D9B49C01C6}"/>
              </a:ext>
            </a:extLst>
          </p:cNvPr>
          <p:cNvCxnSpPr/>
          <p:nvPr/>
        </p:nvCxnSpPr>
        <p:spPr>
          <a:xfrm rot="5400000">
            <a:off x="3950078" y="2192522"/>
            <a:ext cx="516447"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6BFA3703-EB38-4E1D-BEBB-02E38E37B137}"/>
              </a:ext>
            </a:extLst>
          </p:cNvPr>
          <p:cNvSpPr/>
          <p:nvPr/>
        </p:nvSpPr>
        <p:spPr>
          <a:xfrm>
            <a:off x="267800" y="2536820"/>
            <a:ext cx="229544" cy="172149"/>
          </a:xfrm>
          <a:prstGeom prst="ellipse">
            <a:avLst/>
          </a:prstGeom>
          <a:solidFill>
            <a:schemeClr val="accent2">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73829" tIns="36914" rIns="73829" bIns="36914" rtlCol="0" anchor="ctr"/>
          <a:lstStyle/>
          <a:p>
            <a:pPr algn="ctr"/>
            <a:endParaRPr lang="en-US" sz="1500" dirty="0">
              <a:latin typeface="+mj-lt"/>
            </a:endParaRPr>
          </a:p>
        </p:txBody>
      </p:sp>
      <p:sp>
        <p:nvSpPr>
          <p:cNvPr id="22" name="Rounded Rectangle 22">
            <a:extLst>
              <a:ext uri="{FF2B5EF4-FFF2-40B4-BE49-F238E27FC236}">
                <a16:creationId xmlns="" xmlns:a16="http://schemas.microsoft.com/office/drawing/2014/main" id="{D08FF845-4668-419F-A9DA-58F473A2A4D6}"/>
              </a:ext>
            </a:extLst>
          </p:cNvPr>
          <p:cNvSpPr/>
          <p:nvPr/>
        </p:nvSpPr>
        <p:spPr>
          <a:xfrm>
            <a:off x="76514" y="958789"/>
            <a:ext cx="2831039" cy="1032893"/>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r>
              <a:rPr lang="en-US" sz="1500" b="1" dirty="0">
                <a:solidFill>
                  <a:schemeClr val="bg1"/>
                </a:solidFill>
                <a:latin typeface="+mj-lt"/>
              </a:rPr>
              <a:t>Active partnership </a:t>
            </a:r>
            <a:r>
              <a:rPr lang="en-US" sz="1500" dirty="0">
                <a:solidFill>
                  <a:schemeClr val="bg1"/>
                </a:solidFill>
                <a:latin typeface="+mj-lt"/>
              </a:rPr>
              <a:t>and close coordination among the stake holders in establishing DevOps culture.</a:t>
            </a:r>
          </a:p>
        </p:txBody>
      </p:sp>
      <p:sp>
        <p:nvSpPr>
          <p:cNvPr id="23" name="Rounded Rectangle 25">
            <a:extLst>
              <a:ext uri="{FF2B5EF4-FFF2-40B4-BE49-F238E27FC236}">
                <a16:creationId xmlns="" xmlns:a16="http://schemas.microsoft.com/office/drawing/2014/main" id="{402BAC53-0BA6-4B06-A88B-60300E49F239}"/>
              </a:ext>
            </a:extLst>
          </p:cNvPr>
          <p:cNvSpPr/>
          <p:nvPr/>
        </p:nvSpPr>
        <p:spPr>
          <a:xfrm>
            <a:off x="3060582" y="958789"/>
            <a:ext cx="2750153" cy="1032893"/>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defRPr/>
            </a:pPr>
            <a:r>
              <a:rPr lang="en-US" sz="1500" b="1" dirty="0">
                <a:solidFill>
                  <a:sysClr val="windowText" lastClr="000000"/>
                </a:solidFill>
                <a:latin typeface="+mj-lt"/>
              </a:rPr>
              <a:t>Implement DevOps </a:t>
            </a:r>
            <a:r>
              <a:rPr lang="en-US" sz="1500" dirty="0">
                <a:solidFill>
                  <a:sysClr val="windowText" lastClr="000000"/>
                </a:solidFill>
                <a:latin typeface="+mj-lt"/>
              </a:rPr>
              <a:t>in totality. Avoid partial implementation, can become a reason for failure. </a:t>
            </a:r>
          </a:p>
        </p:txBody>
      </p:sp>
      <p:sp>
        <p:nvSpPr>
          <p:cNvPr id="24" name="Rounded Rectangle 27">
            <a:extLst>
              <a:ext uri="{FF2B5EF4-FFF2-40B4-BE49-F238E27FC236}">
                <a16:creationId xmlns="" xmlns:a16="http://schemas.microsoft.com/office/drawing/2014/main" id="{00417702-B669-4BA9-ABB7-30C268E5AB70}"/>
              </a:ext>
            </a:extLst>
          </p:cNvPr>
          <p:cNvSpPr/>
          <p:nvPr/>
        </p:nvSpPr>
        <p:spPr>
          <a:xfrm>
            <a:off x="6121166" y="958789"/>
            <a:ext cx="2750153" cy="1032893"/>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defRPr/>
            </a:pPr>
            <a:r>
              <a:rPr lang="en-US" sz="1500" b="1" dirty="0">
                <a:solidFill>
                  <a:schemeClr val="tx1"/>
                </a:solidFill>
                <a:latin typeface="+mj-lt"/>
              </a:rPr>
              <a:t>Choose right tool </a:t>
            </a:r>
            <a:r>
              <a:rPr lang="en-US" sz="1500" dirty="0">
                <a:solidFill>
                  <a:schemeClr val="tx1"/>
                </a:solidFill>
                <a:latin typeface="+mj-lt"/>
              </a:rPr>
              <a:t>for each phase in DevOps implementation.</a:t>
            </a:r>
          </a:p>
        </p:txBody>
      </p:sp>
      <p:sp>
        <p:nvSpPr>
          <p:cNvPr id="11" name="Right Arrow 13">
            <a:extLst>
              <a:ext uri="{FF2B5EF4-FFF2-40B4-BE49-F238E27FC236}">
                <a16:creationId xmlns="" xmlns:a16="http://schemas.microsoft.com/office/drawing/2014/main" id="{161C197C-216B-4F9D-A0B3-6F1753A38EAF}"/>
              </a:ext>
            </a:extLst>
          </p:cNvPr>
          <p:cNvSpPr/>
          <p:nvPr/>
        </p:nvSpPr>
        <p:spPr>
          <a:xfrm>
            <a:off x="-1" y="2335980"/>
            <a:ext cx="9181750" cy="5738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29" tIns="36914" rIns="73829" bIns="36914" anchor="ctr"/>
          <a:lstStyle/>
          <a:p>
            <a:pPr algn="ctr">
              <a:defRPr/>
            </a:pPr>
            <a:r>
              <a:rPr lang="en-US" sz="3200" dirty="0">
                <a:solidFill>
                  <a:schemeClr val="bg1">
                    <a:lumMod val="75000"/>
                  </a:schemeClr>
                </a:solidFill>
                <a:latin typeface="+mj-lt"/>
              </a:rPr>
              <a:t>Best Practices</a:t>
            </a:r>
            <a:endParaRPr lang="en-GB" sz="3200" dirty="0">
              <a:solidFill>
                <a:schemeClr val="bg1">
                  <a:lumMod val="75000"/>
                </a:schemeClr>
              </a:solidFill>
              <a:latin typeface="+mj-lt"/>
            </a:endParaRPr>
          </a:p>
        </p:txBody>
      </p:sp>
      <p:sp>
        <p:nvSpPr>
          <p:cNvPr id="20"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Best Practices in DevOps</a:t>
            </a:r>
          </a:p>
        </p:txBody>
      </p:sp>
    </p:spTree>
    <p:extLst>
      <p:ext uri="{BB962C8B-B14F-4D97-AF65-F5344CB8AC3E}">
        <p14:creationId xmlns:p14="http://schemas.microsoft.com/office/powerpoint/2010/main" val="292094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2" grpId="0" animBg="1"/>
      <p:bldP spid="23" grpId="0" animBg="1"/>
      <p:bldP spid="24"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58944D5-E6E0-426C-BDAC-02AE2F4F45D6}"/>
              </a:ext>
            </a:extLst>
          </p:cNvPr>
          <p:cNvGrpSpPr/>
          <p:nvPr/>
        </p:nvGrpSpPr>
        <p:grpSpPr>
          <a:xfrm>
            <a:off x="472349" y="1148091"/>
            <a:ext cx="3996999" cy="1309351"/>
            <a:chOff x="522289" y="1692725"/>
            <a:chExt cx="4419599" cy="1930484"/>
          </a:xfrm>
        </p:grpSpPr>
        <p:sp>
          <p:nvSpPr>
            <p:cNvPr id="16" name="Rectangle 15">
              <a:extLst>
                <a:ext uri="{FF2B5EF4-FFF2-40B4-BE49-F238E27FC236}">
                  <a16:creationId xmlns="" xmlns:a16="http://schemas.microsoft.com/office/drawing/2014/main" id="{FF7E7712-629D-4F34-973B-B103DFECF6B6}"/>
                </a:ext>
              </a:extLst>
            </p:cNvPr>
            <p:cNvSpPr/>
            <p:nvPr/>
          </p:nvSpPr>
          <p:spPr>
            <a:xfrm>
              <a:off x="522289" y="1692725"/>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sz="1600" dirty="0">
                  <a:solidFill>
                    <a:srgbClr val="FFFFFF"/>
                  </a:solidFill>
                  <a:latin typeface="+mj-lt"/>
                </a:rPr>
                <a:t>Increased Agility</a:t>
              </a:r>
            </a:p>
          </p:txBody>
        </p:sp>
        <p:sp>
          <p:nvSpPr>
            <p:cNvPr id="17" name="Isosceles Triangle 16">
              <a:extLst>
                <a:ext uri="{FF2B5EF4-FFF2-40B4-BE49-F238E27FC236}">
                  <a16:creationId xmlns="" xmlns:a16="http://schemas.microsoft.com/office/drawing/2014/main" id="{24837BE4-AB69-4EED-9217-1C485FB26B52}"/>
                </a:ext>
              </a:extLst>
            </p:cNvPr>
            <p:cNvSpPr>
              <a:spLocks noChangeArrowheads="1"/>
            </p:cNvSpPr>
            <p:nvPr/>
          </p:nvSpPr>
          <p:spPr bwMode="auto">
            <a:xfrm rot="10800000">
              <a:off x="2666145" y="2265749"/>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100" b="1">
                <a:solidFill>
                  <a:srgbClr val="FFFFFF"/>
                </a:solidFill>
                <a:latin typeface="Century Gothic" pitchFamily="34" charset="0"/>
              </a:endParaRPr>
            </a:p>
          </p:txBody>
        </p:sp>
        <p:sp>
          <p:nvSpPr>
            <p:cNvPr id="32" name="Rectangle 31">
              <a:extLst>
                <a:ext uri="{FF2B5EF4-FFF2-40B4-BE49-F238E27FC236}">
                  <a16:creationId xmlns="" xmlns:a16="http://schemas.microsoft.com/office/drawing/2014/main" id="{0B3CEA82-6790-4E38-AA83-6C3693F76898}"/>
                </a:ext>
              </a:extLst>
            </p:cNvPr>
            <p:cNvSpPr/>
            <p:nvPr/>
          </p:nvSpPr>
          <p:spPr>
            <a:xfrm>
              <a:off x="2226845" y="2670270"/>
              <a:ext cx="2715043" cy="952939"/>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enable instant change deployment</a:t>
              </a:r>
            </a:p>
          </p:txBody>
        </p:sp>
        <p:pic>
          <p:nvPicPr>
            <p:cNvPr id="37" name="Picture 3">
              <a:extLst>
                <a:ext uri="{FF2B5EF4-FFF2-40B4-BE49-F238E27FC236}">
                  <a16:creationId xmlns="" xmlns:a16="http://schemas.microsoft.com/office/drawing/2014/main" id="{BB8C2F4E-1B96-4297-B3FB-4B601AF6FB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1960" y="2476403"/>
              <a:ext cx="1137270" cy="1095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a:extLst>
              <a:ext uri="{FF2B5EF4-FFF2-40B4-BE49-F238E27FC236}">
                <a16:creationId xmlns="" xmlns:a16="http://schemas.microsoft.com/office/drawing/2014/main" id="{C227F1C4-2EFD-4405-97EF-7F5DA20200FE}"/>
              </a:ext>
            </a:extLst>
          </p:cNvPr>
          <p:cNvGrpSpPr/>
          <p:nvPr/>
        </p:nvGrpSpPr>
        <p:grpSpPr>
          <a:xfrm>
            <a:off x="4607175" y="1148545"/>
            <a:ext cx="3996999" cy="1349846"/>
            <a:chOff x="5094287" y="1693395"/>
            <a:chExt cx="4419599" cy="1990190"/>
          </a:xfrm>
        </p:grpSpPr>
        <p:sp>
          <p:nvSpPr>
            <p:cNvPr id="15" name="Isosceles Triangle 14">
              <a:extLst>
                <a:ext uri="{FF2B5EF4-FFF2-40B4-BE49-F238E27FC236}">
                  <a16:creationId xmlns="" xmlns:a16="http://schemas.microsoft.com/office/drawing/2014/main" id="{76030F57-C485-41EF-B9AA-DE6E79AEEFC7}"/>
                </a:ext>
              </a:extLst>
            </p:cNvPr>
            <p:cNvSpPr>
              <a:spLocks noChangeArrowheads="1"/>
            </p:cNvSpPr>
            <p:nvPr/>
          </p:nvSpPr>
          <p:spPr bwMode="auto">
            <a:xfrm rot="10800000">
              <a:off x="7172465" y="2276843"/>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100" b="1">
                <a:solidFill>
                  <a:srgbClr val="FFFFFF"/>
                </a:solidFill>
                <a:latin typeface="Century Gothic" pitchFamily="34" charset="0"/>
              </a:endParaRPr>
            </a:p>
          </p:txBody>
        </p:sp>
        <p:sp>
          <p:nvSpPr>
            <p:cNvPr id="18" name="Rectangle 17">
              <a:extLst>
                <a:ext uri="{FF2B5EF4-FFF2-40B4-BE49-F238E27FC236}">
                  <a16:creationId xmlns="" xmlns:a16="http://schemas.microsoft.com/office/drawing/2014/main" id="{CCC5D03F-D17A-4CA6-98A0-42BECB27DBFE}"/>
                </a:ext>
              </a:extLst>
            </p:cNvPr>
            <p:cNvSpPr/>
            <p:nvPr/>
          </p:nvSpPr>
          <p:spPr>
            <a:xfrm>
              <a:off x="5094287" y="1693395"/>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sz="1600" dirty="0">
                  <a:solidFill>
                    <a:srgbClr val="FFFFFF"/>
                  </a:solidFill>
                  <a:latin typeface="+mj-lt"/>
                </a:rPr>
                <a:t>Improved Quality</a:t>
              </a:r>
            </a:p>
          </p:txBody>
        </p:sp>
        <p:sp>
          <p:nvSpPr>
            <p:cNvPr id="35" name="Rectangle 34">
              <a:extLst>
                <a:ext uri="{FF2B5EF4-FFF2-40B4-BE49-F238E27FC236}">
                  <a16:creationId xmlns="" xmlns:a16="http://schemas.microsoft.com/office/drawing/2014/main" id="{4FA1A5CD-FB5B-4373-8F57-FACABB1E65C4}"/>
                </a:ext>
              </a:extLst>
            </p:cNvPr>
            <p:cNvSpPr/>
            <p:nvPr/>
          </p:nvSpPr>
          <p:spPr>
            <a:xfrm>
              <a:off x="6554102" y="2686733"/>
              <a:ext cx="2715043" cy="952939"/>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improve end user satisfaction</a:t>
              </a:r>
            </a:p>
          </p:txBody>
        </p:sp>
        <p:pic>
          <p:nvPicPr>
            <p:cNvPr id="38" name="Picture 4">
              <a:extLst>
                <a:ext uri="{FF2B5EF4-FFF2-40B4-BE49-F238E27FC236}">
                  <a16:creationId xmlns="" xmlns:a16="http://schemas.microsoft.com/office/drawing/2014/main" id="{CB7F97A9-F7CF-47C7-A512-080CD1471B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724" y="2572383"/>
              <a:ext cx="1115197" cy="111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a:extLst>
              <a:ext uri="{FF2B5EF4-FFF2-40B4-BE49-F238E27FC236}">
                <a16:creationId xmlns="" xmlns:a16="http://schemas.microsoft.com/office/drawing/2014/main" id="{B4D00AE2-0D93-44D7-AC18-B59BBE6DA5D0}"/>
              </a:ext>
            </a:extLst>
          </p:cNvPr>
          <p:cNvGrpSpPr/>
          <p:nvPr/>
        </p:nvGrpSpPr>
        <p:grpSpPr>
          <a:xfrm>
            <a:off x="472348" y="2693928"/>
            <a:ext cx="3996999" cy="1495510"/>
            <a:chOff x="522288" y="3971881"/>
            <a:chExt cx="4419599" cy="2204954"/>
          </a:xfrm>
        </p:grpSpPr>
        <p:sp>
          <p:nvSpPr>
            <p:cNvPr id="27" name="Rectangle 26">
              <a:extLst>
                <a:ext uri="{FF2B5EF4-FFF2-40B4-BE49-F238E27FC236}">
                  <a16:creationId xmlns="" xmlns:a16="http://schemas.microsoft.com/office/drawing/2014/main" id="{CE301687-3A73-46CE-85F8-B428E7235286}"/>
                </a:ext>
              </a:extLst>
            </p:cNvPr>
            <p:cNvSpPr/>
            <p:nvPr/>
          </p:nvSpPr>
          <p:spPr>
            <a:xfrm>
              <a:off x="522288" y="3971881"/>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sz="1600" dirty="0">
                  <a:solidFill>
                    <a:srgbClr val="FFFFFF"/>
                  </a:solidFill>
                  <a:latin typeface="+mj-lt"/>
                </a:rPr>
                <a:t>Improve Innovation</a:t>
              </a:r>
            </a:p>
          </p:txBody>
        </p:sp>
        <p:sp>
          <p:nvSpPr>
            <p:cNvPr id="28" name="Isosceles Triangle 27">
              <a:extLst>
                <a:ext uri="{FF2B5EF4-FFF2-40B4-BE49-F238E27FC236}">
                  <a16:creationId xmlns="" xmlns:a16="http://schemas.microsoft.com/office/drawing/2014/main" id="{228D3796-E8E2-403A-89E2-B1BF6F13FFD9}"/>
                </a:ext>
              </a:extLst>
            </p:cNvPr>
            <p:cNvSpPr>
              <a:spLocks noChangeArrowheads="1"/>
            </p:cNvSpPr>
            <p:nvPr/>
          </p:nvSpPr>
          <p:spPr bwMode="auto">
            <a:xfrm rot="10800000">
              <a:off x="2666144" y="4544905"/>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100" b="1">
                <a:solidFill>
                  <a:srgbClr val="FFFFFF"/>
                </a:solidFill>
                <a:latin typeface="Century Gothic" pitchFamily="34" charset="0"/>
              </a:endParaRPr>
            </a:p>
          </p:txBody>
        </p:sp>
        <p:sp>
          <p:nvSpPr>
            <p:cNvPr id="31" name="Rectangle 30">
              <a:extLst>
                <a:ext uri="{FF2B5EF4-FFF2-40B4-BE49-F238E27FC236}">
                  <a16:creationId xmlns="" xmlns:a16="http://schemas.microsoft.com/office/drawing/2014/main" id="{5BB1511B-618E-4095-BC5F-F90DDDF24298}"/>
                </a:ext>
              </a:extLst>
            </p:cNvPr>
            <p:cNvSpPr/>
            <p:nvPr/>
          </p:nvSpPr>
          <p:spPr>
            <a:xfrm>
              <a:off x="2364555" y="5160769"/>
              <a:ext cx="2524770" cy="952939"/>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increase innovation cycle</a:t>
              </a:r>
            </a:p>
          </p:txBody>
        </p:sp>
        <p:pic>
          <p:nvPicPr>
            <p:cNvPr id="39" name="Picture 5">
              <a:extLst>
                <a:ext uri="{FF2B5EF4-FFF2-40B4-BE49-F238E27FC236}">
                  <a16:creationId xmlns="" xmlns:a16="http://schemas.microsoft.com/office/drawing/2014/main" id="{390B8317-2B7E-4209-B9B8-059874E5F7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4345" y="5027969"/>
              <a:ext cx="1152500" cy="1148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1" name="Group 40">
            <a:extLst>
              <a:ext uri="{FF2B5EF4-FFF2-40B4-BE49-F238E27FC236}">
                <a16:creationId xmlns="" xmlns:a16="http://schemas.microsoft.com/office/drawing/2014/main" id="{D9D506D0-1159-4D6B-BE1A-F3BD906B878C}"/>
              </a:ext>
            </a:extLst>
          </p:cNvPr>
          <p:cNvGrpSpPr/>
          <p:nvPr/>
        </p:nvGrpSpPr>
        <p:grpSpPr>
          <a:xfrm>
            <a:off x="4607174" y="2694383"/>
            <a:ext cx="4086553" cy="1520488"/>
            <a:chOff x="5094286" y="3972551"/>
            <a:chExt cx="4518621" cy="2241781"/>
          </a:xfrm>
        </p:grpSpPr>
        <p:sp>
          <p:nvSpPr>
            <p:cNvPr id="20" name="Isosceles Triangle 19">
              <a:extLst>
                <a:ext uri="{FF2B5EF4-FFF2-40B4-BE49-F238E27FC236}">
                  <a16:creationId xmlns="" xmlns:a16="http://schemas.microsoft.com/office/drawing/2014/main" id="{A6D26F3B-BEA2-4DE3-8E0B-1400CAB0B6DF}"/>
                </a:ext>
              </a:extLst>
            </p:cNvPr>
            <p:cNvSpPr>
              <a:spLocks noChangeArrowheads="1"/>
            </p:cNvSpPr>
            <p:nvPr/>
          </p:nvSpPr>
          <p:spPr bwMode="auto">
            <a:xfrm rot="10800000">
              <a:off x="7172464" y="4555999"/>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100" b="1">
                <a:solidFill>
                  <a:srgbClr val="FFFFFF"/>
                </a:solidFill>
                <a:latin typeface="Century Gothic" pitchFamily="34" charset="0"/>
              </a:endParaRPr>
            </a:p>
          </p:txBody>
        </p:sp>
        <p:sp>
          <p:nvSpPr>
            <p:cNvPr id="21" name="Rectangle 20">
              <a:extLst>
                <a:ext uri="{FF2B5EF4-FFF2-40B4-BE49-F238E27FC236}">
                  <a16:creationId xmlns="" xmlns:a16="http://schemas.microsoft.com/office/drawing/2014/main" id="{32DC33B7-3472-4BF9-9659-FE69769FE436}"/>
                </a:ext>
              </a:extLst>
            </p:cNvPr>
            <p:cNvSpPr/>
            <p:nvPr/>
          </p:nvSpPr>
          <p:spPr>
            <a:xfrm>
              <a:off x="5094286" y="3972551"/>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sz="1600" dirty="0">
                  <a:solidFill>
                    <a:srgbClr val="FFFFFF"/>
                  </a:solidFill>
                  <a:latin typeface="+mj-lt"/>
                </a:rPr>
                <a:t>Reduced Outages</a:t>
              </a:r>
            </a:p>
          </p:txBody>
        </p:sp>
        <p:sp>
          <p:nvSpPr>
            <p:cNvPr id="23" name="Rectangle 22">
              <a:extLst>
                <a:ext uri="{FF2B5EF4-FFF2-40B4-BE49-F238E27FC236}">
                  <a16:creationId xmlns="" xmlns:a16="http://schemas.microsoft.com/office/drawing/2014/main" id="{BDF6660C-008B-4EB2-B968-95C58B866F38}"/>
                </a:ext>
              </a:extLst>
            </p:cNvPr>
            <p:cNvSpPr/>
            <p:nvPr/>
          </p:nvSpPr>
          <p:spPr>
            <a:xfrm>
              <a:off x="6576921" y="4852990"/>
              <a:ext cx="3035986" cy="1361342"/>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Less outages in production (about 80% outages are change related)</a:t>
              </a:r>
            </a:p>
          </p:txBody>
        </p:sp>
        <p:pic>
          <p:nvPicPr>
            <p:cNvPr id="40" name="Picture 6">
              <a:extLst>
                <a:ext uri="{FF2B5EF4-FFF2-40B4-BE49-F238E27FC236}">
                  <a16:creationId xmlns="" xmlns:a16="http://schemas.microsoft.com/office/drawing/2014/main" id="{0E316633-6201-450E-9200-A4462B189C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8358" y="5004191"/>
              <a:ext cx="1075744" cy="108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4"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DevOps Operational Benefits</a:t>
            </a:r>
            <a:endParaRPr lang="en-US" sz="1900" b="1" dirty="0">
              <a:solidFill>
                <a:schemeClr val="bg1"/>
              </a:solidFill>
            </a:endParaRPr>
          </a:p>
        </p:txBody>
      </p:sp>
    </p:spTree>
    <p:extLst>
      <p:ext uri="{BB962C8B-B14F-4D97-AF65-F5344CB8AC3E}">
        <p14:creationId xmlns:p14="http://schemas.microsoft.com/office/powerpoint/2010/main" val="29020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675AF76-FC57-4249-8B73-98C016671FD9}"/>
              </a:ext>
            </a:extLst>
          </p:cNvPr>
          <p:cNvSpPr/>
          <p:nvPr/>
        </p:nvSpPr>
        <p:spPr>
          <a:xfrm>
            <a:off x="0" y="656337"/>
            <a:ext cx="9144000" cy="41346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29" tIns="36914" rIns="73829" bIns="36914"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accent6">
                    <a:lumMod val="50000"/>
                  </a:schemeClr>
                </a:solidFill>
                <a:latin typeface="+mj-lt"/>
              </a:rPr>
              <a:t>Apache Maven is a dependency management and a build automation tool, </a:t>
            </a:r>
          </a:p>
          <a:p>
            <a:pPr algn="ctr"/>
            <a:r>
              <a:rPr lang="en-US" sz="1600" dirty="0">
                <a:solidFill>
                  <a:schemeClr val="accent6">
                    <a:lumMod val="50000"/>
                  </a:schemeClr>
                </a:solidFill>
                <a:latin typeface="+mj-lt"/>
              </a:rPr>
              <a:t>primarily used for Java applications. </a:t>
            </a:r>
          </a:p>
        </p:txBody>
      </p:sp>
      <p:sp>
        <p:nvSpPr>
          <p:cNvPr id="7" name="Rectangle 6">
            <a:extLst>
              <a:ext uri="{FF2B5EF4-FFF2-40B4-BE49-F238E27FC236}">
                <a16:creationId xmlns="" xmlns:a16="http://schemas.microsoft.com/office/drawing/2014/main" id="{917B72D9-7921-4DA6-8D9A-3E1B8A29FE7A}"/>
              </a:ext>
            </a:extLst>
          </p:cNvPr>
          <p:cNvSpPr/>
          <p:nvPr/>
        </p:nvSpPr>
        <p:spPr>
          <a:xfrm>
            <a:off x="178301" y="1149558"/>
            <a:ext cx="8494789" cy="221735"/>
          </a:xfrm>
          <a:prstGeom prst="rect">
            <a:avLst/>
          </a:prstGeom>
          <a:solidFill>
            <a:schemeClr val="accent2">
              <a:lumMod val="60000"/>
              <a:lumOff val="40000"/>
            </a:schemeClr>
          </a:solidFill>
          <a:ln w="25400" algn="ctr">
            <a:noFill/>
            <a:miter lim="800000"/>
            <a:headEnd/>
            <a:tailEnd/>
          </a:ln>
        </p:spPr>
        <p:txBody>
          <a:bodyPr lIns="73829" tIns="36914" rIns="73829" bIns="36914"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b="1" dirty="0">
                <a:solidFill>
                  <a:schemeClr val="accent6">
                    <a:lumMod val="50000"/>
                  </a:schemeClr>
                </a:solidFill>
                <a:latin typeface="+mj-lt"/>
              </a:rPr>
              <a:t>Conventional Attributes</a:t>
            </a:r>
          </a:p>
        </p:txBody>
      </p:sp>
      <p:sp>
        <p:nvSpPr>
          <p:cNvPr id="8" name="Rectangle 34">
            <a:extLst>
              <a:ext uri="{FF2B5EF4-FFF2-40B4-BE49-F238E27FC236}">
                <a16:creationId xmlns="" xmlns:a16="http://schemas.microsoft.com/office/drawing/2014/main" id="{EC193550-2204-4C8F-81FA-1F83DFF11FB9}"/>
              </a:ext>
            </a:extLst>
          </p:cNvPr>
          <p:cNvSpPr>
            <a:spLocks noChangeArrowheads="1"/>
          </p:cNvSpPr>
          <p:nvPr/>
        </p:nvSpPr>
        <p:spPr bwMode="auto">
          <a:xfrm>
            <a:off x="644131" y="1468317"/>
            <a:ext cx="3763482" cy="536214"/>
          </a:xfrm>
          <a:prstGeom prst="rect">
            <a:avLst/>
          </a:prstGeom>
          <a:solidFill>
            <a:schemeClr val="tx2">
              <a:lumMod val="20000"/>
              <a:lumOff val="80000"/>
            </a:schemeClr>
          </a:solidFill>
          <a:ln>
            <a:noFill/>
          </a:ln>
        </p:spPr>
        <p:txBody>
          <a:bodyPr wrap="square" lIns="73829" tIns="36914" rIns="73829" bIns="36914" anchor="ctr">
            <a:spAutoFit/>
          </a:bodyPr>
          <a:lstStyle/>
          <a:p>
            <a:pPr>
              <a:defRPr/>
            </a:pPr>
            <a:r>
              <a:rPr lang="en-US" sz="1500" dirty="0">
                <a:solidFill>
                  <a:prstClr val="black"/>
                </a:solidFill>
                <a:latin typeface="+mj-lt"/>
                <a:ea typeface="ＭＳ Ｐゴシック"/>
                <a:cs typeface="Arial" pitchFamily="34" charset="0"/>
              </a:rPr>
              <a:t>Maven continues to use XML files just like Ant but in a much more manageable way. </a:t>
            </a:r>
          </a:p>
        </p:txBody>
      </p:sp>
      <p:sp>
        <p:nvSpPr>
          <p:cNvPr id="9" name="Rectangle 34">
            <a:extLst>
              <a:ext uri="{FF2B5EF4-FFF2-40B4-BE49-F238E27FC236}">
                <a16:creationId xmlns="" xmlns:a16="http://schemas.microsoft.com/office/drawing/2014/main" id="{55FC8E63-DF89-4DF8-A617-AC9B1141FF28}"/>
              </a:ext>
            </a:extLst>
          </p:cNvPr>
          <p:cNvSpPr>
            <a:spLocks noChangeArrowheads="1"/>
          </p:cNvSpPr>
          <p:nvPr/>
        </p:nvSpPr>
        <p:spPr bwMode="auto">
          <a:xfrm>
            <a:off x="5201365" y="1483914"/>
            <a:ext cx="3471724" cy="536214"/>
          </a:xfrm>
          <a:prstGeom prst="rect">
            <a:avLst/>
          </a:prstGeom>
          <a:solidFill>
            <a:schemeClr val="tx2">
              <a:lumMod val="20000"/>
              <a:lumOff val="80000"/>
            </a:schemeClr>
          </a:solidFill>
          <a:ln>
            <a:noFill/>
          </a:ln>
        </p:spPr>
        <p:txBody>
          <a:bodyPr wrap="square" lIns="73829" tIns="36914" rIns="73829" bIns="36914" anchor="ctr">
            <a:spAutoFit/>
          </a:bodyPr>
          <a:lstStyle/>
          <a:p>
            <a:pPr>
              <a:defRPr/>
            </a:pPr>
            <a:r>
              <a:rPr lang="en-US" sz="1500" dirty="0">
                <a:solidFill>
                  <a:prstClr val="black"/>
                </a:solidFill>
                <a:latin typeface="+mj-lt"/>
                <a:ea typeface="ＭＳ Ｐゴシック"/>
                <a:cs typeface="Arial" pitchFamily="34" charset="0"/>
              </a:rPr>
              <a:t>Maven follows the rule of convention over configuration.</a:t>
            </a:r>
          </a:p>
        </p:txBody>
      </p:sp>
      <p:sp>
        <p:nvSpPr>
          <p:cNvPr id="10" name="Rectangle 34">
            <a:extLst>
              <a:ext uri="{FF2B5EF4-FFF2-40B4-BE49-F238E27FC236}">
                <a16:creationId xmlns="" xmlns:a16="http://schemas.microsoft.com/office/drawing/2014/main" id="{49960A85-7935-4412-8C11-D92AE2C77A9A}"/>
              </a:ext>
            </a:extLst>
          </p:cNvPr>
          <p:cNvSpPr>
            <a:spLocks noChangeArrowheads="1"/>
          </p:cNvSpPr>
          <p:nvPr/>
        </p:nvSpPr>
        <p:spPr bwMode="auto">
          <a:xfrm>
            <a:off x="178303" y="1435213"/>
            <a:ext cx="431714" cy="620192"/>
          </a:xfrm>
          <a:prstGeom prst="rect">
            <a:avLst/>
          </a:prstGeom>
          <a:solidFill>
            <a:schemeClr val="accent2">
              <a:lumMod val="60000"/>
              <a:lumOff val="40000"/>
            </a:schemeClr>
          </a:solidFill>
          <a:ln w="25400" algn="ctr">
            <a:noFill/>
            <a:miter lim="800000"/>
            <a:headEnd/>
            <a:tailEnd/>
          </a:ln>
        </p:spPr>
        <p:txBody>
          <a:bodyPr lIns="73829" tIns="36914" rIns="73829" bIns="36914" anchor="ctr"/>
          <a:lstStyle/>
          <a:p>
            <a:pPr algn="ctr" defTabSz="369143"/>
            <a:r>
              <a:rPr lang="en-US" b="1" dirty="0">
                <a:solidFill>
                  <a:srgbClr val="FFFFFF"/>
                </a:solidFill>
                <a:latin typeface="+mj-lt"/>
              </a:rPr>
              <a:t>1</a:t>
            </a:r>
          </a:p>
        </p:txBody>
      </p:sp>
      <p:sp>
        <p:nvSpPr>
          <p:cNvPr id="11" name="Rectangle 10">
            <a:extLst>
              <a:ext uri="{FF2B5EF4-FFF2-40B4-BE49-F238E27FC236}">
                <a16:creationId xmlns="" xmlns:a16="http://schemas.microsoft.com/office/drawing/2014/main" id="{944A00CD-C209-41C4-B3F6-0753122157BB}"/>
              </a:ext>
            </a:extLst>
          </p:cNvPr>
          <p:cNvSpPr/>
          <p:nvPr/>
        </p:nvSpPr>
        <p:spPr>
          <a:xfrm>
            <a:off x="4735537" y="1442877"/>
            <a:ext cx="431714" cy="620192"/>
          </a:xfrm>
          <a:prstGeom prst="rect">
            <a:avLst/>
          </a:prstGeom>
          <a:solidFill>
            <a:schemeClr val="accent2">
              <a:lumMod val="60000"/>
              <a:lumOff val="40000"/>
            </a:schemeClr>
          </a:solidFill>
          <a:ln w="25400" algn="ctr">
            <a:noFill/>
            <a:miter lim="800000"/>
            <a:headEnd/>
            <a:tailEnd/>
          </a:ln>
        </p:spPr>
        <p:txBody>
          <a:bodyPr lIns="73829" tIns="36914" rIns="73829" bIns="36914"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b="1" dirty="0">
                <a:solidFill>
                  <a:srgbClr val="FFFFFF"/>
                </a:solidFill>
                <a:latin typeface="+mj-lt"/>
              </a:rPr>
              <a:t>2</a:t>
            </a:r>
          </a:p>
        </p:txBody>
      </p:sp>
      <p:sp>
        <p:nvSpPr>
          <p:cNvPr id="12" name="Rounded Rectangle 5">
            <a:extLst>
              <a:ext uri="{FF2B5EF4-FFF2-40B4-BE49-F238E27FC236}">
                <a16:creationId xmlns="" xmlns:a16="http://schemas.microsoft.com/office/drawing/2014/main" id="{2B65B685-B258-425D-A6E5-C08892423EEB}"/>
              </a:ext>
            </a:extLst>
          </p:cNvPr>
          <p:cNvSpPr/>
          <p:nvPr/>
        </p:nvSpPr>
        <p:spPr>
          <a:xfrm>
            <a:off x="174336" y="2440159"/>
            <a:ext cx="4156278" cy="1125943"/>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r>
              <a:rPr lang="en-IN" sz="1500" dirty="0">
                <a:solidFill>
                  <a:schemeClr val="tx1"/>
                </a:solidFill>
              </a:rPr>
              <a:t>Maven allows us to </a:t>
            </a:r>
            <a:r>
              <a:rPr lang="en-IN" sz="1500" b="1" dirty="0">
                <a:solidFill>
                  <a:schemeClr val="tx1"/>
                </a:solidFill>
              </a:rPr>
              <a:t>focus on what our build should do</a:t>
            </a:r>
            <a:r>
              <a:rPr lang="en-IN" sz="1500" dirty="0">
                <a:solidFill>
                  <a:schemeClr val="tx1"/>
                </a:solidFill>
              </a:rPr>
              <a:t>, and gives us the framework to do it. </a:t>
            </a:r>
          </a:p>
        </p:txBody>
      </p:sp>
      <p:sp>
        <p:nvSpPr>
          <p:cNvPr id="13" name="Rounded Rectangle 6">
            <a:extLst>
              <a:ext uri="{FF2B5EF4-FFF2-40B4-BE49-F238E27FC236}">
                <a16:creationId xmlns="" xmlns:a16="http://schemas.microsoft.com/office/drawing/2014/main" id="{855A9F11-251E-454E-A3A8-2DBE6B72376D}"/>
              </a:ext>
            </a:extLst>
          </p:cNvPr>
          <p:cNvSpPr/>
          <p:nvPr/>
        </p:nvSpPr>
        <p:spPr>
          <a:xfrm>
            <a:off x="4735537" y="2440159"/>
            <a:ext cx="3918063" cy="1125943"/>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r>
              <a:rPr lang="en-IN" sz="1500" dirty="0">
                <a:solidFill>
                  <a:schemeClr val="tx1"/>
                </a:solidFill>
              </a:rPr>
              <a:t>Maven provides </a:t>
            </a:r>
            <a:r>
              <a:rPr lang="en-IN" sz="1500" b="1" dirty="0">
                <a:solidFill>
                  <a:schemeClr val="tx1"/>
                </a:solidFill>
              </a:rPr>
              <a:t>built-in support for dependency management</a:t>
            </a:r>
            <a:r>
              <a:rPr lang="en-IN" sz="1500" dirty="0">
                <a:solidFill>
                  <a:schemeClr val="tx1"/>
                </a:solidFill>
              </a:rPr>
              <a:t>.</a:t>
            </a:r>
          </a:p>
        </p:txBody>
      </p:sp>
      <p:sp>
        <p:nvSpPr>
          <p:cNvPr id="14" name="Rounded Rectangle 5">
            <a:extLst>
              <a:ext uri="{FF2B5EF4-FFF2-40B4-BE49-F238E27FC236}">
                <a16:creationId xmlns="" xmlns:a16="http://schemas.microsoft.com/office/drawing/2014/main" id="{9EBF514A-EA0C-4CBC-A545-46C5E9720EB6}"/>
              </a:ext>
            </a:extLst>
          </p:cNvPr>
          <p:cNvSpPr/>
          <p:nvPr/>
        </p:nvSpPr>
        <p:spPr>
          <a:xfrm>
            <a:off x="191521" y="3617017"/>
            <a:ext cx="4156278" cy="1125943"/>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r>
              <a:rPr lang="en-IN" sz="1500" dirty="0">
                <a:solidFill>
                  <a:schemeClr val="tx1"/>
                </a:solidFill>
              </a:rPr>
              <a:t>Maven’s configuration file, containing build and dependency management instructions, is by convention called </a:t>
            </a:r>
            <a:r>
              <a:rPr lang="en-IN" sz="1500" b="1" i="1" dirty="0">
                <a:solidFill>
                  <a:schemeClr val="tx1"/>
                </a:solidFill>
              </a:rPr>
              <a:t>pom.xml</a:t>
            </a:r>
            <a:r>
              <a:rPr lang="en-IN" sz="1500" dirty="0">
                <a:solidFill>
                  <a:schemeClr val="tx1"/>
                </a:solidFill>
              </a:rPr>
              <a:t>. </a:t>
            </a:r>
          </a:p>
        </p:txBody>
      </p:sp>
      <p:sp>
        <p:nvSpPr>
          <p:cNvPr id="15" name="Rounded Rectangle 6">
            <a:extLst>
              <a:ext uri="{FF2B5EF4-FFF2-40B4-BE49-F238E27FC236}">
                <a16:creationId xmlns="" xmlns:a16="http://schemas.microsoft.com/office/drawing/2014/main" id="{0D7BCA26-54AB-4F2E-B749-B401E430362D}"/>
              </a:ext>
            </a:extLst>
          </p:cNvPr>
          <p:cNvSpPr/>
          <p:nvPr/>
        </p:nvSpPr>
        <p:spPr>
          <a:xfrm>
            <a:off x="4710546" y="3617017"/>
            <a:ext cx="3960239" cy="1125943"/>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73829" tIns="36914" rIns="73829" bIns="36914" anchor="ctr"/>
          <a:lstStyle/>
          <a:p>
            <a:pPr algn="ctr">
              <a:defRPr/>
            </a:pPr>
            <a:r>
              <a:rPr lang="en-IN" sz="1500" dirty="0">
                <a:solidFill>
                  <a:schemeClr val="tx1"/>
                </a:solidFill>
              </a:rPr>
              <a:t>Maven also </a:t>
            </a:r>
            <a:r>
              <a:rPr lang="en-IN" sz="1500" b="1" dirty="0">
                <a:solidFill>
                  <a:schemeClr val="tx1"/>
                </a:solidFill>
              </a:rPr>
              <a:t>prescribes strict project structure</a:t>
            </a:r>
            <a:r>
              <a:rPr lang="en-IN" sz="1500" dirty="0">
                <a:solidFill>
                  <a:schemeClr val="tx1"/>
                </a:solidFill>
              </a:rPr>
              <a:t>, while</a:t>
            </a:r>
            <a:r>
              <a:rPr lang="en-IN" sz="1500" b="1" dirty="0">
                <a:solidFill>
                  <a:schemeClr val="tx1"/>
                </a:solidFill>
              </a:rPr>
              <a:t> Ant provides flexibility</a:t>
            </a:r>
            <a:r>
              <a:rPr lang="en-IN" sz="1500" dirty="0">
                <a:solidFill>
                  <a:schemeClr val="tx1"/>
                </a:solidFill>
              </a:rPr>
              <a:t> there as well.</a:t>
            </a:r>
            <a:endParaRPr lang="en-US" sz="1500" dirty="0">
              <a:solidFill>
                <a:sysClr val="windowText" lastClr="000000"/>
              </a:solidFill>
              <a:latin typeface="+mj-lt"/>
            </a:endParaRPr>
          </a:p>
        </p:txBody>
      </p:sp>
      <p:sp>
        <p:nvSpPr>
          <p:cNvPr id="16" name="Rectangle 15">
            <a:extLst>
              <a:ext uri="{FF2B5EF4-FFF2-40B4-BE49-F238E27FC236}">
                <a16:creationId xmlns="" xmlns:a16="http://schemas.microsoft.com/office/drawing/2014/main" id="{5F71A8F7-0FDB-44C6-8E12-9658C8CE05E5}"/>
              </a:ext>
            </a:extLst>
          </p:cNvPr>
          <p:cNvSpPr/>
          <p:nvPr/>
        </p:nvSpPr>
        <p:spPr>
          <a:xfrm>
            <a:off x="173578" y="2136914"/>
            <a:ext cx="8494789" cy="221735"/>
          </a:xfrm>
          <a:prstGeom prst="rect">
            <a:avLst/>
          </a:prstGeom>
          <a:solidFill>
            <a:schemeClr val="accent5">
              <a:lumMod val="75000"/>
            </a:schemeClr>
          </a:solidFill>
          <a:ln w="25400" algn="ctr">
            <a:noFill/>
            <a:miter lim="800000"/>
            <a:headEnd/>
            <a:tailEnd/>
          </a:ln>
        </p:spPr>
        <p:txBody>
          <a:bodyPr lIns="73829" tIns="36914" rIns="73829" bIns="36914"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69143"/>
            <a:r>
              <a:rPr lang="en-US" b="1" dirty="0">
                <a:solidFill>
                  <a:schemeClr val="bg1"/>
                </a:solidFill>
                <a:latin typeface="+mj-lt"/>
              </a:rPr>
              <a:t>Advantages of Maven</a:t>
            </a:r>
          </a:p>
        </p:txBody>
      </p:sp>
      <p:sp>
        <p:nvSpPr>
          <p:cNvPr id="1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Maven as App Build Automation</a:t>
            </a:r>
            <a:endParaRPr lang="en-US" sz="1900" b="1" dirty="0">
              <a:solidFill>
                <a:schemeClr val="bg1"/>
              </a:solidFill>
            </a:endParaRPr>
          </a:p>
        </p:txBody>
      </p:sp>
    </p:spTree>
    <p:extLst>
      <p:ext uri="{BB962C8B-B14F-4D97-AF65-F5344CB8AC3E}">
        <p14:creationId xmlns:p14="http://schemas.microsoft.com/office/powerpoint/2010/main" val="189208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09646" y="1155095"/>
            <a:ext cx="8163443" cy="3722471"/>
          </a:xfrm>
          <a:prstGeom prst="rect">
            <a:avLst/>
          </a:prstGeom>
          <a:solidFill>
            <a:schemeClr val="bg1">
              <a:alpha val="27000"/>
            </a:schemeClr>
          </a:solidFill>
        </p:spPr>
        <p:txBody>
          <a:bodyPr wrap="square">
            <a:spAutoFit/>
          </a:bodyPr>
          <a:lstStyle/>
          <a:p>
            <a:pPr algn="just"/>
            <a:r>
              <a:rPr lang="en-IN" sz="1100" dirty="0"/>
              <a:t>&lt;project </a:t>
            </a:r>
            <a:r>
              <a:rPr lang="en-IN" sz="1100" dirty="0" err="1"/>
              <a:t>xmlns</a:t>
            </a:r>
            <a:r>
              <a:rPr lang="en-IN" sz="1100" dirty="0"/>
              <a:t>="</a:t>
            </a:r>
            <a:r>
              <a:rPr lang="en-IN" sz="1100" dirty="0">
                <a:hlinkClick r:id="rId2"/>
              </a:rPr>
              <a:t>http://maven.apache.org/POM/4.0.0</a:t>
            </a:r>
            <a:r>
              <a:rPr lang="en-IN" sz="1100" dirty="0"/>
              <a:t>"</a:t>
            </a:r>
          </a:p>
          <a:p>
            <a:pPr algn="just"/>
            <a:r>
              <a:rPr lang="en-IN" sz="1100" dirty="0"/>
              <a:t>  </a:t>
            </a:r>
            <a:r>
              <a:rPr lang="en-IN" sz="1100" dirty="0" err="1"/>
              <a:t>xmlns:xsi</a:t>
            </a:r>
            <a:r>
              <a:rPr lang="en-IN" sz="1100" dirty="0"/>
              <a:t>="</a:t>
            </a:r>
            <a:r>
              <a:rPr lang="en-IN" sz="1100" dirty="0">
                <a:hlinkClick r:id="rId3"/>
              </a:rPr>
              <a:t>http://www.w3.org/2001/XMLSchema-instance</a:t>
            </a:r>
            <a:r>
              <a:rPr lang="en-IN" sz="1100" dirty="0"/>
              <a:t>"</a:t>
            </a:r>
          </a:p>
          <a:p>
            <a:pPr algn="just"/>
            <a:r>
              <a:rPr lang="en-IN" sz="1100" dirty="0"/>
              <a:t>    </a:t>
            </a:r>
            <a:r>
              <a:rPr lang="en-IN" sz="1100" dirty="0" err="1"/>
              <a:t>xsi:schemaLocation</a:t>
            </a:r>
            <a:r>
              <a:rPr lang="en-IN" sz="1100" dirty="0"/>
              <a:t>="</a:t>
            </a:r>
            <a:r>
              <a:rPr lang="en-IN" sz="1100" dirty="0">
                <a:hlinkClick r:id="rId2"/>
              </a:rPr>
              <a:t>http://maven.apache.org/POM/4.0.0</a:t>
            </a:r>
            <a:r>
              <a:rPr lang="en-IN" sz="1100" dirty="0"/>
              <a:t> </a:t>
            </a:r>
          </a:p>
          <a:p>
            <a:pPr algn="just"/>
            <a:r>
              <a:rPr lang="en-IN" sz="1100" dirty="0"/>
              <a:t>      </a:t>
            </a:r>
            <a:r>
              <a:rPr lang="en-IN" sz="1100" dirty="0">
                <a:hlinkClick r:id="rId4"/>
              </a:rPr>
              <a:t>http://maven.apache.org/xsd/maven-4.0.0.xsd</a:t>
            </a:r>
            <a:r>
              <a:rPr lang="en-IN" sz="1100" dirty="0"/>
              <a:t>"&gt;</a:t>
            </a:r>
          </a:p>
          <a:p>
            <a:pPr algn="just"/>
            <a:r>
              <a:rPr lang="en-IN" sz="1100" dirty="0"/>
              <a:t>    &lt;</a:t>
            </a:r>
            <a:r>
              <a:rPr lang="en-IN" sz="1100" dirty="0" err="1"/>
              <a:t>modelVersion</a:t>
            </a:r>
            <a:r>
              <a:rPr lang="en-IN" sz="1100" dirty="0"/>
              <a:t>&gt;4.0.0&lt;/</a:t>
            </a:r>
            <a:r>
              <a:rPr lang="en-IN" sz="1100" dirty="0" err="1"/>
              <a:t>modelVersion</a:t>
            </a:r>
            <a:r>
              <a:rPr lang="en-IN" sz="1100" dirty="0"/>
              <a:t>&gt;</a:t>
            </a:r>
          </a:p>
          <a:p>
            <a:pPr algn="just"/>
            <a:r>
              <a:rPr lang="en-IN" sz="1100" dirty="0"/>
              <a:t>    &lt;</a:t>
            </a:r>
            <a:r>
              <a:rPr lang="en-IN" sz="1100" dirty="0" err="1"/>
              <a:t>groupId</a:t>
            </a:r>
            <a:r>
              <a:rPr lang="en-IN" sz="1100" dirty="0"/>
              <a:t>&gt;</a:t>
            </a:r>
            <a:r>
              <a:rPr lang="en-IN" sz="1100" dirty="0" err="1"/>
              <a:t>baeldung</a:t>
            </a:r>
            <a:r>
              <a:rPr lang="en-IN" sz="1100" dirty="0"/>
              <a:t>&lt;/</a:t>
            </a:r>
            <a:r>
              <a:rPr lang="en-IN" sz="1100" dirty="0" err="1"/>
              <a:t>groupId</a:t>
            </a:r>
            <a:r>
              <a:rPr lang="en-IN" sz="1100" dirty="0"/>
              <a:t>&gt;</a:t>
            </a:r>
          </a:p>
          <a:p>
            <a:pPr algn="just"/>
            <a:r>
              <a:rPr lang="en-IN" sz="1100" dirty="0"/>
              <a:t>    &lt;</a:t>
            </a:r>
            <a:r>
              <a:rPr lang="en-IN" sz="1100" dirty="0" err="1"/>
              <a:t>artifactId</a:t>
            </a:r>
            <a:r>
              <a:rPr lang="en-IN" sz="1100" dirty="0"/>
              <a:t>&gt;</a:t>
            </a:r>
            <a:r>
              <a:rPr lang="en-IN" sz="1100" dirty="0" err="1"/>
              <a:t>mavenExample</a:t>
            </a:r>
            <a:r>
              <a:rPr lang="en-IN" sz="1100" dirty="0"/>
              <a:t>&lt;/</a:t>
            </a:r>
            <a:r>
              <a:rPr lang="en-IN" sz="1100" dirty="0" err="1"/>
              <a:t>artifactId</a:t>
            </a:r>
            <a:r>
              <a:rPr lang="en-IN" sz="1100" dirty="0"/>
              <a:t>&gt;</a:t>
            </a:r>
          </a:p>
          <a:p>
            <a:pPr algn="just"/>
            <a:r>
              <a:rPr lang="en-IN" sz="1100" dirty="0"/>
              <a:t>    &lt;version&gt;0.0.1-SNAPSHOT&lt;/version&gt;</a:t>
            </a:r>
          </a:p>
          <a:p>
            <a:pPr algn="just"/>
            <a:r>
              <a:rPr lang="en-IN" sz="1100" dirty="0"/>
              <a:t>    &lt;description&gt;Maven example&lt;/description&gt;</a:t>
            </a:r>
          </a:p>
          <a:p>
            <a:pPr algn="just">
              <a:lnSpc>
                <a:spcPct val="115000"/>
              </a:lnSpc>
            </a:pPr>
            <a:r>
              <a:rPr lang="en-IN" sz="1100" dirty="0"/>
              <a:t>     &lt;dependencies&gt;</a:t>
            </a:r>
          </a:p>
          <a:p>
            <a:pPr algn="just"/>
            <a:r>
              <a:rPr lang="en-IN" sz="1100" dirty="0"/>
              <a:t>        &lt;dependency&gt;</a:t>
            </a:r>
          </a:p>
          <a:p>
            <a:pPr algn="just"/>
            <a:r>
              <a:rPr lang="en-IN" sz="1100" dirty="0"/>
              <a:t>            &lt;</a:t>
            </a:r>
            <a:r>
              <a:rPr lang="en-IN" sz="1100" dirty="0" err="1"/>
              <a:t>groupId</a:t>
            </a:r>
            <a:r>
              <a:rPr lang="en-IN" sz="1100" dirty="0"/>
              <a:t>&gt;</a:t>
            </a:r>
            <a:r>
              <a:rPr lang="en-IN" sz="1100" dirty="0" err="1"/>
              <a:t>junit</a:t>
            </a:r>
            <a:r>
              <a:rPr lang="en-IN" sz="1100" dirty="0"/>
              <a:t>&lt;/</a:t>
            </a:r>
            <a:r>
              <a:rPr lang="en-IN" sz="1100" dirty="0" err="1"/>
              <a:t>groupId</a:t>
            </a:r>
            <a:r>
              <a:rPr lang="en-IN" sz="1100" dirty="0"/>
              <a:t>&gt;</a:t>
            </a:r>
          </a:p>
          <a:p>
            <a:pPr algn="just"/>
            <a:r>
              <a:rPr lang="en-IN" sz="1100" dirty="0"/>
              <a:t>            &lt;</a:t>
            </a:r>
            <a:r>
              <a:rPr lang="en-IN" sz="1100" dirty="0" err="1"/>
              <a:t>artifactId</a:t>
            </a:r>
            <a:r>
              <a:rPr lang="en-IN" sz="1100" dirty="0"/>
              <a:t>&gt;</a:t>
            </a:r>
            <a:r>
              <a:rPr lang="en-IN" sz="1100" dirty="0" err="1"/>
              <a:t>junit</a:t>
            </a:r>
            <a:r>
              <a:rPr lang="en-IN" sz="1100" dirty="0"/>
              <a:t>&lt;/</a:t>
            </a:r>
            <a:r>
              <a:rPr lang="en-IN" sz="1100" dirty="0" err="1"/>
              <a:t>artifactId</a:t>
            </a:r>
            <a:r>
              <a:rPr lang="en-IN" sz="1100" dirty="0"/>
              <a:t>&gt;</a:t>
            </a:r>
          </a:p>
          <a:p>
            <a:pPr algn="just"/>
            <a:r>
              <a:rPr lang="en-IN" sz="1100" dirty="0"/>
              <a:t>            &lt;version&gt;4.12&lt;/version&gt;</a:t>
            </a:r>
          </a:p>
          <a:p>
            <a:pPr algn="just"/>
            <a:r>
              <a:rPr lang="en-IN" sz="1100" dirty="0"/>
              <a:t>            &lt;scope&gt;test&lt;/scope&gt;</a:t>
            </a:r>
          </a:p>
          <a:p>
            <a:pPr algn="just"/>
            <a:r>
              <a:rPr lang="en-IN" sz="1100" dirty="0"/>
              <a:t>        &lt;/dependency&gt;</a:t>
            </a:r>
          </a:p>
          <a:p>
            <a:pPr algn="just"/>
            <a:r>
              <a:rPr lang="en-IN" sz="1100" dirty="0"/>
              <a:t>    &lt;/dependencies&gt;</a:t>
            </a:r>
          </a:p>
          <a:p>
            <a:pPr algn="just"/>
            <a:r>
              <a:rPr lang="en-IN" sz="1100" dirty="0"/>
              <a:t>&lt;/project&gt;</a:t>
            </a:r>
            <a:endParaRPr lang="en-IN" sz="1100" dirty="0">
              <a:latin typeface="Calibri"/>
              <a:ea typeface="Calibri"/>
              <a:cs typeface="Times New Roman"/>
            </a:endParaRPr>
          </a:p>
        </p:txBody>
      </p:sp>
      <p:sp>
        <p:nvSpPr>
          <p:cNvPr id="6" name="Rectangle 5">
            <a:extLst>
              <a:ext uri="{FF2B5EF4-FFF2-40B4-BE49-F238E27FC236}">
                <a16:creationId xmlns="" xmlns:a16="http://schemas.microsoft.com/office/drawing/2014/main" id="{9F31035D-DCE3-4961-899A-AF173ED8D071}"/>
              </a:ext>
            </a:extLst>
          </p:cNvPr>
          <p:cNvSpPr/>
          <p:nvPr/>
        </p:nvSpPr>
        <p:spPr>
          <a:xfrm>
            <a:off x="0" y="656337"/>
            <a:ext cx="9144000" cy="41346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29" tIns="36914" rIns="73829" bIns="36914"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accent6">
                    <a:lumMod val="50000"/>
                  </a:schemeClr>
                </a:solidFill>
                <a:latin typeface="+mj-lt"/>
              </a:rPr>
              <a:t>Here’s an example of a pom.xml file for the same simple Java project with the HelloWorld main class from before:</a:t>
            </a:r>
          </a:p>
        </p:txBody>
      </p:sp>
      <p:sp>
        <p:nvSpPr>
          <p:cNvPr id="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Sample POM.xml File</a:t>
            </a:r>
            <a:endParaRPr lang="en-US" sz="1900" b="1" dirty="0">
              <a:solidFill>
                <a:schemeClr val="bg1"/>
              </a:solidFill>
            </a:endParaRPr>
          </a:p>
        </p:txBody>
      </p:sp>
    </p:spTree>
    <p:extLst>
      <p:ext uri="{BB962C8B-B14F-4D97-AF65-F5344CB8AC3E}">
        <p14:creationId xmlns:p14="http://schemas.microsoft.com/office/powerpoint/2010/main" val="88353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19220748-88A1-4422-837F-74F6327972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111340" y="2491035"/>
            <a:ext cx="4356983" cy="2195823"/>
          </a:xfrm>
          <a:prstGeom prst="rect">
            <a:avLst/>
          </a:prstGeom>
        </p:spPr>
      </p:pic>
      <p:sp>
        <p:nvSpPr>
          <p:cNvPr id="5"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pPr lvl="0" eaLnBrk="0" hangingPunct="0"/>
            <a:r>
              <a:rPr lang="en-US" sz="1900" b="1" dirty="0"/>
              <a:t>Agenda</a:t>
            </a:r>
            <a:endParaRPr lang="en-US" sz="1900" b="1" dirty="0">
              <a:solidFill>
                <a:srgbClr val="000000"/>
              </a:solidFill>
              <a:latin typeface="Arial"/>
            </a:endParaRPr>
          </a:p>
        </p:txBody>
      </p:sp>
      <p:sp>
        <p:nvSpPr>
          <p:cNvPr id="6" name="Content Placeholder 2">
            <a:extLst>
              <a:ext uri="{FF2B5EF4-FFF2-40B4-BE49-F238E27FC236}">
                <a16:creationId xmlns:lc="http://schemas.openxmlformats.org/drawingml/2006/lockedCanvas" xmlns="" xmlns:a16="http://schemas.microsoft.com/office/drawing/2014/main" id="{4ADECE9B-1392-479C-A1B4-3D15B3C96D27}"/>
              </a:ext>
            </a:extLst>
          </p:cNvPr>
          <p:cNvSpPr txBox="1">
            <a:spLocks/>
          </p:cNvSpPr>
          <p:nvPr/>
        </p:nvSpPr>
        <p:spPr bwMode="auto">
          <a:xfrm>
            <a:off x="388652" y="757979"/>
            <a:ext cx="5901179" cy="2861583"/>
          </a:xfrm>
          <a:prstGeom prst="rect">
            <a:avLst/>
          </a:prstGeom>
          <a:noFill/>
          <a:ln w="9525">
            <a:noFill/>
            <a:miter lim="800000"/>
            <a:headEnd/>
            <a:tailEnd/>
          </a:ln>
        </p:spPr>
        <p:txBody>
          <a:bodyPr vert="horz" wrap="square" lIns="0" tIns="35964" rIns="0" bIns="35964" numCol="1" anchor="t" anchorCtr="0" compatLnSpc="1">
            <a:prstTxWarp prst="textNoShape">
              <a:avLst/>
            </a:prstTxWarp>
            <a:normAutofit/>
          </a:bodyPr>
          <a:ls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a:lstStyle>
          <a:p>
            <a:pPr fontAlgn="auto">
              <a:spcBef>
                <a:spcPts val="0"/>
              </a:spcBef>
              <a:spcAft>
                <a:spcPts val="0"/>
              </a:spcAft>
            </a:pPr>
            <a:r>
              <a:rPr lang="en-US" dirty="0">
                <a:solidFill>
                  <a:schemeClr val="bg2"/>
                </a:solidFill>
              </a:rPr>
              <a:t>In this session, you will learn about: </a:t>
            </a:r>
          </a:p>
          <a:p>
            <a:pPr marL="285750" indent="-285750" fontAlgn="auto">
              <a:spcBef>
                <a:spcPts val="0"/>
              </a:spcBef>
              <a:spcAft>
                <a:spcPts val="0"/>
              </a:spcAft>
              <a:buFont typeface="Arial" panose="020B0604020202020204" pitchFamily="34" charset="0"/>
              <a:buChar char="•"/>
            </a:pPr>
            <a:r>
              <a:rPr lang="en-US" dirty="0">
                <a:solidFill>
                  <a:schemeClr val="bg2"/>
                </a:solidFill>
              </a:rPr>
              <a:t>Introduction to Dev Ops</a:t>
            </a:r>
          </a:p>
          <a:p>
            <a:pPr marL="285750" indent="-285750" fontAlgn="auto">
              <a:spcBef>
                <a:spcPts val="0"/>
              </a:spcBef>
              <a:spcAft>
                <a:spcPts val="0"/>
              </a:spcAft>
              <a:buFont typeface="Arial" panose="020B0604020202020204" pitchFamily="34" charset="0"/>
              <a:buChar char="•"/>
            </a:pPr>
            <a:r>
              <a:rPr lang="en-US" dirty="0">
                <a:solidFill>
                  <a:schemeClr val="bg2"/>
                </a:solidFill>
              </a:rPr>
              <a:t>Relationship between Dev Ops and Agile</a:t>
            </a:r>
          </a:p>
          <a:p>
            <a:pPr marL="285750" indent="-285750" fontAlgn="auto">
              <a:spcBef>
                <a:spcPts val="0"/>
              </a:spcBef>
              <a:spcAft>
                <a:spcPts val="0"/>
              </a:spcAft>
              <a:buFont typeface="Arial" panose="020B0604020202020204" pitchFamily="34" charset="0"/>
              <a:buChar char="•"/>
            </a:pPr>
            <a:r>
              <a:rPr lang="en-US" dirty="0">
                <a:solidFill>
                  <a:schemeClr val="bg2"/>
                </a:solidFill>
              </a:rPr>
              <a:t>Best Practices – Dev Ops</a:t>
            </a:r>
          </a:p>
          <a:p>
            <a:pPr marL="285750" indent="-285750" fontAlgn="auto">
              <a:spcBef>
                <a:spcPts val="0"/>
              </a:spcBef>
              <a:spcAft>
                <a:spcPts val="0"/>
              </a:spcAft>
              <a:buFont typeface="Arial" panose="020B0604020202020204" pitchFamily="34" charset="0"/>
              <a:buChar char="•"/>
            </a:pPr>
            <a:r>
              <a:rPr lang="en-US" dirty="0">
                <a:solidFill>
                  <a:schemeClr val="bg2"/>
                </a:solidFill>
              </a:rPr>
              <a:t>Maven and Gradle (Dependency Management)</a:t>
            </a:r>
          </a:p>
          <a:p>
            <a:pPr marL="285750" indent="-285750" fontAlgn="auto">
              <a:spcBef>
                <a:spcPts val="0"/>
              </a:spcBef>
              <a:spcAft>
                <a:spcPts val="0"/>
              </a:spcAft>
              <a:buFont typeface="Arial" panose="020B0604020202020204" pitchFamily="34" charset="0"/>
              <a:buChar char="•"/>
            </a:pPr>
            <a:r>
              <a:rPr lang="en-US" dirty="0">
                <a:solidFill>
                  <a:schemeClr val="bg2"/>
                </a:solidFill>
              </a:rPr>
              <a:t>Source Control Repository (Git &amp; </a:t>
            </a:r>
            <a:r>
              <a:rPr lang="en-US" dirty="0" err="1" smtClean="0">
                <a:solidFill>
                  <a:schemeClr val="bg2"/>
                </a:solidFill>
              </a:rPr>
              <a:t>GITHub</a:t>
            </a:r>
            <a:r>
              <a:rPr lang="en-US" dirty="0" smtClean="0">
                <a:solidFill>
                  <a:schemeClr val="bg2"/>
                </a:solidFill>
              </a:rPr>
              <a:t>)</a:t>
            </a:r>
            <a:endParaRPr lang="en-US" dirty="0">
              <a:solidFill>
                <a:schemeClr val="bg2"/>
              </a:solidFill>
            </a:endParaRPr>
          </a:p>
          <a:p>
            <a:pPr marL="285750" indent="-285750" fontAlgn="auto">
              <a:spcBef>
                <a:spcPts val="0"/>
              </a:spcBef>
              <a:spcAft>
                <a:spcPts val="0"/>
              </a:spcAft>
              <a:buFont typeface="Arial" panose="020B0604020202020204" pitchFamily="34" charset="0"/>
              <a:buChar char="•"/>
            </a:pPr>
            <a:r>
              <a:rPr lang="en-US" dirty="0">
                <a:solidFill>
                  <a:schemeClr val="bg2"/>
                </a:solidFill>
              </a:rPr>
              <a:t>Continuous Integration (Using </a:t>
            </a:r>
            <a:r>
              <a:rPr lang="en-US" dirty="0" smtClean="0">
                <a:solidFill>
                  <a:schemeClr val="bg2"/>
                </a:solidFill>
              </a:rPr>
              <a:t>Jenkins)</a:t>
            </a:r>
            <a:endParaRPr lang="en-US" dirty="0">
              <a:solidFill>
                <a:schemeClr val="bg2"/>
              </a:solidFill>
            </a:endParaRPr>
          </a:p>
          <a:p>
            <a:pPr marL="285750" indent="-285750" fontAlgn="auto">
              <a:spcBef>
                <a:spcPts val="0"/>
              </a:spcBef>
              <a:spcAft>
                <a:spcPts val="0"/>
              </a:spcAft>
              <a:buFont typeface="Arial" panose="020B0604020202020204" pitchFamily="34" charset="0"/>
              <a:buChar char="•"/>
            </a:pPr>
            <a:endParaRPr lang="en-US" dirty="0">
              <a:solidFill>
                <a:schemeClr val="bg2"/>
              </a:solidFill>
            </a:endParaRPr>
          </a:p>
          <a:p>
            <a:pPr marL="285750" indent="-285750" fontAlgn="auto">
              <a:spcBef>
                <a:spcPts val="0"/>
              </a:spcBef>
              <a:spcAft>
                <a:spcPts val="0"/>
              </a:spcAft>
              <a:buFont typeface="Arial" panose="020B0604020202020204" pitchFamily="34" charset="0"/>
              <a:buChar char="•"/>
            </a:pPr>
            <a:endParaRPr lang="en-US" sz="1800" dirty="0">
              <a:solidFill>
                <a:schemeClr val="bg2"/>
              </a:solidFill>
            </a:endParaRPr>
          </a:p>
        </p:txBody>
      </p:sp>
    </p:spTree>
    <p:extLst>
      <p:ext uri="{BB962C8B-B14F-4D97-AF65-F5344CB8AC3E}">
        <p14:creationId xmlns:p14="http://schemas.microsoft.com/office/powerpoint/2010/main" val="3217221680"/>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F2F5443A-5B11-496F-80CB-6A8ED7F348B7}"/>
              </a:ext>
            </a:extLst>
          </p:cNvPr>
          <p:cNvGrpSpPr/>
          <p:nvPr/>
        </p:nvGrpSpPr>
        <p:grpSpPr>
          <a:xfrm>
            <a:off x="304800" y="717889"/>
            <a:ext cx="8572500" cy="4103595"/>
            <a:chOff x="337026" y="1304169"/>
            <a:chExt cx="9478864" cy="6303011"/>
          </a:xfrm>
        </p:grpSpPr>
        <p:sp>
          <p:nvSpPr>
            <p:cNvPr id="4" name="TextBox 3"/>
            <p:cNvSpPr txBox="1"/>
            <p:nvPr/>
          </p:nvSpPr>
          <p:spPr>
            <a:xfrm>
              <a:off x="589796" y="1341501"/>
              <a:ext cx="1263849" cy="393181"/>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000" dirty="0">
                  <a:solidFill>
                    <a:schemeClr val="bg1"/>
                  </a:solidFill>
                  <a:latin typeface="+mj-lt"/>
                </a:rPr>
                <a:t>Validate</a:t>
              </a:r>
              <a:endParaRPr lang="en-IN" sz="1000" dirty="0">
                <a:solidFill>
                  <a:schemeClr val="bg1"/>
                </a:solidFill>
                <a:latin typeface="+mj-lt"/>
              </a:endParaRPr>
            </a:p>
          </p:txBody>
        </p:sp>
        <p:sp>
          <p:nvSpPr>
            <p:cNvPr id="5" name="TextBox 4"/>
            <p:cNvSpPr txBox="1"/>
            <p:nvPr/>
          </p:nvSpPr>
          <p:spPr>
            <a:xfrm>
              <a:off x="1011079" y="1694182"/>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Generate sources</a:t>
              </a:r>
              <a:endParaRPr lang="en-IN" sz="1000" dirty="0">
                <a:latin typeface="+mj-lt"/>
              </a:endParaRPr>
            </a:p>
          </p:txBody>
        </p:sp>
        <p:sp>
          <p:nvSpPr>
            <p:cNvPr id="6" name="TextBox 5"/>
            <p:cNvSpPr txBox="1"/>
            <p:nvPr/>
          </p:nvSpPr>
          <p:spPr>
            <a:xfrm>
              <a:off x="1516618" y="2018074"/>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Process sources</a:t>
              </a:r>
              <a:endParaRPr lang="en-IN" sz="1000" dirty="0">
                <a:latin typeface="+mj-lt"/>
              </a:endParaRPr>
            </a:p>
          </p:txBody>
        </p:sp>
        <p:sp>
          <p:nvSpPr>
            <p:cNvPr id="7" name="TextBox 6"/>
            <p:cNvSpPr txBox="1"/>
            <p:nvPr/>
          </p:nvSpPr>
          <p:spPr>
            <a:xfrm>
              <a:off x="2022157" y="2391619"/>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Generate resources</a:t>
              </a:r>
              <a:endParaRPr lang="en-IN" sz="1000" dirty="0">
                <a:latin typeface="+mj-lt"/>
              </a:endParaRPr>
            </a:p>
          </p:txBody>
        </p:sp>
        <p:sp>
          <p:nvSpPr>
            <p:cNvPr id="8" name="TextBox 7"/>
            <p:cNvSpPr txBox="1"/>
            <p:nvPr/>
          </p:nvSpPr>
          <p:spPr>
            <a:xfrm>
              <a:off x="2443440" y="2728663"/>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Process resources</a:t>
              </a:r>
              <a:endParaRPr lang="en-IN" sz="1000" dirty="0">
                <a:latin typeface="+mj-lt"/>
              </a:endParaRPr>
            </a:p>
          </p:txBody>
        </p:sp>
        <p:sp>
          <p:nvSpPr>
            <p:cNvPr id="9" name="TextBox 8"/>
            <p:cNvSpPr txBox="1"/>
            <p:nvPr/>
          </p:nvSpPr>
          <p:spPr>
            <a:xfrm>
              <a:off x="2948980" y="3091235"/>
              <a:ext cx="1263849" cy="393181"/>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000" dirty="0">
                  <a:solidFill>
                    <a:schemeClr val="bg1"/>
                  </a:solidFill>
                  <a:latin typeface="+mj-lt"/>
                </a:rPr>
                <a:t>Compile</a:t>
              </a:r>
              <a:endParaRPr lang="en-IN" sz="1000" dirty="0">
                <a:solidFill>
                  <a:schemeClr val="bg1"/>
                </a:solidFill>
                <a:latin typeface="+mj-lt"/>
              </a:endParaRPr>
            </a:p>
          </p:txBody>
        </p:sp>
        <p:sp>
          <p:nvSpPr>
            <p:cNvPr id="10" name="TextBox 9"/>
            <p:cNvSpPr txBox="1"/>
            <p:nvPr/>
          </p:nvSpPr>
          <p:spPr>
            <a:xfrm>
              <a:off x="3370262" y="3450510"/>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Process Classes</a:t>
              </a:r>
              <a:endParaRPr lang="en-IN" sz="1000" dirty="0">
                <a:latin typeface="+mj-lt"/>
              </a:endParaRPr>
            </a:p>
          </p:txBody>
        </p:sp>
        <p:sp>
          <p:nvSpPr>
            <p:cNvPr id="11" name="TextBox 10"/>
            <p:cNvSpPr txBox="1"/>
            <p:nvPr/>
          </p:nvSpPr>
          <p:spPr>
            <a:xfrm>
              <a:off x="3875802" y="3787555"/>
              <a:ext cx="185364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Generate Test-Sources</a:t>
              </a:r>
              <a:endParaRPr lang="en-IN" sz="1000" dirty="0">
                <a:latin typeface="+mj-lt"/>
              </a:endParaRPr>
            </a:p>
          </p:txBody>
        </p:sp>
        <p:sp>
          <p:nvSpPr>
            <p:cNvPr id="12" name="TextBox 11"/>
            <p:cNvSpPr txBox="1"/>
            <p:nvPr/>
          </p:nvSpPr>
          <p:spPr>
            <a:xfrm>
              <a:off x="4297085" y="4161102"/>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Test-Compile</a:t>
              </a:r>
              <a:endParaRPr lang="en-IN" sz="1000" dirty="0">
                <a:latin typeface="+mj-lt"/>
              </a:endParaRPr>
            </a:p>
          </p:txBody>
        </p:sp>
        <p:sp>
          <p:nvSpPr>
            <p:cNvPr id="14" name="TextBox 13"/>
            <p:cNvSpPr txBox="1"/>
            <p:nvPr/>
          </p:nvSpPr>
          <p:spPr>
            <a:xfrm>
              <a:off x="4802624" y="4506654"/>
              <a:ext cx="1263849" cy="393181"/>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000" dirty="0">
                  <a:solidFill>
                    <a:schemeClr val="bg1"/>
                  </a:solidFill>
                  <a:latin typeface="+mj-lt"/>
                </a:rPr>
                <a:t>Test</a:t>
              </a:r>
              <a:endParaRPr lang="en-IN" sz="1000" dirty="0">
                <a:solidFill>
                  <a:schemeClr val="bg1"/>
                </a:solidFill>
                <a:latin typeface="+mj-lt"/>
              </a:endParaRPr>
            </a:p>
          </p:txBody>
        </p:sp>
        <p:sp>
          <p:nvSpPr>
            <p:cNvPr id="15" name="TextBox 14"/>
            <p:cNvSpPr txBox="1"/>
            <p:nvPr/>
          </p:nvSpPr>
          <p:spPr>
            <a:xfrm>
              <a:off x="5139650" y="4882947"/>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Surefire Test</a:t>
              </a:r>
              <a:endParaRPr lang="en-IN" sz="1000" dirty="0">
                <a:latin typeface="+mj-lt"/>
              </a:endParaRPr>
            </a:p>
          </p:txBody>
        </p:sp>
        <p:sp>
          <p:nvSpPr>
            <p:cNvPr id="16" name="TextBox 15"/>
            <p:cNvSpPr txBox="1"/>
            <p:nvPr/>
          </p:nvSpPr>
          <p:spPr>
            <a:xfrm>
              <a:off x="5560933" y="5219991"/>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Prepare Package</a:t>
              </a:r>
              <a:endParaRPr lang="en-IN" sz="1000" dirty="0">
                <a:latin typeface="+mj-lt"/>
              </a:endParaRPr>
            </a:p>
          </p:txBody>
        </p:sp>
        <p:sp>
          <p:nvSpPr>
            <p:cNvPr id="17" name="TextBox 16"/>
            <p:cNvSpPr txBox="1"/>
            <p:nvPr/>
          </p:nvSpPr>
          <p:spPr>
            <a:xfrm>
              <a:off x="6066473" y="5632788"/>
              <a:ext cx="1263849" cy="393181"/>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000" dirty="0">
                  <a:solidFill>
                    <a:schemeClr val="bg1"/>
                  </a:solidFill>
                  <a:latin typeface="+mj-lt"/>
                </a:rPr>
                <a:t>Package</a:t>
              </a:r>
              <a:endParaRPr lang="en-IN" sz="1000" dirty="0">
                <a:solidFill>
                  <a:schemeClr val="bg1"/>
                </a:solidFill>
                <a:latin typeface="+mj-lt"/>
              </a:endParaRPr>
            </a:p>
          </p:txBody>
        </p:sp>
        <p:sp>
          <p:nvSpPr>
            <p:cNvPr id="18" name="TextBox 17"/>
            <p:cNvSpPr txBox="1"/>
            <p:nvPr/>
          </p:nvSpPr>
          <p:spPr>
            <a:xfrm>
              <a:off x="6487756" y="6014841"/>
              <a:ext cx="1600875" cy="393181"/>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000" dirty="0">
                  <a:latin typeface="+mj-lt"/>
                </a:rPr>
                <a:t>Pre-integration Test</a:t>
              </a:r>
              <a:endParaRPr lang="en-IN" sz="1000" dirty="0">
                <a:latin typeface="+mj-lt"/>
              </a:endParaRPr>
            </a:p>
          </p:txBody>
        </p:sp>
        <p:sp>
          <p:nvSpPr>
            <p:cNvPr id="19" name="TextBox 18"/>
            <p:cNvSpPr txBox="1"/>
            <p:nvPr/>
          </p:nvSpPr>
          <p:spPr>
            <a:xfrm>
              <a:off x="6951167" y="6360395"/>
              <a:ext cx="1643003" cy="393181"/>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000" dirty="0">
                  <a:solidFill>
                    <a:schemeClr val="bg1"/>
                  </a:solidFill>
                  <a:latin typeface="+mj-lt"/>
                </a:rPr>
                <a:t>Integration Test</a:t>
              </a:r>
              <a:endParaRPr lang="en-IN" sz="1000" dirty="0">
                <a:solidFill>
                  <a:schemeClr val="bg1"/>
                </a:solidFill>
                <a:latin typeface="+mj-lt"/>
              </a:endParaRPr>
            </a:p>
          </p:txBody>
        </p:sp>
        <p:sp>
          <p:nvSpPr>
            <p:cNvPr id="20" name="TextBox 19"/>
            <p:cNvSpPr txBox="1"/>
            <p:nvPr/>
          </p:nvSpPr>
          <p:spPr>
            <a:xfrm>
              <a:off x="8172887" y="7118745"/>
              <a:ext cx="1643003" cy="393181"/>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000" dirty="0">
                  <a:solidFill>
                    <a:schemeClr val="bg1"/>
                  </a:solidFill>
                  <a:latin typeface="+mj-lt"/>
                </a:rPr>
                <a:t>Install</a:t>
              </a:r>
              <a:endParaRPr lang="en-IN" sz="1000" dirty="0">
                <a:solidFill>
                  <a:schemeClr val="bg1"/>
                </a:solidFill>
                <a:latin typeface="+mj-lt"/>
              </a:endParaRPr>
            </a:p>
          </p:txBody>
        </p:sp>
        <p:sp>
          <p:nvSpPr>
            <p:cNvPr id="21" name="TextBox 20"/>
            <p:cNvSpPr txBox="1"/>
            <p:nvPr/>
          </p:nvSpPr>
          <p:spPr>
            <a:xfrm>
              <a:off x="7498834" y="6728181"/>
              <a:ext cx="1643003" cy="393181"/>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000" dirty="0">
                  <a:solidFill>
                    <a:schemeClr val="bg1"/>
                  </a:solidFill>
                  <a:latin typeface="+mj-lt"/>
                </a:rPr>
                <a:t>Verify</a:t>
              </a:r>
              <a:endParaRPr lang="en-IN" sz="1000" dirty="0">
                <a:solidFill>
                  <a:schemeClr val="bg1"/>
                </a:solidFill>
                <a:latin typeface="+mj-lt"/>
              </a:endParaRPr>
            </a:p>
          </p:txBody>
        </p:sp>
        <p:cxnSp>
          <p:nvCxnSpPr>
            <p:cNvPr id="23" name="Straight Arrow Connector 22"/>
            <p:cNvCxnSpPr/>
            <p:nvPr/>
          </p:nvCxnSpPr>
          <p:spPr>
            <a:xfrm>
              <a:off x="337026" y="1691243"/>
              <a:ext cx="7161808" cy="5624091"/>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46968" y="1304169"/>
              <a:ext cx="2089563" cy="440454"/>
            </a:xfrm>
            <a:prstGeom prst="rect">
              <a:avLst/>
            </a:prstGeom>
            <a:noFill/>
          </p:spPr>
          <p:txBody>
            <a:bodyPr wrap="square" lIns="101105" tIns="50553" rIns="101105" bIns="50553" rtlCol="0">
              <a:spAutoFit/>
            </a:bodyPr>
            <a:lstStyle/>
            <a:p>
              <a:r>
                <a:rPr lang="en-US" sz="1200" dirty="0">
                  <a:latin typeface="+mj-lt"/>
                </a:rPr>
                <a:t>Lifecycle Phases</a:t>
              </a:r>
              <a:endParaRPr lang="en-IN" sz="1200" dirty="0">
                <a:latin typeface="+mj-lt"/>
              </a:endParaRPr>
            </a:p>
          </p:txBody>
        </p:sp>
        <p:cxnSp>
          <p:nvCxnSpPr>
            <p:cNvPr id="25" name="Straight Arrow Connector 24"/>
            <p:cNvCxnSpPr>
              <a:stCxn id="22" idx="1"/>
            </p:cNvCxnSpPr>
            <p:nvPr/>
          </p:nvCxnSpPr>
          <p:spPr>
            <a:xfrm flipH="1">
              <a:off x="4297087" y="1524397"/>
              <a:ext cx="749881" cy="1610277"/>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1"/>
            </p:cNvCxnSpPr>
            <p:nvPr/>
          </p:nvCxnSpPr>
          <p:spPr>
            <a:xfrm flipH="1" flipV="1">
              <a:off x="2022160" y="1491358"/>
              <a:ext cx="3024809" cy="33039"/>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0223" y="3110545"/>
              <a:ext cx="1600875" cy="440454"/>
            </a:xfrm>
            <a:prstGeom prst="rect">
              <a:avLst/>
            </a:prstGeom>
            <a:noFill/>
          </p:spPr>
          <p:txBody>
            <a:bodyPr wrap="square" lIns="101105" tIns="50553" rIns="101105" bIns="50553" rtlCol="0">
              <a:spAutoFit/>
            </a:bodyPr>
            <a:lstStyle/>
            <a:p>
              <a:r>
                <a:rPr lang="en-US" sz="1200" dirty="0">
                  <a:solidFill>
                    <a:srgbClr val="1414DE"/>
                  </a:solidFill>
                  <a:latin typeface="+mj-lt"/>
                  <a:cs typeface="Times New Roman" panose="02020603050405020304" pitchFamily="18" charset="0"/>
                </a:rPr>
                <a:t>$ mvn compile</a:t>
              </a:r>
              <a:endParaRPr lang="en-IN" sz="1200" dirty="0">
                <a:solidFill>
                  <a:srgbClr val="1414DE"/>
                </a:solidFill>
                <a:latin typeface="+mj-lt"/>
                <a:cs typeface="Times New Roman" panose="02020603050405020304" pitchFamily="18" charset="0"/>
              </a:endParaRPr>
            </a:p>
          </p:txBody>
        </p:sp>
        <p:cxnSp>
          <p:nvCxnSpPr>
            <p:cNvPr id="32" name="Straight Arrow Connector 31"/>
            <p:cNvCxnSpPr/>
            <p:nvPr/>
          </p:nvCxnSpPr>
          <p:spPr>
            <a:xfrm>
              <a:off x="1811516" y="3313102"/>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74927" y="4516059"/>
              <a:ext cx="1600875" cy="440454"/>
            </a:xfrm>
            <a:prstGeom prst="rect">
              <a:avLst/>
            </a:prstGeom>
            <a:noFill/>
          </p:spPr>
          <p:txBody>
            <a:bodyPr wrap="square" lIns="101105" tIns="50553" rIns="101105" bIns="50553" rtlCol="0">
              <a:spAutoFit/>
            </a:bodyPr>
            <a:lstStyle/>
            <a:p>
              <a:r>
                <a:rPr lang="en-US" sz="1200" dirty="0">
                  <a:solidFill>
                    <a:srgbClr val="1414DE"/>
                  </a:solidFill>
                  <a:latin typeface="+mj-lt"/>
                  <a:cs typeface="Times New Roman" panose="02020603050405020304" pitchFamily="18" charset="0"/>
                </a:rPr>
                <a:t>$ mvn test</a:t>
              </a:r>
              <a:endParaRPr lang="en-IN" sz="1200" dirty="0">
                <a:solidFill>
                  <a:srgbClr val="1414DE"/>
                </a:solidFill>
                <a:latin typeface="+mj-lt"/>
                <a:cs typeface="Times New Roman" panose="02020603050405020304" pitchFamily="18" charset="0"/>
              </a:endParaRPr>
            </a:p>
          </p:txBody>
        </p:sp>
        <p:cxnSp>
          <p:nvCxnSpPr>
            <p:cNvPr id="36" name="Straight Arrow Connector 35"/>
            <p:cNvCxnSpPr/>
            <p:nvPr/>
          </p:nvCxnSpPr>
          <p:spPr>
            <a:xfrm>
              <a:off x="3370263" y="4718615"/>
              <a:ext cx="122172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74441" y="5676228"/>
              <a:ext cx="1600875" cy="440454"/>
            </a:xfrm>
            <a:prstGeom prst="rect">
              <a:avLst/>
            </a:prstGeom>
            <a:noFill/>
          </p:spPr>
          <p:txBody>
            <a:bodyPr wrap="square" lIns="101105" tIns="50553" rIns="101105" bIns="50553" rtlCol="0">
              <a:spAutoFit/>
            </a:bodyPr>
            <a:lstStyle/>
            <a:p>
              <a:r>
                <a:rPr lang="en-US" sz="1200" dirty="0">
                  <a:solidFill>
                    <a:srgbClr val="1414DE"/>
                  </a:solidFill>
                  <a:latin typeface="+mj-lt"/>
                  <a:cs typeface="Times New Roman" panose="02020603050405020304" pitchFamily="18" charset="0"/>
                </a:rPr>
                <a:t>$ mvn package</a:t>
              </a:r>
              <a:endParaRPr lang="en-IN" sz="1200" dirty="0">
                <a:solidFill>
                  <a:srgbClr val="1414DE"/>
                </a:solidFill>
                <a:latin typeface="+mj-lt"/>
                <a:cs typeface="Times New Roman" panose="02020603050405020304" pitchFamily="18" charset="0"/>
              </a:endParaRPr>
            </a:p>
          </p:txBody>
        </p:sp>
        <p:cxnSp>
          <p:nvCxnSpPr>
            <p:cNvPr id="38" name="Straight Arrow Connector 37"/>
            <p:cNvCxnSpPr/>
            <p:nvPr/>
          </p:nvCxnSpPr>
          <p:spPr>
            <a:xfrm>
              <a:off x="4811050" y="5878783"/>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31035" y="7166726"/>
              <a:ext cx="1600875" cy="440454"/>
            </a:xfrm>
            <a:prstGeom prst="rect">
              <a:avLst/>
            </a:prstGeom>
            <a:noFill/>
          </p:spPr>
          <p:txBody>
            <a:bodyPr wrap="square" lIns="101105" tIns="50553" rIns="101105" bIns="50553" rtlCol="0">
              <a:spAutoFit/>
            </a:bodyPr>
            <a:lstStyle/>
            <a:p>
              <a:r>
                <a:rPr lang="en-US" sz="1200" dirty="0">
                  <a:solidFill>
                    <a:srgbClr val="1414DE"/>
                  </a:solidFill>
                  <a:latin typeface="+mj-lt"/>
                  <a:cs typeface="Times New Roman" panose="02020603050405020304" pitchFamily="18" charset="0"/>
                </a:rPr>
                <a:t>$ mvn install</a:t>
              </a:r>
              <a:endParaRPr lang="en-IN" sz="1200" dirty="0">
                <a:solidFill>
                  <a:srgbClr val="1414DE"/>
                </a:solidFill>
                <a:latin typeface="+mj-lt"/>
                <a:cs typeface="Times New Roman" panose="02020603050405020304" pitchFamily="18" charset="0"/>
              </a:endParaRPr>
            </a:p>
          </p:txBody>
        </p:sp>
        <p:cxnSp>
          <p:nvCxnSpPr>
            <p:cNvPr id="41" name="Straight Arrow Connector 40"/>
            <p:cNvCxnSpPr>
              <a:cxnSpLocks/>
            </p:cNvCxnSpPr>
            <p:nvPr/>
          </p:nvCxnSpPr>
          <p:spPr>
            <a:xfrm>
              <a:off x="6100175" y="7383378"/>
              <a:ext cx="2072712" cy="1"/>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grpSp>
      <p:sp>
        <p:nvSpPr>
          <p:cNvPr id="34"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sz="1900" b="1" dirty="0">
                <a:solidFill>
                  <a:schemeClr val="bg1"/>
                </a:solidFill>
              </a:rPr>
              <a:t>Build Lifecycle</a:t>
            </a:r>
          </a:p>
        </p:txBody>
      </p:sp>
    </p:spTree>
    <p:extLst>
      <p:ext uri="{BB962C8B-B14F-4D97-AF65-F5344CB8AC3E}">
        <p14:creationId xmlns:p14="http://schemas.microsoft.com/office/powerpoint/2010/main" val="338682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6CF270C-9B22-484E-8609-E2A3DE40B744}"/>
              </a:ext>
            </a:extLst>
          </p:cNvPr>
          <p:cNvSpPr/>
          <p:nvPr/>
        </p:nvSpPr>
        <p:spPr>
          <a:xfrm>
            <a:off x="0" y="656337"/>
            <a:ext cx="9144000" cy="41346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29" tIns="36914" rIns="73829" bIns="36914"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b="1" dirty="0">
                <a:solidFill>
                  <a:schemeClr val="tx1"/>
                </a:solidFill>
              </a:rPr>
              <a:t>Gradle</a:t>
            </a:r>
            <a:r>
              <a:rPr lang="en-IN" sz="1600" dirty="0">
                <a:solidFill>
                  <a:schemeClr val="tx1"/>
                </a:solidFill>
              </a:rPr>
              <a:t> is a dependency management and a build automation tool </a:t>
            </a:r>
          </a:p>
          <a:p>
            <a:pPr algn="ctr"/>
            <a:r>
              <a:rPr lang="en-IN" sz="1600" dirty="0">
                <a:solidFill>
                  <a:schemeClr val="tx1"/>
                </a:solidFill>
              </a:rPr>
              <a:t>which was built upon the concepts of Ant and Maven.</a:t>
            </a:r>
          </a:p>
        </p:txBody>
      </p:sp>
      <p:grpSp>
        <p:nvGrpSpPr>
          <p:cNvPr id="26" name="Group 25">
            <a:extLst>
              <a:ext uri="{FF2B5EF4-FFF2-40B4-BE49-F238E27FC236}">
                <a16:creationId xmlns="" xmlns:a16="http://schemas.microsoft.com/office/drawing/2014/main" id="{C45E7519-10E3-4602-9AF6-C1A92CDCFEF3}"/>
              </a:ext>
            </a:extLst>
          </p:cNvPr>
          <p:cNvGrpSpPr/>
          <p:nvPr/>
        </p:nvGrpSpPr>
        <p:grpSpPr>
          <a:xfrm>
            <a:off x="156610" y="1319487"/>
            <a:ext cx="4411093" cy="1710961"/>
            <a:chOff x="106409" y="1577292"/>
            <a:chExt cx="9483679" cy="4958446"/>
          </a:xfrm>
        </p:grpSpPr>
        <p:grpSp>
          <p:nvGrpSpPr>
            <p:cNvPr id="14" name="Group 13">
              <a:extLst>
                <a:ext uri="{FF2B5EF4-FFF2-40B4-BE49-F238E27FC236}">
                  <a16:creationId xmlns="" xmlns:a16="http://schemas.microsoft.com/office/drawing/2014/main" id="{5EB907C7-7829-425E-93C7-827631D4CC8F}"/>
                </a:ext>
              </a:extLst>
            </p:cNvPr>
            <p:cNvGrpSpPr/>
            <p:nvPr/>
          </p:nvGrpSpPr>
          <p:grpSpPr>
            <a:xfrm>
              <a:off x="2036838" y="1577292"/>
              <a:ext cx="7553250" cy="1603238"/>
              <a:chOff x="444696" y="1553001"/>
              <a:chExt cx="10073164" cy="2138111"/>
            </a:xfrm>
          </p:grpSpPr>
          <p:pic>
            <p:nvPicPr>
              <p:cNvPr id="10" name="Picture 9">
                <a:extLst>
                  <a:ext uri="{FF2B5EF4-FFF2-40B4-BE49-F238E27FC236}">
                    <a16:creationId xmlns="" xmlns:a16="http://schemas.microsoft.com/office/drawing/2014/main" id="{B9E019D1-9C57-4EC0-ABFD-F74142307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96" y="1553001"/>
                <a:ext cx="4276223" cy="2138111"/>
              </a:xfrm>
              <a:prstGeom prst="rect">
                <a:avLst/>
              </a:prstGeom>
            </p:spPr>
          </p:pic>
          <p:pic>
            <p:nvPicPr>
              <p:cNvPr id="11" name="Picture 10">
                <a:extLst>
                  <a:ext uri="{FF2B5EF4-FFF2-40B4-BE49-F238E27FC236}">
                    <a16:creationId xmlns="" xmlns:a16="http://schemas.microsoft.com/office/drawing/2014/main" id="{B8C8B9DD-B960-48B1-BE8F-EEF8B695DB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9158" y="1731450"/>
                <a:ext cx="2138702" cy="1324142"/>
              </a:xfrm>
              <a:prstGeom prst="rect">
                <a:avLst/>
              </a:prstGeom>
            </p:spPr>
          </p:pic>
          <p:pic>
            <p:nvPicPr>
              <p:cNvPr id="13" name="Picture 12">
                <a:extLst>
                  <a:ext uri="{FF2B5EF4-FFF2-40B4-BE49-F238E27FC236}">
                    <a16:creationId xmlns="" xmlns:a16="http://schemas.microsoft.com/office/drawing/2014/main" id="{3CE63904-FF90-4A71-BDD9-7B90CC1D1D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618" y="2153870"/>
                <a:ext cx="4996421" cy="1141682"/>
              </a:xfrm>
              <a:prstGeom prst="rect">
                <a:avLst/>
              </a:prstGeom>
            </p:spPr>
          </p:pic>
        </p:grpSp>
        <p:pic>
          <p:nvPicPr>
            <p:cNvPr id="16" name="Picture 15">
              <a:extLst>
                <a:ext uri="{FF2B5EF4-FFF2-40B4-BE49-F238E27FC236}">
                  <a16:creationId xmlns="" xmlns:a16="http://schemas.microsoft.com/office/drawing/2014/main" id="{DC56399E-0675-4DF4-BA06-9F6072459C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453" y="2774949"/>
              <a:ext cx="1615594" cy="1615594"/>
            </a:xfrm>
            <a:prstGeom prst="rect">
              <a:avLst/>
            </a:prstGeom>
          </p:spPr>
        </p:pic>
        <p:pic>
          <p:nvPicPr>
            <p:cNvPr id="18" name="Picture 17">
              <a:extLst>
                <a:ext uri="{FF2B5EF4-FFF2-40B4-BE49-F238E27FC236}">
                  <a16:creationId xmlns="" xmlns:a16="http://schemas.microsoft.com/office/drawing/2014/main" id="{BA7E1819-798D-4572-8B5F-D0926E6F7A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3060737" y="2837801"/>
              <a:ext cx="1536742" cy="1603238"/>
            </a:xfrm>
            <a:prstGeom prst="rect">
              <a:avLst/>
            </a:prstGeom>
          </p:spPr>
        </p:pic>
        <p:pic>
          <p:nvPicPr>
            <p:cNvPr id="19" name="Picture 18">
              <a:extLst>
                <a:ext uri="{FF2B5EF4-FFF2-40B4-BE49-F238E27FC236}">
                  <a16:creationId xmlns="" xmlns:a16="http://schemas.microsoft.com/office/drawing/2014/main" id="{567D1012-2898-4EFC-B314-A4A8612335F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5616140" y="2817845"/>
              <a:ext cx="1536743" cy="1603238"/>
            </a:xfrm>
            <a:prstGeom prst="rect">
              <a:avLst/>
            </a:prstGeom>
          </p:spPr>
        </p:pic>
        <p:pic>
          <p:nvPicPr>
            <p:cNvPr id="20" name="Picture 19">
              <a:extLst>
                <a:ext uri="{FF2B5EF4-FFF2-40B4-BE49-F238E27FC236}">
                  <a16:creationId xmlns="" xmlns:a16="http://schemas.microsoft.com/office/drawing/2014/main" id="{299313B3-F826-4BE5-B999-8484239060F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7892001" y="2837801"/>
              <a:ext cx="1536743" cy="1603238"/>
            </a:xfrm>
            <a:prstGeom prst="rect">
              <a:avLst/>
            </a:prstGeom>
          </p:spPr>
        </p:pic>
        <p:pic>
          <p:nvPicPr>
            <p:cNvPr id="21" name="Picture 20">
              <a:extLst>
                <a:ext uri="{FF2B5EF4-FFF2-40B4-BE49-F238E27FC236}">
                  <a16:creationId xmlns="" xmlns:a16="http://schemas.microsoft.com/office/drawing/2014/main" id="{15AC3FF8-C741-444B-9482-0D20E4B2A28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4466" b="19482"/>
            <a:stretch/>
          </p:blipFill>
          <p:spPr>
            <a:xfrm>
              <a:off x="354802" y="4899929"/>
              <a:ext cx="1615594" cy="600269"/>
            </a:xfrm>
            <a:prstGeom prst="rect">
              <a:avLst/>
            </a:prstGeom>
          </p:spPr>
        </p:pic>
        <p:pic>
          <p:nvPicPr>
            <p:cNvPr id="22" name="Picture 21">
              <a:extLst>
                <a:ext uri="{FF2B5EF4-FFF2-40B4-BE49-F238E27FC236}">
                  <a16:creationId xmlns="" xmlns:a16="http://schemas.microsoft.com/office/drawing/2014/main" id="{F9B40566-0601-46F1-87A8-E203848F6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09" y="5165036"/>
              <a:ext cx="1863987" cy="1370702"/>
            </a:xfrm>
            <a:prstGeom prst="rect">
              <a:avLst/>
            </a:prstGeom>
          </p:spPr>
        </p:pic>
        <p:pic>
          <p:nvPicPr>
            <p:cNvPr id="23" name="Picture 22">
              <a:extLst>
                <a:ext uri="{FF2B5EF4-FFF2-40B4-BE49-F238E27FC236}">
                  <a16:creationId xmlns="" xmlns:a16="http://schemas.microsoft.com/office/drawing/2014/main" id="{1894A4BE-E273-418D-9E90-6E3F8FFBD3F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3163147" y="4698579"/>
              <a:ext cx="1536743" cy="1603238"/>
            </a:xfrm>
            <a:prstGeom prst="rect">
              <a:avLst/>
            </a:prstGeom>
          </p:spPr>
        </p:pic>
        <p:pic>
          <p:nvPicPr>
            <p:cNvPr id="24" name="Picture 23">
              <a:extLst>
                <a:ext uri="{FF2B5EF4-FFF2-40B4-BE49-F238E27FC236}">
                  <a16:creationId xmlns="" xmlns:a16="http://schemas.microsoft.com/office/drawing/2014/main" id="{F3512FB0-DF93-4DB0-A59E-C8FD092588C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5621667" y="4698579"/>
              <a:ext cx="1536742" cy="1603238"/>
            </a:xfrm>
            <a:prstGeom prst="rect">
              <a:avLst/>
            </a:prstGeom>
          </p:spPr>
        </p:pic>
        <p:pic>
          <p:nvPicPr>
            <p:cNvPr id="25" name="Picture 24">
              <a:extLst>
                <a:ext uri="{FF2B5EF4-FFF2-40B4-BE49-F238E27FC236}">
                  <a16:creationId xmlns="" xmlns:a16="http://schemas.microsoft.com/office/drawing/2014/main" id="{C549E7F8-C753-4D8C-8B14-013C0787011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7892001" y="4698579"/>
              <a:ext cx="1536742" cy="1603238"/>
            </a:xfrm>
            <a:prstGeom prst="rect">
              <a:avLst/>
            </a:prstGeom>
          </p:spPr>
        </p:pic>
      </p:grpSp>
      <p:sp>
        <p:nvSpPr>
          <p:cNvPr id="28" name="Rectangle: Rounded Corners 27">
            <a:extLst>
              <a:ext uri="{FF2B5EF4-FFF2-40B4-BE49-F238E27FC236}">
                <a16:creationId xmlns="" xmlns:a16="http://schemas.microsoft.com/office/drawing/2014/main" id="{4BFDA2AC-B551-42E3-A2B3-5F17E4941EF6}"/>
              </a:ext>
            </a:extLst>
          </p:cNvPr>
          <p:cNvSpPr/>
          <p:nvPr/>
        </p:nvSpPr>
        <p:spPr bwMode="auto">
          <a:xfrm>
            <a:off x="5039615" y="1389486"/>
            <a:ext cx="3962543" cy="1585493"/>
          </a:xfrm>
          <a:prstGeom prst="roundRect">
            <a:avLst/>
          </a:prstGeom>
          <a:solidFill>
            <a:schemeClr val="tx2">
              <a:lumMod val="20000"/>
              <a:lumOff val="80000"/>
            </a:schemeClr>
          </a:solidFill>
          <a:ln w="6350">
            <a:noFill/>
            <a:miter lim="800000"/>
            <a:headEnd/>
            <a:tailEnd/>
          </a:ln>
        </p:spPr>
        <p:txBody>
          <a:bodyPr lIns="81477" tIns="40739" rIns="81477" bIns="40739" rtlCol="0" anchor="ctr">
            <a:noAutofit/>
          </a:bodyPr>
          <a:lstStyle/>
          <a:p>
            <a:pPr algn="ctr"/>
            <a:r>
              <a:rPr lang="en-IN" dirty="0"/>
              <a:t>This led to smaller configuration files with less clutter since the language was specifically designed to solve specific domain problems.</a:t>
            </a:r>
            <a:r>
              <a:rPr lang="en-IN" b="1" dirty="0"/>
              <a:t> </a:t>
            </a:r>
          </a:p>
        </p:txBody>
      </p:sp>
      <p:sp>
        <p:nvSpPr>
          <p:cNvPr id="29" name="Arrow: Right 28">
            <a:extLst>
              <a:ext uri="{FF2B5EF4-FFF2-40B4-BE49-F238E27FC236}">
                <a16:creationId xmlns="" xmlns:a16="http://schemas.microsoft.com/office/drawing/2014/main" id="{302B9E00-938E-4BA3-BE0E-CB78B19D1DF5}"/>
              </a:ext>
            </a:extLst>
          </p:cNvPr>
          <p:cNvSpPr/>
          <p:nvPr/>
        </p:nvSpPr>
        <p:spPr bwMode="auto">
          <a:xfrm>
            <a:off x="4594606" y="2073343"/>
            <a:ext cx="343061" cy="433767"/>
          </a:xfrm>
          <a:prstGeom prst="rightArrow">
            <a:avLst/>
          </a:prstGeom>
          <a:solidFill>
            <a:schemeClr val="accent1"/>
          </a:solidFill>
          <a:ln w="6350">
            <a:noFill/>
            <a:miter lim="800000"/>
            <a:headEnd/>
            <a:tailEnd/>
          </a:ln>
        </p:spPr>
        <p:txBody>
          <a:bodyPr lIns="81477" tIns="40739" rIns="81477" bIns="40739" rtlCol="0" anchor="ctr">
            <a:noAutofit/>
          </a:bodyPr>
          <a:lstStyle/>
          <a:p>
            <a:pPr algn="ctr" defTabSz="778021" eaLnBrk="0" hangingPunct="0">
              <a:tabLst>
                <a:tab pos="1015144" algn="l"/>
              </a:tabLst>
            </a:pPr>
            <a:endParaRPr lang="en-US" dirty="0" err="1">
              <a:solidFill>
                <a:srgbClr val="FFFFFF"/>
              </a:solidFill>
              <a:latin typeface="+mn-lt"/>
            </a:endParaRPr>
          </a:p>
        </p:txBody>
      </p:sp>
      <p:sp>
        <p:nvSpPr>
          <p:cNvPr id="30" name="Rectangle 29">
            <a:extLst>
              <a:ext uri="{FF2B5EF4-FFF2-40B4-BE49-F238E27FC236}">
                <a16:creationId xmlns="" xmlns:a16="http://schemas.microsoft.com/office/drawing/2014/main" id="{DA69D419-4F0C-4E76-99AB-1BA21BA38536}"/>
              </a:ext>
            </a:extLst>
          </p:cNvPr>
          <p:cNvSpPr/>
          <p:nvPr/>
        </p:nvSpPr>
        <p:spPr>
          <a:xfrm>
            <a:off x="337572" y="3528710"/>
            <a:ext cx="8335517" cy="628547"/>
          </a:xfrm>
          <a:prstGeom prst="rect">
            <a:avLst/>
          </a:prstGeom>
        </p:spPr>
        <p:txBody>
          <a:bodyPr wrap="square" lIns="73829" tIns="36914" rIns="73829" bIns="36914">
            <a:spAutoFit/>
          </a:bodyPr>
          <a:lstStyle/>
          <a:p>
            <a:pPr marL="276857" indent="-276857">
              <a:buFont typeface="Arial" panose="020B0604020202020204" pitchFamily="34" charset="0"/>
              <a:buChar char="•"/>
            </a:pPr>
            <a:r>
              <a:rPr lang="en-IN" dirty="0"/>
              <a:t>Gradle’s configuration file is by convention called </a:t>
            </a:r>
            <a:r>
              <a:rPr lang="en-IN" i="1" dirty="0" err="1"/>
              <a:t>build.gradle</a:t>
            </a:r>
            <a:r>
              <a:rPr lang="en-IN" i="1" dirty="0"/>
              <a:t>.</a:t>
            </a:r>
          </a:p>
          <a:p>
            <a:pPr marL="276857" indent="-276857">
              <a:buFont typeface="Arial" panose="020B0604020202020204" pitchFamily="34" charset="0"/>
              <a:buChar char="•"/>
            </a:pPr>
            <a:r>
              <a:rPr lang="en-IN" dirty="0"/>
              <a:t>Gradle gave its build steps name </a:t>
            </a:r>
            <a:r>
              <a:rPr lang="en-IN" b="1" dirty="0"/>
              <a:t>“tasks”.</a:t>
            </a:r>
            <a:endParaRPr lang="en-IN" dirty="0"/>
          </a:p>
        </p:txBody>
      </p:sp>
      <p:cxnSp>
        <p:nvCxnSpPr>
          <p:cNvPr id="32" name="Straight Connector 31">
            <a:extLst>
              <a:ext uri="{FF2B5EF4-FFF2-40B4-BE49-F238E27FC236}">
                <a16:creationId xmlns="" xmlns:a16="http://schemas.microsoft.com/office/drawing/2014/main" id="{D91FFBB3-66E8-4FF6-A941-B00A21D75DD6}"/>
              </a:ext>
            </a:extLst>
          </p:cNvPr>
          <p:cNvCxnSpPr/>
          <p:nvPr/>
        </p:nvCxnSpPr>
        <p:spPr bwMode="auto">
          <a:xfrm>
            <a:off x="127075" y="1153361"/>
            <a:ext cx="8845548" cy="0"/>
          </a:xfrm>
          <a:prstGeom prst="line">
            <a:avLst/>
          </a:prstGeom>
          <a:noFill/>
          <a:ln w="12700">
            <a:solidFill>
              <a:schemeClr val="tx1"/>
            </a:solidFill>
            <a:prstDash val="sysDash"/>
            <a:round/>
            <a:headEnd type="oval" w="med" len="med"/>
            <a:tailEnd type="oval" w="med" len="med"/>
          </a:ln>
        </p:spPr>
      </p:cxnSp>
      <p:cxnSp>
        <p:nvCxnSpPr>
          <p:cNvPr id="33" name="Straight Connector 32">
            <a:extLst>
              <a:ext uri="{FF2B5EF4-FFF2-40B4-BE49-F238E27FC236}">
                <a16:creationId xmlns="" xmlns:a16="http://schemas.microsoft.com/office/drawing/2014/main" id="{3A13C53D-32F5-4740-B148-C0FDD1DA7F34}"/>
              </a:ext>
            </a:extLst>
          </p:cNvPr>
          <p:cNvCxnSpPr/>
          <p:nvPr/>
        </p:nvCxnSpPr>
        <p:spPr bwMode="auto">
          <a:xfrm>
            <a:off x="127074" y="3283425"/>
            <a:ext cx="8845548" cy="0"/>
          </a:xfrm>
          <a:prstGeom prst="line">
            <a:avLst/>
          </a:prstGeom>
          <a:noFill/>
          <a:ln w="12700">
            <a:solidFill>
              <a:schemeClr val="tx1"/>
            </a:solidFill>
            <a:prstDash val="sysDash"/>
            <a:round/>
            <a:headEnd type="oval" w="med" len="med"/>
            <a:tailEnd type="oval" w="med" len="med"/>
          </a:ln>
        </p:spPr>
      </p:cxnSp>
      <p:sp>
        <p:nvSpPr>
          <p:cNvPr id="2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Gradle as Build Automation</a:t>
            </a:r>
            <a:endParaRPr lang="en-US" sz="1900" b="1" dirty="0">
              <a:solidFill>
                <a:schemeClr val="bg1"/>
              </a:solidFill>
            </a:endParaRPr>
          </a:p>
        </p:txBody>
      </p:sp>
    </p:spTree>
    <p:extLst>
      <p:ext uri="{BB962C8B-B14F-4D97-AF65-F5344CB8AC3E}">
        <p14:creationId xmlns:p14="http://schemas.microsoft.com/office/powerpoint/2010/main" val="93868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29" grpId="0" animBg="1"/>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644079"/>
            <a:ext cx="4100945" cy="2613122"/>
          </a:xfrm>
          <a:prstGeom prst="rect">
            <a:avLst/>
          </a:prstGeom>
          <a:noFill/>
        </p:spPr>
        <p:txBody>
          <a:bodyPr wrap="square" lIns="81632" tIns="40816" rIns="81632" bIns="40816" rtlCol="0">
            <a:spAutoFit/>
          </a:bodyPr>
          <a:lstStyle/>
          <a:p>
            <a:pPr algn="just">
              <a:lnSpc>
                <a:spcPct val="115000"/>
              </a:lnSpc>
            </a:pPr>
            <a:r>
              <a:rPr lang="en-IN" sz="1300" dirty="0"/>
              <a:t>apply plugin: 'java'</a:t>
            </a:r>
          </a:p>
          <a:p>
            <a:pPr algn="just">
              <a:lnSpc>
                <a:spcPct val="115000"/>
              </a:lnSpc>
            </a:pPr>
            <a:r>
              <a:rPr lang="en-IN" sz="1300" dirty="0"/>
              <a:t> repositories {</a:t>
            </a:r>
          </a:p>
          <a:p>
            <a:pPr algn="just">
              <a:lnSpc>
                <a:spcPct val="115000"/>
              </a:lnSpc>
            </a:pPr>
            <a:r>
              <a:rPr lang="en-IN" sz="1300" dirty="0"/>
              <a:t>    </a:t>
            </a:r>
            <a:r>
              <a:rPr lang="en-IN" sz="1300" dirty="0" err="1"/>
              <a:t>mavenCentral</a:t>
            </a:r>
            <a:r>
              <a:rPr lang="en-IN" sz="1300" dirty="0"/>
              <a:t>()</a:t>
            </a:r>
          </a:p>
          <a:p>
            <a:pPr algn="just">
              <a:lnSpc>
                <a:spcPct val="115000"/>
              </a:lnSpc>
            </a:pPr>
            <a:r>
              <a:rPr lang="en-IN" sz="1300" dirty="0"/>
              <a:t>}</a:t>
            </a:r>
          </a:p>
          <a:p>
            <a:pPr algn="just">
              <a:lnSpc>
                <a:spcPct val="115000"/>
              </a:lnSpc>
            </a:pPr>
            <a:r>
              <a:rPr lang="en-IN" sz="1300" dirty="0"/>
              <a:t> jar {</a:t>
            </a:r>
          </a:p>
          <a:p>
            <a:pPr algn="just">
              <a:lnSpc>
                <a:spcPct val="115000"/>
              </a:lnSpc>
            </a:pPr>
            <a:r>
              <a:rPr lang="en-IN" sz="1300" dirty="0"/>
              <a:t>    </a:t>
            </a:r>
            <a:r>
              <a:rPr lang="en-IN" sz="1300" dirty="0" err="1"/>
              <a:t>baseName</a:t>
            </a:r>
            <a:r>
              <a:rPr lang="en-IN" sz="1300" dirty="0"/>
              <a:t> = '</a:t>
            </a:r>
            <a:r>
              <a:rPr lang="en-IN" sz="1300" dirty="0" err="1"/>
              <a:t>gradleExample</a:t>
            </a:r>
            <a:r>
              <a:rPr lang="en-IN" sz="1300" dirty="0"/>
              <a:t>'</a:t>
            </a:r>
          </a:p>
          <a:p>
            <a:pPr algn="just">
              <a:lnSpc>
                <a:spcPct val="115000"/>
              </a:lnSpc>
            </a:pPr>
            <a:r>
              <a:rPr lang="en-IN" sz="1300" dirty="0"/>
              <a:t>    version = '0.0.1-SNAPSHOT'</a:t>
            </a:r>
          </a:p>
          <a:p>
            <a:pPr algn="just">
              <a:lnSpc>
                <a:spcPct val="115000"/>
              </a:lnSpc>
            </a:pPr>
            <a:r>
              <a:rPr lang="en-IN" sz="1300" dirty="0"/>
              <a:t>}</a:t>
            </a:r>
          </a:p>
          <a:p>
            <a:pPr algn="just">
              <a:lnSpc>
                <a:spcPct val="115000"/>
              </a:lnSpc>
            </a:pPr>
            <a:r>
              <a:rPr lang="en-IN" sz="1300" dirty="0"/>
              <a:t> dependencies {</a:t>
            </a:r>
          </a:p>
          <a:p>
            <a:pPr algn="just">
              <a:lnSpc>
                <a:spcPct val="115000"/>
              </a:lnSpc>
            </a:pPr>
            <a:r>
              <a:rPr lang="en-IN" sz="1300" dirty="0"/>
              <a:t>    compile 'junit:junit:4.12'</a:t>
            </a:r>
          </a:p>
          <a:p>
            <a:pPr algn="just">
              <a:lnSpc>
                <a:spcPct val="115000"/>
              </a:lnSpc>
            </a:pPr>
            <a:r>
              <a:rPr lang="en-IN" sz="1300" dirty="0"/>
              <a:t>}</a:t>
            </a:r>
          </a:p>
        </p:txBody>
      </p:sp>
      <p:sp>
        <p:nvSpPr>
          <p:cNvPr id="7" name="Rectangle 6">
            <a:extLst>
              <a:ext uri="{FF2B5EF4-FFF2-40B4-BE49-F238E27FC236}">
                <a16:creationId xmlns="" xmlns:a16="http://schemas.microsoft.com/office/drawing/2014/main" id="{2C0C3F69-5A1D-4710-878C-99D5046A348E}"/>
              </a:ext>
            </a:extLst>
          </p:cNvPr>
          <p:cNvSpPr/>
          <p:nvPr/>
        </p:nvSpPr>
        <p:spPr>
          <a:xfrm>
            <a:off x="0" y="834336"/>
            <a:ext cx="9144000" cy="41346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29" tIns="36914" rIns="73829" bIns="36914"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accent6">
                    <a:lumMod val="50000"/>
                  </a:schemeClr>
                </a:solidFill>
                <a:latin typeface="+mj-lt"/>
              </a:rPr>
              <a:t>Here is an example of a build.gradle file for the same simple Java project with the HelloWorld main class from before:</a:t>
            </a:r>
          </a:p>
        </p:txBody>
      </p:sp>
      <p:sp>
        <p:nvSpPr>
          <p:cNvPr id="8"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Sample build.gradle File</a:t>
            </a:r>
            <a:endParaRPr lang="en-US" sz="1900" b="1" dirty="0">
              <a:solidFill>
                <a:schemeClr val="bg1"/>
              </a:solidFill>
            </a:endParaRPr>
          </a:p>
        </p:txBody>
      </p:sp>
    </p:spTree>
    <p:extLst>
      <p:ext uri="{BB962C8B-B14F-4D97-AF65-F5344CB8AC3E}">
        <p14:creationId xmlns:p14="http://schemas.microsoft.com/office/powerpoint/2010/main" val="82045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888" y="4774168"/>
            <a:ext cx="1948803" cy="369332"/>
          </a:xfrm>
          <a:prstGeom prst="rect">
            <a:avLst/>
          </a:prstGeom>
          <a:noFill/>
        </p:spPr>
        <p:txBody>
          <a:bodyPr wrap="none" rtlCol="0">
            <a:spAutoFit/>
          </a:bodyPr>
          <a:lstStyle/>
          <a:p>
            <a:r>
              <a:rPr lang="en-IN" dirty="0">
                <a:solidFill>
                  <a:schemeClr val="bg1"/>
                </a:solidFill>
              </a:rPr>
              <a:t>www.cognixia.com</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99" y="771550"/>
            <a:ext cx="3868013" cy="4078153"/>
          </a:xfrm>
          <a:prstGeom prst="rect">
            <a:avLst/>
          </a:prstGeom>
        </p:spPr>
        <p:txBody>
          <a:bodyPr wrap="square" lIns="58532" tIns="29266" rIns="58532" bIns="29266">
            <a:spAutoFit/>
          </a:bodyPr>
          <a:lstStyle/>
          <a:p>
            <a:pPr marL="184572" indent="-184572">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DevOps is a software development and delivery process that emphasizes communication and collaboration between Product Development Team, QA Team, Operations Team and Business owners to increase organization's ability to deliver application and services at high velocity.</a:t>
            </a:r>
          </a:p>
          <a:p>
            <a:pPr marL="184572" indent="-184572">
              <a:spcBef>
                <a:spcPts val="1071"/>
              </a:spcBef>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a:solidFill>
                <a:schemeClr val="tx2">
                  <a:lumMod val="50000"/>
                </a:schemeClr>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242974"/>
            <a:ext cx="4414884" cy="265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What’s DevOps?</a:t>
            </a:r>
          </a:p>
        </p:txBody>
      </p:sp>
    </p:spTree>
    <p:extLst>
      <p:ext uri="{BB962C8B-B14F-4D97-AF65-F5344CB8AC3E}">
        <p14:creationId xmlns:p14="http://schemas.microsoft.com/office/powerpoint/2010/main" val="377417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 xmlns:a16="http://schemas.microsoft.com/office/drawing/2014/main" id="{D5BEE1BC-632F-4780-B633-EF399EA1A299}"/>
              </a:ext>
            </a:extLst>
          </p:cNvPr>
          <p:cNvSpPr/>
          <p:nvPr/>
        </p:nvSpPr>
        <p:spPr bwMode="auto">
          <a:xfrm>
            <a:off x="713546" y="2398025"/>
            <a:ext cx="7592491" cy="1288724"/>
          </a:xfrm>
          <a:prstGeom prst="roundRect">
            <a:avLst/>
          </a:prstGeom>
          <a:solidFill>
            <a:schemeClr val="accent4">
              <a:lumMod val="20000"/>
              <a:lumOff val="80000"/>
            </a:schemeClr>
          </a:solidFill>
          <a:ln w="6350">
            <a:noFill/>
            <a:miter lim="800000"/>
            <a:headEnd/>
            <a:tailEnd/>
          </a:ln>
        </p:spPr>
        <p:txBody>
          <a:bodyPr lIns="81477" tIns="40739" rIns="81477" bIns="40739" rtlCol="0" anchor="ctr">
            <a:noAutofit/>
          </a:bodyPr>
          <a:lstStyle/>
          <a:p>
            <a:pPr algn="ctr" defTabSz="778021" eaLnBrk="0" hangingPunct="0">
              <a:tabLst>
                <a:tab pos="1015144" algn="l"/>
              </a:tabLst>
            </a:pPr>
            <a:endParaRPr lang="en-US" dirty="0" err="1">
              <a:solidFill>
                <a:srgbClr val="FFFFFF"/>
              </a:solidFill>
              <a:latin typeface="+mn-lt"/>
            </a:endParaRPr>
          </a:p>
        </p:txBody>
      </p:sp>
      <p:sp>
        <p:nvSpPr>
          <p:cNvPr id="2" name="Rectangle: Rounded Corners 1">
            <a:extLst>
              <a:ext uri="{FF2B5EF4-FFF2-40B4-BE49-F238E27FC236}">
                <a16:creationId xmlns="" xmlns:a16="http://schemas.microsoft.com/office/drawing/2014/main" id="{9A75D464-87B3-4691-A1AA-9F5A7BECD311}"/>
              </a:ext>
            </a:extLst>
          </p:cNvPr>
          <p:cNvSpPr/>
          <p:nvPr/>
        </p:nvSpPr>
        <p:spPr bwMode="auto">
          <a:xfrm>
            <a:off x="713546" y="1347615"/>
            <a:ext cx="7592491" cy="954000"/>
          </a:xfrm>
          <a:prstGeom prst="roundRect">
            <a:avLst/>
          </a:prstGeom>
          <a:solidFill>
            <a:schemeClr val="accent2">
              <a:lumMod val="20000"/>
              <a:lumOff val="80000"/>
            </a:schemeClr>
          </a:solidFill>
          <a:ln w="6350">
            <a:noFill/>
            <a:miter lim="800000"/>
            <a:headEnd/>
            <a:tailEnd/>
          </a:ln>
        </p:spPr>
        <p:txBody>
          <a:bodyPr lIns="81477" tIns="40739" rIns="81477" bIns="40739" rtlCol="0" anchor="ctr">
            <a:noAutofit/>
          </a:bodyPr>
          <a:lstStyle/>
          <a:p>
            <a:pPr algn="ctr" defTabSz="778021" eaLnBrk="0" hangingPunct="0">
              <a:tabLst>
                <a:tab pos="1015144" algn="l"/>
              </a:tabLst>
            </a:pPr>
            <a:endParaRPr lang="en-US" dirty="0" err="1">
              <a:solidFill>
                <a:srgbClr val="FFFFFF"/>
              </a:solidFill>
              <a:latin typeface="+mn-lt"/>
            </a:endParaRPr>
          </a:p>
        </p:txBody>
      </p:sp>
      <p:grpSp>
        <p:nvGrpSpPr>
          <p:cNvPr id="14" name="Group 13"/>
          <p:cNvGrpSpPr/>
          <p:nvPr/>
        </p:nvGrpSpPr>
        <p:grpSpPr>
          <a:xfrm>
            <a:off x="570012" y="843558"/>
            <a:ext cx="7736025" cy="2843191"/>
            <a:chOff x="533399" y="937510"/>
            <a:chExt cx="7736025" cy="3534905"/>
          </a:xfrm>
        </p:grpSpPr>
        <p:sp>
          <p:nvSpPr>
            <p:cNvPr id="5" name="Rectangle 4"/>
            <p:cNvSpPr/>
            <p:nvPr/>
          </p:nvSpPr>
          <p:spPr>
            <a:xfrm>
              <a:off x="533399" y="937510"/>
              <a:ext cx="7736025" cy="3534905"/>
            </a:xfrm>
            <a:prstGeom prst="rect">
              <a:avLst/>
            </a:prstGeom>
          </p:spPr>
          <p:txBody>
            <a:bodyPr wrap="square" lIns="72494" tIns="36247" rIns="72494" bIns="36247">
              <a:spAutoFit/>
            </a:bodyPr>
            <a:lstStyle/>
            <a:p>
              <a:r>
                <a:rPr lang="en-US" b="1" dirty="0">
                  <a:solidFill>
                    <a:schemeClr val="tx2">
                      <a:lumMod val="50000"/>
                    </a:schemeClr>
                  </a:solidFill>
                  <a:latin typeface="Arial" panose="020B0604020202020204" pitchFamily="34" charset="0"/>
                  <a:cs typeface="Arial" panose="020B0604020202020204" pitchFamily="34" charset="0"/>
                </a:rPr>
                <a:t>DevOps</a:t>
              </a:r>
              <a:r>
                <a:rPr lang="en-US" dirty="0">
                  <a:solidFill>
                    <a:schemeClr val="tx2">
                      <a:lumMod val="50000"/>
                    </a:schemeClr>
                  </a:solidFill>
                  <a:latin typeface="Arial" panose="020B0604020202020204" pitchFamily="34" charset="0"/>
                  <a:cs typeface="Arial" panose="020B0604020202020204" pitchFamily="34" charset="0"/>
                </a:rPr>
                <a:t> building blocks</a:t>
              </a:r>
              <a:r>
                <a:rPr lang="en-US" dirty="0" smtClean="0">
                  <a:solidFill>
                    <a:schemeClr val="tx2">
                      <a:lumMod val="50000"/>
                    </a:schemeClr>
                  </a:solidFill>
                  <a:latin typeface="Arial" panose="020B0604020202020204" pitchFamily="34" charset="0"/>
                  <a:cs typeface="Arial" panose="020B0604020202020204" pitchFamily="34" charset="0"/>
                </a:rPr>
                <a:t>:</a:t>
              </a:r>
              <a:endParaRPr lang="en-US" dirty="0">
                <a:solidFill>
                  <a:schemeClr val="tx2">
                    <a:lumMod val="50000"/>
                  </a:schemeClr>
                </a:solidFill>
                <a:latin typeface="Arial" panose="020B0604020202020204" pitchFamily="34" charset="0"/>
                <a:cs typeface="Arial" panose="020B0604020202020204" pitchFamily="34" charset="0"/>
              </a:endParaRPr>
            </a:p>
            <a:p>
              <a:pPr lvl="1">
                <a:buFont typeface="Arial" pitchFamily="34" charset="0"/>
                <a:buChar char="•"/>
              </a:pPr>
              <a:endParaRPr lang="en-US" dirty="0">
                <a:solidFill>
                  <a:schemeClr val="tx2">
                    <a:lumMod val="50000"/>
                  </a:schemeClr>
                </a:solidFill>
                <a:latin typeface="Arial" panose="020B0604020202020204" pitchFamily="34" charset="0"/>
                <a:cs typeface="Arial" panose="020B0604020202020204" pitchFamily="34" charset="0"/>
              </a:endParaRPr>
            </a:p>
            <a:p>
              <a:pPr marL="645630" lvl="1" indent="-276857">
                <a:buFont typeface="Arial" panose="020B0604020202020204" pitchFamily="34" charset="0"/>
                <a:buChar char="•"/>
              </a:pPr>
              <a:r>
                <a:rPr lang="en-US" sz="1600" dirty="0">
                  <a:solidFill>
                    <a:schemeClr val="tx2">
                      <a:lumMod val="50000"/>
                    </a:schemeClr>
                  </a:solidFill>
                  <a:latin typeface="Arial" panose="020B0604020202020204" pitchFamily="34" charset="0"/>
                  <a:cs typeface="Arial" panose="020B0604020202020204" pitchFamily="34" charset="0"/>
                </a:rPr>
                <a:t>Code</a:t>
              </a:r>
            </a:p>
            <a:p>
              <a:pPr marL="645630" lvl="1" indent="-276857">
                <a:buFont typeface="Arial" panose="020B0604020202020204" pitchFamily="34" charset="0"/>
                <a:buChar char="•"/>
              </a:pPr>
              <a:r>
                <a:rPr lang="en-US" sz="1600" dirty="0">
                  <a:solidFill>
                    <a:schemeClr val="tx2">
                      <a:lumMod val="50000"/>
                    </a:schemeClr>
                  </a:solidFill>
                  <a:latin typeface="Arial" panose="020B0604020202020204" pitchFamily="34" charset="0"/>
                  <a:cs typeface="Arial" panose="020B0604020202020204" pitchFamily="34" charset="0"/>
                </a:rPr>
                <a:t>Build</a:t>
              </a:r>
            </a:p>
            <a:p>
              <a:pPr marL="645630" lvl="1" indent="-276857">
                <a:buFont typeface="Arial" panose="020B0604020202020204" pitchFamily="34" charset="0"/>
                <a:buChar char="•"/>
              </a:pPr>
              <a:r>
                <a:rPr lang="en-US" sz="1600" dirty="0">
                  <a:solidFill>
                    <a:schemeClr val="tx2">
                      <a:lumMod val="50000"/>
                    </a:schemeClr>
                  </a:solidFill>
                  <a:latin typeface="Arial" panose="020B0604020202020204" pitchFamily="34" charset="0"/>
                  <a:cs typeface="Arial" panose="020B0604020202020204" pitchFamily="34" charset="0"/>
                </a:rPr>
                <a:t>Test</a:t>
              </a:r>
            </a:p>
            <a:p>
              <a:pPr marL="645630" lvl="1" indent="-276857">
                <a:buFont typeface="Arial" panose="020B0604020202020204" pitchFamily="34" charset="0"/>
                <a:buChar char="•"/>
              </a:pPr>
              <a:endParaRPr lang="en-US" dirty="0">
                <a:solidFill>
                  <a:schemeClr val="tx2">
                    <a:lumMod val="50000"/>
                  </a:schemeClr>
                </a:solidFill>
                <a:latin typeface="Arial" panose="020B0604020202020204" pitchFamily="34" charset="0"/>
                <a:cs typeface="Arial" panose="020B0604020202020204" pitchFamily="34" charset="0"/>
              </a:endParaRPr>
            </a:p>
            <a:p>
              <a:pPr marL="645630" lvl="1" indent="-276857">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Packaging</a:t>
              </a:r>
            </a:p>
            <a:p>
              <a:pPr marL="645630" lvl="1" indent="-276857">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Release management</a:t>
              </a:r>
            </a:p>
            <a:p>
              <a:pPr marL="645630" lvl="1" indent="-276857">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Configuration management</a:t>
              </a:r>
            </a:p>
            <a:p>
              <a:pPr marL="645630" lvl="1" indent="-276857">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Application and Infrastructure monitoring</a:t>
              </a:r>
            </a:p>
          </p:txBody>
        </p:sp>
        <p:sp>
          <p:nvSpPr>
            <p:cNvPr id="8" name="Rectangle 7"/>
            <p:cNvSpPr/>
            <p:nvPr/>
          </p:nvSpPr>
          <p:spPr>
            <a:xfrm>
              <a:off x="6028499" y="3191541"/>
              <a:ext cx="1702458" cy="779790"/>
            </a:xfrm>
            <a:prstGeom prst="rect">
              <a:avLst/>
            </a:prstGeom>
          </p:spPr>
          <p:txBody>
            <a:bodyPr wrap="square" lIns="72494" tIns="36247" rIns="72494" bIns="36247">
              <a:spAutoFit/>
            </a:bodyPr>
            <a:lstStyle/>
            <a:p>
              <a:r>
                <a:rPr lang="en-US" dirty="0">
                  <a:latin typeface="Arial" panose="020B0604020202020204" pitchFamily="34" charset="0"/>
                  <a:cs typeface="Arial" panose="020B0604020202020204" pitchFamily="34" charset="0"/>
                </a:rPr>
                <a:t>Operations Team</a:t>
              </a:r>
            </a:p>
          </p:txBody>
        </p:sp>
        <p:sp>
          <p:nvSpPr>
            <p:cNvPr id="10" name="TextBox 9"/>
            <p:cNvSpPr txBox="1"/>
            <p:nvPr/>
          </p:nvSpPr>
          <p:spPr>
            <a:xfrm>
              <a:off x="2377988" y="1939575"/>
              <a:ext cx="1742817" cy="80357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Development and QA Team</a:t>
              </a:r>
              <a:endParaRPr lang="en-IN" dirty="0">
                <a:latin typeface="Arial" panose="020B0604020202020204" pitchFamily="34" charset="0"/>
                <a:cs typeface="Arial" panose="020B0604020202020204" pitchFamily="34" charset="0"/>
              </a:endParaRPr>
            </a:p>
          </p:txBody>
        </p:sp>
      </p:grpSp>
      <p:sp>
        <p:nvSpPr>
          <p:cNvPr id="9"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What’s DevOps?</a:t>
            </a:r>
          </a:p>
        </p:txBody>
      </p:sp>
    </p:spTree>
    <p:extLst>
      <p:ext uri="{BB962C8B-B14F-4D97-AF65-F5344CB8AC3E}">
        <p14:creationId xmlns:p14="http://schemas.microsoft.com/office/powerpoint/2010/main" val="406430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62" t="7654" r="12038" b="16539"/>
          <a:stretch/>
        </p:blipFill>
        <p:spPr bwMode="auto">
          <a:xfrm>
            <a:off x="4407612" y="1564352"/>
            <a:ext cx="4533543" cy="18467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68631" y="1698657"/>
            <a:ext cx="3710500" cy="2298420"/>
          </a:xfrm>
          <a:prstGeom prst="rect">
            <a:avLst/>
          </a:prstGeom>
          <a:noFill/>
        </p:spPr>
        <p:txBody>
          <a:bodyPr wrap="square" lIns="81632" tIns="40816" rIns="81632" bIns="40816" rtlCol="0">
            <a:spAutoFit/>
          </a:bodyPr>
          <a:lstStyle/>
          <a:p>
            <a:pPr marL="276857" indent="-276857">
              <a:buFont typeface="Arial" panose="020B0604020202020204" pitchFamily="34" charset="0"/>
              <a:buChar char="•"/>
            </a:pPr>
            <a:r>
              <a:rPr lang="en-IN" dirty="0">
                <a:latin typeface="Arial" panose="020B0604020202020204" pitchFamily="34" charset="0"/>
                <a:cs typeface="Arial" panose="020B0604020202020204" pitchFamily="34" charset="0"/>
              </a:rPr>
              <a:t>DevOps is more than just a tool or a process change; it inherently requires an organizational culture shift. </a:t>
            </a:r>
          </a:p>
          <a:p>
            <a:pPr marL="276857" indent="-276857">
              <a:buFont typeface="Arial" panose="020B0604020202020204" pitchFamily="34" charset="0"/>
              <a:buChar char="•"/>
            </a:pPr>
            <a:r>
              <a:rPr lang="en-IN" dirty="0">
                <a:latin typeface="Arial" panose="020B0604020202020204" pitchFamily="34" charset="0"/>
                <a:cs typeface="Arial" panose="020B0604020202020204" pitchFamily="34" charset="0"/>
              </a:rPr>
              <a:t>This cultural change is especially difficult, because of the conflicting nature of departmental roles:</a:t>
            </a:r>
          </a:p>
        </p:txBody>
      </p:sp>
      <p:sp>
        <p:nvSpPr>
          <p:cNvPr id="5" name="Shape 37"/>
          <p:cNvSpPr/>
          <p:nvPr/>
        </p:nvSpPr>
        <p:spPr>
          <a:xfrm>
            <a:off x="272295" y="130012"/>
            <a:ext cx="5839035" cy="372171"/>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2000" b="1" dirty="0">
                <a:solidFill>
                  <a:schemeClr val="bg1"/>
                </a:solidFill>
              </a:rPr>
              <a:t>DevOps Culture</a:t>
            </a:r>
            <a:endParaRPr lang="en-US" sz="2000" b="1" dirty="0">
              <a:solidFill>
                <a:schemeClr val="bg1"/>
              </a:solidFill>
            </a:endParaRPr>
          </a:p>
        </p:txBody>
      </p:sp>
    </p:spTree>
    <p:extLst>
      <p:ext uri="{BB962C8B-B14F-4D97-AF65-F5344CB8AC3E}">
        <p14:creationId xmlns:p14="http://schemas.microsoft.com/office/powerpoint/2010/main" val="252237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2935F43-446F-4D9E-91A8-5D2AA60B8E8E}"/>
              </a:ext>
            </a:extLst>
          </p:cNvPr>
          <p:cNvSpPr/>
          <p:nvPr/>
        </p:nvSpPr>
        <p:spPr>
          <a:xfrm>
            <a:off x="795170" y="1403801"/>
            <a:ext cx="2222470" cy="460189"/>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lIns="73829" tIns="36914" rIns="73829" bIns="36914"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Operations</a:t>
            </a:r>
          </a:p>
        </p:txBody>
      </p:sp>
      <p:sp>
        <p:nvSpPr>
          <p:cNvPr id="5" name="Rectangle 4">
            <a:extLst>
              <a:ext uri="{FF2B5EF4-FFF2-40B4-BE49-F238E27FC236}">
                <a16:creationId xmlns="" xmlns:a16="http://schemas.microsoft.com/office/drawing/2014/main" id="{2E40563C-E1A1-425D-8E19-91A3F1405463}"/>
              </a:ext>
            </a:extLst>
          </p:cNvPr>
          <p:cNvSpPr/>
          <p:nvPr/>
        </p:nvSpPr>
        <p:spPr>
          <a:xfrm>
            <a:off x="3445885" y="1403801"/>
            <a:ext cx="2222470" cy="460189"/>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lIns="73829" tIns="36914" rIns="73829" bIns="36914"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Developers</a:t>
            </a:r>
          </a:p>
        </p:txBody>
      </p:sp>
      <p:sp>
        <p:nvSpPr>
          <p:cNvPr id="8" name="Freeform 4">
            <a:extLst>
              <a:ext uri="{FF2B5EF4-FFF2-40B4-BE49-F238E27FC236}">
                <a16:creationId xmlns="" xmlns:a16="http://schemas.microsoft.com/office/drawing/2014/main" id="{E2FBEDA2-62BA-4C6F-8258-B223CB219B6B}"/>
              </a:ext>
            </a:extLst>
          </p:cNvPr>
          <p:cNvSpPr/>
          <p:nvPr/>
        </p:nvSpPr>
        <p:spPr>
          <a:xfrm>
            <a:off x="795170" y="1924320"/>
            <a:ext cx="2222470" cy="814001"/>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074" tIns="13074" rIns="13074" bIns="13074" numCol="1" spcCol="1025" anchor="ctr" anchorCtr="0">
            <a:noAutofit/>
          </a:bodyPr>
          <a:lstStyle/>
          <a:p>
            <a:pPr algn="ctr" defTabSz="915168" eaLnBrk="0" hangingPunct="0">
              <a:lnSpc>
                <a:spcPct val="90000"/>
              </a:lnSpc>
              <a:spcAft>
                <a:spcPct val="35000"/>
              </a:spcAft>
            </a:pPr>
            <a:r>
              <a:rPr lang="en-US" sz="1500" dirty="0">
                <a:solidFill>
                  <a:srgbClr val="000000"/>
                </a:solidFill>
                <a:latin typeface="Arial" panose="020B0604020202020204" pitchFamily="34" charset="0"/>
                <a:cs typeface="Arial" panose="020B0604020202020204" pitchFamily="34" charset="0"/>
              </a:rPr>
              <a:t>Seeks organizational stability</a:t>
            </a:r>
            <a:endParaRPr lang="en-US" sz="1500" b="1" dirty="0">
              <a:solidFill>
                <a:prstClr val="black"/>
              </a:solidFill>
              <a:latin typeface="Arial" panose="020B0604020202020204" pitchFamily="34" charset="0"/>
              <a:cs typeface="Arial" panose="020B0604020202020204" pitchFamily="34" charset="0"/>
            </a:endParaRPr>
          </a:p>
        </p:txBody>
      </p:sp>
      <p:sp>
        <p:nvSpPr>
          <p:cNvPr id="9" name="Freeform 6">
            <a:extLst>
              <a:ext uri="{FF2B5EF4-FFF2-40B4-BE49-F238E27FC236}">
                <a16:creationId xmlns="" xmlns:a16="http://schemas.microsoft.com/office/drawing/2014/main" id="{41F8D2C5-CBF4-4708-94E0-0D1B786CE8E6}"/>
              </a:ext>
            </a:extLst>
          </p:cNvPr>
          <p:cNvSpPr/>
          <p:nvPr/>
        </p:nvSpPr>
        <p:spPr>
          <a:xfrm>
            <a:off x="3445885" y="1924319"/>
            <a:ext cx="2222470" cy="814001"/>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074" tIns="13074" rIns="13074" bIns="13074" numCol="1" spcCol="1025" anchor="ctr" anchorCtr="0">
            <a:noAutofit/>
          </a:bodyPr>
          <a:lstStyle/>
          <a:p>
            <a:pPr algn="ctr" defTabSz="915168" eaLnBrk="0" hangingPunct="0">
              <a:lnSpc>
                <a:spcPct val="90000"/>
              </a:lnSpc>
              <a:spcAft>
                <a:spcPct val="35000"/>
              </a:spcAft>
            </a:pPr>
            <a:r>
              <a:rPr lang="en-US" sz="1500" dirty="0">
                <a:solidFill>
                  <a:srgbClr val="000000"/>
                </a:solidFill>
                <a:latin typeface="Arial" panose="020B0604020202020204" pitchFamily="34" charset="0"/>
                <a:cs typeface="Arial" panose="020B0604020202020204" pitchFamily="34" charset="0"/>
              </a:rPr>
              <a:t>Seek change</a:t>
            </a:r>
            <a:endParaRPr lang="en-US" sz="1500" b="1" dirty="0">
              <a:solidFill>
                <a:prstClr val="black"/>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 xmlns:a16="http://schemas.microsoft.com/office/drawing/2014/main" id="{8892D30C-9AB2-47F1-B7AC-B19E8108022C}"/>
              </a:ext>
            </a:extLst>
          </p:cNvPr>
          <p:cNvSpPr/>
          <p:nvPr/>
        </p:nvSpPr>
        <p:spPr>
          <a:xfrm>
            <a:off x="713545" y="1309590"/>
            <a:ext cx="2357565" cy="2511234"/>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lIns="73829" tIns="36914" rIns="73829" bIns="36914" rtlCol="0" anchor="ctr"/>
          <a:lstStyle/>
          <a:p>
            <a:pPr algn="ctr"/>
            <a:endParaRPr lang="en-US" sz="600" dirty="0">
              <a:solidFill>
                <a:srgbClr val="000000"/>
              </a:solidFill>
              <a:latin typeface="Cambria"/>
            </a:endParaRPr>
          </a:p>
        </p:txBody>
      </p:sp>
      <p:sp>
        <p:nvSpPr>
          <p:cNvPr id="14" name="Rectangle 13">
            <a:extLst>
              <a:ext uri="{FF2B5EF4-FFF2-40B4-BE49-F238E27FC236}">
                <a16:creationId xmlns="" xmlns:a16="http://schemas.microsoft.com/office/drawing/2014/main" id="{3ED7C0B4-CA0F-4D40-8E16-787F4BB9A7A9}"/>
              </a:ext>
            </a:extLst>
          </p:cNvPr>
          <p:cNvSpPr/>
          <p:nvPr/>
        </p:nvSpPr>
        <p:spPr>
          <a:xfrm>
            <a:off x="3378338" y="1324079"/>
            <a:ext cx="2357565" cy="2511234"/>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lIns="73829" tIns="36914" rIns="73829" bIns="36914" rtlCol="0" anchor="ctr"/>
          <a:lstStyle/>
          <a:p>
            <a:pPr algn="ctr"/>
            <a:endParaRPr lang="en-US" sz="600" dirty="0">
              <a:solidFill>
                <a:srgbClr val="000000"/>
              </a:solidFill>
              <a:latin typeface="Cambria"/>
            </a:endParaRPr>
          </a:p>
        </p:txBody>
      </p:sp>
      <p:sp>
        <p:nvSpPr>
          <p:cNvPr id="15" name="Rectangle 14">
            <a:extLst>
              <a:ext uri="{FF2B5EF4-FFF2-40B4-BE49-F238E27FC236}">
                <a16:creationId xmlns="" xmlns:a16="http://schemas.microsoft.com/office/drawing/2014/main" id="{DF4C7EDC-F3D6-4D73-BABE-42E81E025A58}"/>
              </a:ext>
            </a:extLst>
          </p:cNvPr>
          <p:cNvSpPr/>
          <p:nvPr/>
        </p:nvSpPr>
        <p:spPr>
          <a:xfrm>
            <a:off x="6110678" y="1389313"/>
            <a:ext cx="2222470" cy="460189"/>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lIns="73829" tIns="36914" rIns="73829" bIns="36914"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Testers</a:t>
            </a:r>
          </a:p>
        </p:txBody>
      </p:sp>
      <p:sp>
        <p:nvSpPr>
          <p:cNvPr id="16" name="Freeform 6">
            <a:extLst>
              <a:ext uri="{FF2B5EF4-FFF2-40B4-BE49-F238E27FC236}">
                <a16:creationId xmlns="" xmlns:a16="http://schemas.microsoft.com/office/drawing/2014/main" id="{7D55D226-CB29-444E-A1EE-A77AE633FDD0}"/>
              </a:ext>
            </a:extLst>
          </p:cNvPr>
          <p:cNvSpPr/>
          <p:nvPr/>
        </p:nvSpPr>
        <p:spPr>
          <a:xfrm>
            <a:off x="6110678" y="1909831"/>
            <a:ext cx="2222470" cy="814001"/>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074" tIns="13074" rIns="13074" bIns="13074" numCol="1" spcCol="1025" anchor="ctr" anchorCtr="0">
            <a:noAutofit/>
          </a:bodyPr>
          <a:lstStyle/>
          <a:p>
            <a:pPr algn="ctr" defTabSz="915168" eaLnBrk="0" hangingPunct="0">
              <a:lnSpc>
                <a:spcPct val="90000"/>
              </a:lnSpc>
              <a:spcAft>
                <a:spcPct val="35000"/>
              </a:spcAft>
            </a:pPr>
            <a:r>
              <a:rPr lang="en-US" sz="1500" dirty="0">
                <a:solidFill>
                  <a:srgbClr val="000000"/>
                </a:solidFill>
                <a:latin typeface="Arial" panose="020B0604020202020204" pitchFamily="34" charset="0"/>
                <a:cs typeface="Arial" panose="020B0604020202020204" pitchFamily="34" charset="0"/>
              </a:rPr>
              <a:t>Seek risk reduction</a:t>
            </a:r>
            <a:endParaRPr lang="en-US" sz="1500" b="1" dirty="0">
              <a:solidFill>
                <a:prstClr val="black"/>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 xmlns:a16="http://schemas.microsoft.com/office/drawing/2014/main" id="{7DC968E2-6A36-47D4-8F67-9AB0DD00A6E8}"/>
              </a:ext>
            </a:extLst>
          </p:cNvPr>
          <p:cNvSpPr/>
          <p:nvPr/>
        </p:nvSpPr>
        <p:spPr>
          <a:xfrm>
            <a:off x="6043130" y="1309590"/>
            <a:ext cx="2357565" cy="2511234"/>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lIns="73829" tIns="36914" rIns="73829" bIns="36914" rtlCol="0" anchor="ctr"/>
          <a:lstStyle/>
          <a:p>
            <a:pPr algn="ctr"/>
            <a:endParaRPr lang="en-US" sz="600" dirty="0">
              <a:solidFill>
                <a:srgbClr val="000000"/>
              </a:solidFill>
              <a:latin typeface="Cambria"/>
            </a:endParaRPr>
          </a:p>
        </p:txBody>
      </p:sp>
      <p:pic>
        <p:nvPicPr>
          <p:cNvPr id="3" name="Picture 2">
            <a:extLst>
              <a:ext uri="{FF2B5EF4-FFF2-40B4-BE49-F238E27FC236}">
                <a16:creationId xmlns="" xmlns:a16="http://schemas.microsoft.com/office/drawing/2014/main" id="{2BA2016A-609B-4403-ACD5-53AC4E3B71C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63710" y="2813942"/>
            <a:ext cx="1085391" cy="814001"/>
          </a:xfrm>
          <a:prstGeom prst="rect">
            <a:avLst/>
          </a:prstGeom>
        </p:spPr>
      </p:pic>
      <p:pic>
        <p:nvPicPr>
          <p:cNvPr id="19" name="Picture 18">
            <a:extLst>
              <a:ext uri="{FF2B5EF4-FFF2-40B4-BE49-F238E27FC236}">
                <a16:creationId xmlns="" xmlns:a16="http://schemas.microsoft.com/office/drawing/2014/main" id="{CADBF8DC-E1B3-4C45-ABC6-D2BE12781A4E}"/>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90641" y="2711524"/>
            <a:ext cx="1479144" cy="1109300"/>
          </a:xfrm>
          <a:prstGeom prst="rect">
            <a:avLst/>
          </a:prstGeom>
        </p:spPr>
      </p:pic>
      <p:pic>
        <p:nvPicPr>
          <p:cNvPr id="21" name="Picture 20">
            <a:extLst>
              <a:ext uri="{FF2B5EF4-FFF2-40B4-BE49-F238E27FC236}">
                <a16:creationId xmlns="" xmlns:a16="http://schemas.microsoft.com/office/drawing/2014/main" id="{B61ADAAC-BFB2-4ED8-BF3F-6F5A25C55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565" y="2688855"/>
            <a:ext cx="1446695" cy="1084964"/>
          </a:xfrm>
          <a:prstGeom prst="rect">
            <a:avLst/>
          </a:prstGeom>
        </p:spPr>
      </p:pic>
      <p:sp>
        <p:nvSpPr>
          <p:cNvPr id="20"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DevOps Culture</a:t>
            </a:r>
            <a:endParaRPr lang="en-US" sz="1900" b="1" dirty="0">
              <a:solidFill>
                <a:schemeClr val="bg1"/>
              </a:solidFill>
            </a:endParaRPr>
          </a:p>
        </p:txBody>
      </p:sp>
    </p:spTree>
    <p:extLst>
      <p:ext uri="{BB962C8B-B14F-4D97-AF65-F5344CB8AC3E}">
        <p14:creationId xmlns:p14="http://schemas.microsoft.com/office/powerpoint/2010/main" val="226167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34384" y="1050828"/>
            <a:ext cx="6075232" cy="188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1973" y="2952188"/>
            <a:ext cx="8712673" cy="1847015"/>
          </a:xfrm>
          <a:prstGeom prst="rect">
            <a:avLst/>
          </a:prstGeom>
          <a:noFill/>
        </p:spPr>
        <p:txBody>
          <a:bodyPr wrap="square" lIns="81632" tIns="40816" rIns="81632" bIns="40816" rtlCol="0">
            <a:spAutoFit/>
          </a:bodyPr>
          <a:lstStyle/>
          <a:p>
            <a:pPr algn="ctr">
              <a:spcBef>
                <a:spcPts val="535"/>
              </a:spcBef>
              <a:spcAft>
                <a:spcPts val="535"/>
              </a:spcAft>
            </a:pPr>
            <a:r>
              <a:rPr lang="en-US" sz="1400" b="1" dirty="0">
                <a:latin typeface="Arial" panose="020B0604020202020204" pitchFamily="34" charset="0"/>
                <a:cs typeface="Arial" panose="020B0604020202020204" pitchFamily="34" charset="0"/>
              </a:rPr>
              <a:t>Deliver bug-fixes, changes and new features.</a:t>
            </a:r>
            <a:endParaRPr lang="en-IN" sz="1400" b="1" dirty="0">
              <a:latin typeface="Arial" panose="020B0604020202020204" pitchFamily="34" charset="0"/>
              <a:cs typeface="Arial" panose="020B0604020202020204" pitchFamily="34" charset="0"/>
            </a:endParaRPr>
          </a:p>
          <a:p>
            <a:pPr marL="255101" indent="-255101">
              <a:spcBef>
                <a:spcPts val="535"/>
              </a:spcBef>
              <a:spcAft>
                <a:spcPts val="535"/>
              </a:spcAft>
              <a:buFont typeface="Arial" panose="020B0604020202020204" pitchFamily="34" charset="0"/>
              <a:buChar char="•"/>
            </a:pPr>
            <a:r>
              <a:rPr lang="en-IN" sz="14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255101" indent="-255101">
              <a:spcBef>
                <a:spcPts val="535"/>
              </a:spcBef>
              <a:spcAft>
                <a:spcPts val="535"/>
              </a:spcAft>
              <a:buFont typeface="Arial" panose="020B0604020202020204" pitchFamily="34" charset="0"/>
              <a:buChar char="•"/>
            </a:pPr>
            <a:r>
              <a:rPr lang="en-IN" sz="14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p>
        </p:txBody>
      </p:sp>
      <p:sp>
        <p:nvSpPr>
          <p:cNvPr id="7" name="Rectangle 6">
            <a:extLst>
              <a:ext uri="{FF2B5EF4-FFF2-40B4-BE49-F238E27FC236}">
                <a16:creationId xmlns="" xmlns:a16="http://schemas.microsoft.com/office/drawing/2014/main" id="{9997F4D0-E30A-4A14-B576-6A38D792A2CB}"/>
              </a:ext>
            </a:extLst>
          </p:cNvPr>
          <p:cNvSpPr/>
          <p:nvPr/>
        </p:nvSpPr>
        <p:spPr>
          <a:xfrm>
            <a:off x="0" y="650167"/>
            <a:ext cx="9144000" cy="351548"/>
          </a:xfrm>
          <a:prstGeom prst="rect">
            <a:avLst/>
          </a:prstGeom>
          <a:solidFill>
            <a:schemeClr val="accent1">
              <a:lumMod val="75000"/>
            </a:schemeClr>
          </a:solidFill>
        </p:spPr>
        <p:txBody>
          <a:bodyPr wrap="square" lIns="73829" tIns="36914" rIns="73829" bIns="36914">
            <a:spAutoFit/>
          </a:bodyPr>
          <a:lstStyle/>
          <a:p>
            <a:pPr algn="ctr"/>
            <a:r>
              <a:rPr lang="en-US" dirty="0">
                <a:solidFill>
                  <a:schemeClr val="bg1"/>
                </a:solidFill>
                <a:latin typeface="+mn-lt"/>
              </a:rPr>
              <a:t>Developers want change</a:t>
            </a:r>
          </a:p>
        </p:txBody>
      </p:sp>
      <p:sp>
        <p:nvSpPr>
          <p:cNvPr id="8"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Development v/s Operations</a:t>
            </a:r>
          </a:p>
        </p:txBody>
      </p:sp>
    </p:spTree>
    <p:extLst>
      <p:ext uri="{BB962C8B-B14F-4D97-AF65-F5344CB8AC3E}">
        <p14:creationId xmlns:p14="http://schemas.microsoft.com/office/powerpoint/2010/main" val="36117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2026" y="883456"/>
            <a:ext cx="7591172" cy="3859504"/>
            <a:chOff x="609600" y="1066800"/>
            <a:chExt cx="7010400" cy="4712017"/>
          </a:xfrm>
        </p:grpSpPr>
        <p:grpSp>
          <p:nvGrpSpPr>
            <p:cNvPr id="5" name="Group 4"/>
            <p:cNvGrpSpPr/>
            <p:nvPr/>
          </p:nvGrpSpPr>
          <p:grpSpPr>
            <a:xfrm>
              <a:off x="685800" y="2667000"/>
              <a:ext cx="6934200" cy="1809417"/>
              <a:chOff x="609600" y="2506980"/>
              <a:chExt cx="6934200" cy="1809417"/>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bg1"/>
                    </a:solidFill>
                    <a:latin typeface="Arial" panose="020B0604020202020204" pitchFamily="34" charset="0"/>
                    <a:cs typeface="Arial" panose="020B0604020202020204" pitchFamily="34" charset="0"/>
                  </a:rPr>
                  <a:t>Requirements</a:t>
                </a:r>
                <a:endParaRPr lang="en-IN" sz="1100" dirty="0">
                  <a:solidFill>
                    <a:schemeClr val="bg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bg1"/>
                    </a:solidFill>
                    <a:latin typeface="Arial" panose="020B0604020202020204" pitchFamily="34" charset="0"/>
                    <a:cs typeface="Arial" panose="020B0604020202020204" pitchFamily="34" charset="0"/>
                  </a:rPr>
                  <a:t>Design</a:t>
                </a:r>
                <a:endParaRPr lang="en-IN" sz="1100" dirty="0">
                  <a:solidFill>
                    <a:schemeClr val="bg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bg1"/>
                    </a:solidFill>
                    <a:latin typeface="Arial" panose="020B0604020202020204" pitchFamily="34" charset="0"/>
                    <a:cs typeface="Arial" panose="020B0604020202020204" pitchFamily="34" charset="0"/>
                  </a:rPr>
                  <a:t>Requirements</a:t>
                </a:r>
                <a:endParaRPr lang="en-IN" sz="1100" dirty="0">
                  <a:solidFill>
                    <a:schemeClr val="bg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bg1"/>
                    </a:solidFill>
                    <a:latin typeface="Arial" panose="020B0604020202020204" pitchFamily="34" charset="0"/>
                    <a:cs typeface="Arial" panose="020B0604020202020204" pitchFamily="34" charset="0"/>
                  </a:rPr>
                  <a:t>Design</a:t>
                </a:r>
                <a:endParaRPr lang="en-IN" sz="1100" dirty="0">
                  <a:solidFill>
                    <a:schemeClr val="bg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00"/>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00"/>
              </a:p>
            </p:txBody>
          </p:sp>
          <p:sp>
            <p:nvSpPr>
              <p:cNvPr id="30" name="TextBox 29"/>
              <p:cNvSpPr txBox="1"/>
              <p:nvPr/>
            </p:nvSpPr>
            <p:spPr>
              <a:xfrm>
                <a:off x="2316479" y="3959186"/>
                <a:ext cx="1219200" cy="356972"/>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Iteration 1</a:t>
                </a:r>
                <a:endParaRPr lang="en-IN" sz="1300" dirty="0">
                  <a:latin typeface="Arial" panose="020B0604020202020204" pitchFamily="34" charset="0"/>
                  <a:cs typeface="Arial" panose="020B0604020202020204" pitchFamily="34" charset="0"/>
                </a:endParaRPr>
              </a:p>
            </p:txBody>
          </p:sp>
          <p:sp>
            <p:nvSpPr>
              <p:cNvPr id="31" name="TextBox 30"/>
              <p:cNvSpPr txBox="1"/>
              <p:nvPr/>
            </p:nvSpPr>
            <p:spPr>
              <a:xfrm>
                <a:off x="5486400" y="3959424"/>
                <a:ext cx="1219200" cy="356973"/>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Iteration 2</a:t>
                </a:r>
                <a:endParaRPr lang="en-IN" sz="13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4509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Agile</a:t>
                </a:r>
                <a:endParaRPr lang="en-IN"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bg1"/>
                  </a:solidFill>
                  <a:latin typeface="Arial" panose="020B0604020202020204" pitchFamily="34" charset="0"/>
                  <a:cs typeface="Arial" panose="020B0604020202020204" pitchFamily="34" charset="0"/>
                </a:rPr>
                <a:t>Conception</a:t>
              </a:r>
              <a:endParaRPr lang="en-IN" sz="1100" dirty="0">
                <a:solidFill>
                  <a:schemeClr val="bg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Initiation</a:t>
              </a:r>
              <a:endParaRPr lang="en-IN" sz="11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Analysis</a:t>
              </a:r>
              <a:endParaRPr lang="en-IN" sz="11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Construction</a:t>
              </a:r>
              <a:endParaRPr lang="en-IN" sz="11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bg1"/>
                  </a:solidFill>
                  <a:latin typeface="Arial" panose="020B0604020202020204" pitchFamily="34" charset="0"/>
                  <a:cs typeface="Arial" panose="020B0604020202020204" pitchFamily="34" charset="0"/>
                </a:rPr>
                <a:t>Testing</a:t>
              </a:r>
              <a:endParaRPr lang="en-IN" sz="1100" dirty="0">
                <a:solidFill>
                  <a:schemeClr val="bg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Deployment</a:t>
              </a:r>
              <a:endParaRPr lang="en-IN" sz="11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Deliverables</a:t>
              </a:r>
              <a:endParaRPr lang="en-IN"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4509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Traditional</a:t>
              </a:r>
              <a:endParaRPr lang="en-IN"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clrChange>
                <a:clrFrom>
                  <a:srgbClr val="D9D9D9"/>
                </a:clrFrom>
                <a:clrTo>
                  <a:srgbClr val="D9D9D9">
                    <a:alpha val="0"/>
                  </a:srgbClr>
                </a:clrTo>
              </a:clrChange>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00"/>
            </a:p>
          </p:txBody>
        </p:sp>
        <p:sp>
          <p:nvSpPr>
            <p:cNvPr id="17" name="TextBox 16"/>
            <p:cNvSpPr txBox="1"/>
            <p:nvPr/>
          </p:nvSpPr>
          <p:spPr>
            <a:xfrm>
              <a:off x="3322321" y="4869180"/>
              <a:ext cx="2689859" cy="319396"/>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DevOps – workflow automation</a:t>
              </a:r>
              <a:endParaRPr lang="en-IN" sz="1100" dirty="0">
                <a:latin typeface="Arial" panose="020B0604020202020204" pitchFamily="34" charset="0"/>
                <a:cs typeface="Arial" panose="020B0604020202020204" pitchFamily="34" charset="0"/>
              </a:endParaRPr>
            </a:p>
          </p:txBody>
        </p:sp>
      </p:grpSp>
      <p:sp>
        <p:nvSpPr>
          <p:cNvPr id="33"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Development Methodologies - Comparison</a:t>
            </a:r>
            <a:endParaRPr lang="en-US" sz="1900" b="1" dirty="0">
              <a:solidFill>
                <a:schemeClr val="bg1"/>
              </a:solidFill>
            </a:endParaRPr>
          </a:p>
        </p:txBody>
      </p:sp>
    </p:spTree>
    <p:extLst>
      <p:ext uri="{BB962C8B-B14F-4D97-AF65-F5344CB8AC3E}">
        <p14:creationId xmlns:p14="http://schemas.microsoft.com/office/powerpoint/2010/main" val="80562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088" y="1160215"/>
            <a:ext cx="8022485" cy="3394473"/>
          </a:xfrm>
        </p:spPr>
        <p:txBody>
          <a:bodyPr>
            <a:normAutofit/>
          </a:bodyPr>
          <a:lstStyle/>
          <a:p>
            <a:pPr marL="369143" indent="-184572">
              <a:spcBef>
                <a:spcPts val="535"/>
              </a:spcBef>
              <a:spcAft>
                <a:spcPts val="535"/>
              </a:spcAft>
            </a:pPr>
            <a:r>
              <a:rPr lang="en-US" sz="1600" b="1" dirty="0">
                <a:solidFill>
                  <a:schemeClr val="tx1">
                    <a:lumMod val="85000"/>
                    <a:lumOff val="15000"/>
                  </a:schemeClr>
                </a:solidFill>
                <a:latin typeface="Arial" panose="020B0604020202020204" pitchFamily="34" charset="0"/>
                <a:cs typeface="Arial" panose="020B0604020202020204" pitchFamily="34" charset="0"/>
              </a:rPr>
              <a:t>Market Competition </a:t>
            </a:r>
          </a:p>
          <a:p>
            <a:pPr marL="369143" indent="-184572">
              <a:spcBef>
                <a:spcPts val="535"/>
              </a:spcBef>
              <a:spcAft>
                <a:spcPts val="535"/>
              </a:spcAft>
            </a:pPr>
            <a:r>
              <a:rPr lang="en-US" sz="1600" b="1" dirty="0">
                <a:solidFill>
                  <a:schemeClr val="tx1">
                    <a:lumMod val="85000"/>
                    <a:lumOff val="15000"/>
                  </a:schemeClr>
                </a:solidFill>
                <a:latin typeface="Arial" panose="020B0604020202020204" pitchFamily="34" charset="0"/>
                <a:cs typeface="Arial" panose="020B0604020202020204" pitchFamily="34" charset="0"/>
              </a:rPr>
              <a:t>Ever-changing Business Needs</a:t>
            </a:r>
          </a:p>
          <a:p>
            <a:pPr marL="369143" indent="-184572">
              <a:spcBef>
                <a:spcPts val="535"/>
              </a:spcBef>
              <a:spcAft>
                <a:spcPts val="535"/>
              </a:spcAft>
            </a:pPr>
            <a:r>
              <a:rPr lang="en-US" sz="1600" b="1" dirty="0">
                <a:solidFill>
                  <a:schemeClr val="tx1">
                    <a:lumMod val="85000"/>
                    <a:lumOff val="15000"/>
                  </a:schemeClr>
                </a:solidFill>
                <a:latin typeface="Arial" panose="020B0604020202020204" pitchFamily="34" charset="0"/>
                <a:cs typeface="Arial" panose="020B0604020202020204" pitchFamily="34" charset="0"/>
              </a:rPr>
              <a:t>Quick to Market Requirement</a:t>
            </a:r>
          </a:p>
          <a:p>
            <a:pPr marL="730215" lvl="2" indent="-184572">
              <a:spcBef>
                <a:spcPts val="0"/>
              </a:spcBef>
              <a:spcAft>
                <a:spcPts val="268"/>
              </a:spcAft>
            </a:pPr>
            <a:r>
              <a:rPr lang="en-US" sz="1600" dirty="0">
                <a:latin typeface="Arial" panose="020B0604020202020204" pitchFamily="34" charset="0"/>
                <a:cs typeface="Arial" panose="020B0604020202020204" pitchFamily="34" charset="0"/>
              </a:rPr>
              <a:t>Tight delivery deadlines</a:t>
            </a:r>
          </a:p>
          <a:p>
            <a:pPr marL="730215" lvl="2" indent="-184572">
              <a:spcBef>
                <a:spcPts val="0"/>
              </a:spcBef>
              <a:spcAft>
                <a:spcPts val="268"/>
              </a:spcAft>
            </a:pPr>
            <a:r>
              <a:rPr lang="en-US" sz="1600" dirty="0">
                <a:latin typeface="Arial" panose="020B0604020202020204" pitchFamily="34" charset="0"/>
                <a:cs typeface="Arial" panose="020B0604020202020204" pitchFamily="34" charset="0"/>
              </a:rPr>
              <a:t>“The code works on my machine” – blame game</a:t>
            </a:r>
          </a:p>
          <a:p>
            <a:pPr marL="730215" lvl="2" indent="-184572">
              <a:spcBef>
                <a:spcPts val="0"/>
              </a:spcBef>
              <a:spcAft>
                <a:spcPts val="268"/>
              </a:spcAft>
            </a:pPr>
            <a:r>
              <a:rPr lang="en-US" sz="1600" dirty="0">
                <a:latin typeface="Arial" panose="020B0604020202020204" pitchFamily="34" charset="0"/>
                <a:cs typeface="Arial" panose="020B0604020202020204" pitchFamily="34" charset="0"/>
              </a:rPr>
              <a:t>Disconnect </a:t>
            </a:r>
            <a:r>
              <a:rPr lang="en-US" sz="1600" dirty="0" err="1">
                <a:latin typeface="Arial" panose="020B0604020202020204" pitchFamily="34" charset="0"/>
                <a:cs typeface="Arial" panose="020B0604020202020204" pitchFamily="34" charset="0"/>
              </a:rPr>
              <a:t>bet’n</a:t>
            </a:r>
            <a:r>
              <a:rPr lang="en-US" sz="1600" dirty="0">
                <a:latin typeface="Arial" panose="020B0604020202020204" pitchFamily="34" charset="0"/>
                <a:cs typeface="Arial" panose="020B0604020202020204" pitchFamily="34" charset="0"/>
              </a:rPr>
              <a:t> Development and Operations team.</a:t>
            </a:r>
          </a:p>
          <a:p>
            <a:pPr marL="369143" indent="-184572">
              <a:spcBef>
                <a:spcPts val="535"/>
              </a:spcBef>
              <a:spcAft>
                <a:spcPts val="535"/>
              </a:spcAft>
            </a:pPr>
            <a:r>
              <a:rPr lang="en-US" sz="1600" b="1" dirty="0">
                <a:solidFill>
                  <a:schemeClr val="tx1">
                    <a:lumMod val="85000"/>
                    <a:lumOff val="15000"/>
                  </a:schemeClr>
                </a:solidFill>
                <a:latin typeface="Arial" panose="020B0604020202020204" pitchFamily="34" charset="0"/>
                <a:cs typeface="Arial" panose="020B0604020202020204" pitchFamily="34" charset="0"/>
              </a:rPr>
              <a:t>Conflict Scenarios</a:t>
            </a:r>
          </a:p>
          <a:p>
            <a:pPr marL="730215" lvl="2" indent="-184572">
              <a:spcBef>
                <a:spcPts val="0"/>
              </a:spcBef>
              <a:spcAft>
                <a:spcPts val="268"/>
              </a:spcAft>
            </a:pPr>
            <a:r>
              <a:rPr lang="en-US" sz="1600" dirty="0">
                <a:latin typeface="Arial" panose="020B0604020202020204" pitchFamily="34" charset="0"/>
                <a:cs typeface="Arial" panose="020B0604020202020204" pitchFamily="34" charset="0"/>
              </a:rPr>
              <a:t>Conflict during deployment</a:t>
            </a:r>
          </a:p>
          <a:p>
            <a:pPr marL="730215" lvl="2" indent="-184572">
              <a:spcBef>
                <a:spcPts val="0"/>
              </a:spcBef>
              <a:spcAft>
                <a:spcPts val="268"/>
              </a:spcAft>
            </a:pPr>
            <a:r>
              <a:rPr lang="en-US" sz="1600" dirty="0">
                <a:latin typeface="Arial" panose="020B0604020202020204" pitchFamily="34" charset="0"/>
                <a:cs typeface="Arial" panose="020B0604020202020204" pitchFamily="34" charset="0"/>
              </a:rPr>
              <a:t>Conflict after deployment</a:t>
            </a:r>
          </a:p>
          <a:p>
            <a:pPr marL="730215" lvl="2" indent="-184572">
              <a:spcBef>
                <a:spcPts val="0"/>
              </a:spcBef>
              <a:spcAft>
                <a:spcPts val="268"/>
              </a:spcAft>
            </a:pPr>
            <a:r>
              <a:rPr lang="en-US" sz="1600" dirty="0">
                <a:latin typeface="Arial" panose="020B0604020202020204" pitchFamily="34" charset="0"/>
                <a:cs typeface="Arial" panose="020B0604020202020204" pitchFamily="34" charset="0"/>
              </a:rPr>
              <a:t>Conflict about performance</a:t>
            </a:r>
            <a:endParaRPr lang="en-IN"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7EC0AAC2-E2E3-4BDE-92BF-8D2CF4CEF7AD}"/>
              </a:ext>
            </a:extLst>
          </p:cNvPr>
          <p:cNvSpPr/>
          <p:nvPr/>
        </p:nvSpPr>
        <p:spPr>
          <a:xfrm>
            <a:off x="0" y="732196"/>
            <a:ext cx="9144000" cy="351548"/>
          </a:xfrm>
          <a:prstGeom prst="rect">
            <a:avLst/>
          </a:prstGeom>
          <a:solidFill>
            <a:schemeClr val="bg1">
              <a:lumMod val="85000"/>
              <a:alpha val="69804"/>
            </a:schemeClr>
          </a:solidFill>
        </p:spPr>
        <p:txBody>
          <a:bodyPr wrap="square" lIns="73829" tIns="36914" rIns="73829" bIns="36914">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 xmlns:a16="http://schemas.microsoft.com/office/drawing/2014/main" id="{ED144C47-33EC-4E03-A9DA-165DED225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906" y="3040665"/>
            <a:ext cx="3030361" cy="1702295"/>
          </a:xfrm>
          <a:prstGeom prst="rect">
            <a:avLst/>
          </a:prstGeom>
        </p:spPr>
      </p:pic>
      <p:sp>
        <p:nvSpPr>
          <p:cNvPr id="7" name="Shape 37"/>
          <p:cNvSpPr/>
          <p:nvPr/>
        </p:nvSpPr>
        <p:spPr>
          <a:xfrm>
            <a:off x="272295" y="137706"/>
            <a:ext cx="5839035" cy="356783"/>
          </a:xfrm>
          <a:prstGeom prst="rect">
            <a:avLst/>
          </a:prstGeom>
          <a:ln w="12700">
            <a:miter lim="400000"/>
          </a:ln>
          <a:extLst>
            <a:ext uri="{C572A759-6A51-4108-AA02-DFA0A04FC94B}">
              <ma14:wrappingTextBoxFlag xmlns="" xmlns:ma14="http://schemas.microsoft.com/office/mac/drawingml/2011/main" val="1"/>
            </a:ext>
          </a:extLst>
        </p:spPr>
        <p:txBody>
          <a:bodyPr wrap="square" lIns="31886" tIns="31886" rIns="31886" bIns="31886" anchor="ctr">
            <a:spAutoFit/>
          </a:bodyPr>
          <a:lstStyle/>
          <a:p>
            <a:r>
              <a:rPr lang="en-US" altLang="en-US" sz="1900" b="1" dirty="0">
                <a:solidFill>
                  <a:schemeClr val="bg1"/>
                </a:solidFill>
              </a:rPr>
              <a:t>DevOps in Business</a:t>
            </a:r>
            <a:endParaRPr lang="en-US" sz="1900" b="1" dirty="0">
              <a:solidFill>
                <a:schemeClr val="bg1"/>
              </a:solidFill>
            </a:endParaRPr>
          </a:p>
        </p:txBody>
      </p:sp>
    </p:spTree>
    <p:extLst>
      <p:ext uri="{BB962C8B-B14F-4D97-AF65-F5344CB8AC3E}">
        <p14:creationId xmlns:p14="http://schemas.microsoft.com/office/powerpoint/2010/main" val="330098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944</Words>
  <Application>Microsoft Office PowerPoint</Application>
  <PresentationFormat>On-screen Show (16:9)</PresentationFormat>
  <Paragraphs>227</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ganesh</cp:lastModifiedBy>
  <cp:revision>61</cp:revision>
  <dcterms:created xsi:type="dcterms:W3CDTF">2018-07-11T06:27:01Z</dcterms:created>
  <dcterms:modified xsi:type="dcterms:W3CDTF">2019-09-20T04:30:54Z</dcterms:modified>
</cp:coreProperties>
</file>