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58"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7" d="100"/>
          <a:sy n="87" d="100"/>
        </p:scale>
        <p:origin x="-1380" y="-46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ika Soni" userId="S::monika.soni@collaberatact.com::4a622358-487f-422a-9321-81d5399df758" providerId="AD" clId="Web-{1464580E-1455-42FC-A19F-E40E73013FCF}"/>
    <pc:docChg chg="modSld">
      <pc:chgData name="Monika Soni" userId="S::monika.soni@collaberatact.com::4a622358-487f-422a-9321-81d5399df758" providerId="AD" clId="Web-{1464580E-1455-42FC-A19F-E40E73013FCF}" dt="2018-08-31T06:54:46.227" v="8" actId="20577"/>
      <pc:docMkLst>
        <pc:docMk/>
      </pc:docMkLst>
      <pc:sldChg chg="modSp">
        <pc:chgData name="Monika Soni" userId="S::monika.soni@collaberatact.com::4a622358-487f-422a-9321-81d5399df758" providerId="AD" clId="Web-{1464580E-1455-42FC-A19F-E40E73013FCF}" dt="2018-08-31T06:54:46.227" v="8" actId="20577"/>
        <pc:sldMkLst>
          <pc:docMk/>
          <pc:sldMk cId="0" sldId="256"/>
        </pc:sldMkLst>
        <pc:spChg chg="mod">
          <ac:chgData name="Monika Soni" userId="S::monika.soni@collaberatact.com::4a622358-487f-422a-9321-81d5399df758" providerId="AD" clId="Web-{1464580E-1455-42FC-A19F-E40E73013FCF}" dt="2018-08-31T06:54:46.227" v="8" actId="20577"/>
          <ac:spMkLst>
            <pc:docMk/>
            <pc:sldMk cId="0"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CA2BEC-1647-44DC-ACDE-DF3971B31096}" type="datetimeFigureOut">
              <a:rPr lang="en-IN" smtClean="0"/>
              <a:t>19-09-2019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0DFA23-49F9-4A43-A030-63ACB3DFF599}" type="slidenum">
              <a:rPr lang="en-IN" smtClean="0"/>
              <a:t>‹#›</a:t>
            </a:fld>
            <a:endParaRPr lang="en-IN"/>
          </a:p>
        </p:txBody>
      </p:sp>
    </p:spTree>
    <p:extLst>
      <p:ext uri="{BB962C8B-B14F-4D97-AF65-F5344CB8AC3E}">
        <p14:creationId xmlns:p14="http://schemas.microsoft.com/office/powerpoint/2010/main" val="1837227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2CF509-03F4-4D46-A3CD-FD8D270DA1CE}" type="datetimeFigureOut">
              <a:rPr lang="en-IN" smtClean="0"/>
              <a:t>19-09-2019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BADCF-19A6-45AC-8ACE-60FC89627602}" type="slidenum">
              <a:rPr lang="en-IN" smtClean="0"/>
              <a:t>‹#›</a:t>
            </a:fld>
            <a:endParaRPr lang="en-IN"/>
          </a:p>
        </p:txBody>
      </p:sp>
    </p:spTree>
    <p:extLst>
      <p:ext uri="{BB962C8B-B14F-4D97-AF65-F5344CB8AC3E}">
        <p14:creationId xmlns:p14="http://schemas.microsoft.com/office/powerpoint/2010/main" val="3777554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descr="C:\Users\parth.patel\Desktop\Master 1-01.jpg"/>
          <p:cNvPicPr>
            <a:picLocks noChangeAspect="1" noChangeArrowheads="1"/>
          </p:cNvPicPr>
          <p:nvPr userDrawn="1"/>
        </p:nvPicPr>
        <p:blipFill>
          <a:blip r:embed="rId2" cstate="print"/>
          <a:srcRect/>
          <a:stretch>
            <a:fillRect/>
          </a:stretch>
        </p:blipFill>
        <p:spPr bwMode="auto">
          <a:xfrm>
            <a:off x="0" y="0"/>
            <a:ext cx="9144000" cy="5145088"/>
          </a:xfrm>
          <a:prstGeom prst="rect">
            <a:avLst/>
          </a:prstGeom>
          <a:noFill/>
        </p:spPr>
      </p:pic>
      <p:sp>
        <p:nvSpPr>
          <p:cNvPr id="6" name="TextBox 5"/>
          <p:cNvSpPr txBox="1"/>
          <p:nvPr userDrawn="1"/>
        </p:nvSpPr>
        <p:spPr>
          <a:xfrm>
            <a:off x="7623776" y="4809351"/>
            <a:ext cx="1520224" cy="276999"/>
          </a:xfrm>
          <a:prstGeom prst="rect">
            <a:avLst/>
          </a:prstGeom>
          <a:noFill/>
        </p:spPr>
        <p:txBody>
          <a:bodyPr wrap="none" rtlCol="0">
            <a:spAutoFit/>
          </a:bodyPr>
          <a:lstStyle/>
          <a:p>
            <a:r>
              <a:rPr lang="en-US" sz="1200" dirty="0">
                <a:latin typeface="Open Sans" pitchFamily="34" charset="0"/>
                <a:ea typeface="Open Sans" pitchFamily="34" charset="0"/>
                <a:cs typeface="Open Sans" pitchFamily="34" charset="0"/>
              </a:rPr>
              <a:t>www.cognixia.com</a:t>
            </a:r>
            <a:endParaRPr lang="en-IN" sz="1200" dirty="0">
              <a:latin typeface="Open Sans" pitchFamily="34" charset="0"/>
              <a:ea typeface="Open Sans" pitchFamily="34" charset="0"/>
              <a:cs typeface="Open Sans"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01318"/>
            <a:ext cx="3962034" cy="138671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26" name="Picture 2" descr="C:\Users\parth.patel\Desktop\Mast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51640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parth.patel\Desktop\Master-2-01.png"/>
          <p:cNvPicPr>
            <a:picLocks noChangeAspect="1" noChangeArrowheads="1"/>
          </p:cNvPicPr>
          <p:nvPr userDrawn="1"/>
        </p:nvPicPr>
        <p:blipFill>
          <a:blip r:embed="rId3" cstate="print"/>
          <a:srcRect/>
          <a:stretch>
            <a:fillRect/>
          </a:stretch>
        </p:blipFill>
        <p:spPr bwMode="auto">
          <a:xfrm>
            <a:off x="0" y="0"/>
            <a:ext cx="9144000" cy="5145088"/>
          </a:xfrm>
          <a:prstGeom prst="rect">
            <a:avLst/>
          </a:prstGeom>
          <a:noFill/>
        </p:spPr>
      </p:pic>
      <p:pic>
        <p:nvPicPr>
          <p:cNvPr id="4" name="Picture 3" descr="C:\Users\parth.patel\Desktop\Mast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51640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596441" y="1851670"/>
            <a:ext cx="2485232" cy="646331"/>
          </a:xfrm>
          <a:prstGeom prst="rect">
            <a:avLst/>
          </a:prstGeom>
          <a:noFill/>
        </p:spPr>
        <p:txBody>
          <a:bodyPr wrap="none" rtlCol="0">
            <a:spAutoFit/>
          </a:bodyPr>
          <a:lstStyle/>
          <a:p>
            <a:r>
              <a:rPr lang="en-GB" sz="3600" b="1" dirty="0" smtClean="0">
                <a:solidFill>
                  <a:srgbClr val="00B0F0"/>
                </a:solidFill>
              </a:rPr>
              <a:t>THANK YOU</a:t>
            </a:r>
            <a:endParaRPr lang="en-IN" sz="3600" b="1" dirty="0">
              <a:solidFill>
                <a:srgbClr val="00B0F0"/>
              </a:solidFill>
            </a:endParaRPr>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504" y="8266"/>
            <a:ext cx="4032448" cy="14113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a:prstGeom prst="rect">
            <a:avLst/>
          </a:prstGeo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451610"/>
            <a:ext cx="8229600" cy="329184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0888F29-4AC5-48A5-B6EF-13B824871BDE}" type="datetimeFigureOut">
              <a:rPr lang="en-IN" smtClean="0"/>
              <a:t>19-09-2019</a:t>
            </a:fld>
            <a:endParaRPr lang="en-IN"/>
          </a:p>
        </p:txBody>
      </p:sp>
      <p:sp>
        <p:nvSpPr>
          <p:cNvPr id="5" name="Footer Placeholder 4"/>
          <p:cNvSpPr>
            <a:spLocks noGrp="1"/>
          </p:cNvSpPr>
          <p:nvPr>
            <p:ph type="ftr" sz="quarter" idx="11"/>
          </p:nvPr>
        </p:nvSpPr>
        <p:spPr>
          <a:xfrm>
            <a:off x="2667000" y="4767263"/>
            <a:ext cx="33528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7924800" y="4767263"/>
            <a:ext cx="762000" cy="273844"/>
          </a:xfrm>
          <a:prstGeom prst="rect">
            <a:avLst/>
          </a:prstGeom>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38412529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userDrawn="1"/>
        </p:nvSpPr>
        <p:spPr>
          <a:xfrm>
            <a:off x="7176871" y="4777773"/>
            <a:ext cx="1948803"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www.cognixia.com</a:t>
            </a:r>
          </a:p>
        </p:txBody>
      </p:sp>
      <p:pic>
        <p:nvPicPr>
          <p:cNvPr id="2" name="Picture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3" name="TextBox 2"/>
          <p:cNvSpPr txBox="1"/>
          <p:nvPr userDrawn="1"/>
        </p:nvSpPr>
        <p:spPr>
          <a:xfrm>
            <a:off x="5292080" y="4777773"/>
            <a:ext cx="3312368" cy="369332"/>
          </a:xfrm>
          <a:prstGeom prst="rect">
            <a:avLst/>
          </a:prstGeom>
          <a:noFill/>
        </p:spPr>
        <p:txBody>
          <a:bodyPr wrap="square" rtlCol="0">
            <a:spAutoFit/>
          </a:bodyPr>
          <a:lstStyle/>
          <a:p>
            <a:pPr algn="r"/>
            <a:r>
              <a:rPr lang="en-IN" dirty="0" smtClean="0"/>
              <a:t>www.cognixia.com</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hyperlink" Target="https://registry.hub.docker.com/" TargetMode="External"/><Relationship Id="rId1" Type="http://schemas.openxmlformats.org/officeDocument/2006/relationships/slideLayout" Target="../slideLayouts/slideLayout4.xml"/><Relationship Id="rId4" Type="http://schemas.openxmlformats.org/officeDocument/2006/relationships/hyperlink" Target="https://store.docker.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docker.com/docker-for-windows/instal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2361406"/>
            <a:ext cx="6814965" cy="541308"/>
          </a:xfrm>
          <a:prstGeom prst="rect">
            <a:avLst/>
          </a:prstGeom>
        </p:spPr>
        <p:txBody>
          <a:bodyPr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lumMod val="20000"/>
                    <a:lumOff val="80000"/>
                  </a:schemeClr>
                </a:solidFill>
                <a:latin typeface="Arial" pitchFamily="34" charset="0"/>
                <a:cs typeface="Arial" pitchFamily="34" charset="0"/>
              </a:rPr>
              <a:t>Docker - Containerization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8229600" cy="857250"/>
          </a:xfrm>
        </p:spPr>
        <p:txBody>
          <a:bodyPr vert="horz" lIns="0" rIns="0" bIns="0" anchor="ctr">
            <a:normAutofit/>
          </a:bodyPr>
          <a:lstStyle/>
          <a:p>
            <a:pPr algn="l"/>
            <a:r>
              <a:rPr lang="en-US" sz="2400" b="1" dirty="0">
                <a:solidFill>
                  <a:schemeClr val="bg1"/>
                </a:solidFill>
                <a:latin typeface="Arial" panose="020B0604020202020204" pitchFamily="34" charset="0"/>
                <a:cs typeface="Arial" panose="020B0604020202020204" pitchFamily="34" charset="0"/>
              </a:rPr>
              <a:t>Docker Commands</a:t>
            </a:r>
            <a:endParaRPr lang="en-IN" sz="2400" b="1" dirty="0">
              <a:solidFill>
                <a:schemeClr val="bg1"/>
              </a:solidFill>
              <a:latin typeface="Arial" panose="020B0604020202020204" pitchFamily="34" charset="0"/>
              <a:cs typeface="Arial" panose="020B0604020202020204" pitchFamily="34" charset="0"/>
            </a:endParaRPr>
          </a:p>
        </p:txBody>
      </p:sp>
      <p:grpSp>
        <p:nvGrpSpPr>
          <p:cNvPr id="7" name="Group 6"/>
          <p:cNvGrpSpPr/>
          <p:nvPr/>
        </p:nvGrpSpPr>
        <p:grpSpPr>
          <a:xfrm>
            <a:off x="220486" y="914400"/>
            <a:ext cx="8977587" cy="3820546"/>
            <a:chOff x="312737" y="1167606"/>
            <a:chExt cx="12733834" cy="5357019"/>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7" y="1167606"/>
              <a:ext cx="6858000" cy="5357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4859" y="4848225"/>
              <a:ext cx="6081712"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bwMode="auto">
            <a:xfrm flipV="1">
              <a:off x="6942137" y="1167606"/>
              <a:ext cx="0" cy="5357019"/>
            </a:xfrm>
            <a:prstGeom prst="line">
              <a:avLst/>
            </a:prstGeom>
            <a:solidFill>
              <a:srgbClr val="00B8FF"/>
            </a:solid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p:cNvSpPr/>
            <p:nvPr/>
          </p:nvSpPr>
          <p:spPr bwMode="auto">
            <a:xfrm>
              <a:off x="6964859" y="1167606"/>
              <a:ext cx="282078" cy="3680619"/>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400">
                <a:latin typeface="Arial" panose="020B0604020202020204" pitchFamily="34" charset="0"/>
                <a:ea typeface="Microsoft YaHei" panose="020B0503020204020204" pitchFamily="34" charset="-122"/>
              </a:endParaRPr>
            </a:p>
          </p:txBody>
        </p:sp>
      </p:grpSp>
      <p:sp>
        <p:nvSpPr>
          <p:cNvPr id="8" name="TextBox 7"/>
          <p:cNvSpPr txBox="1"/>
          <p:nvPr/>
        </p:nvSpPr>
        <p:spPr>
          <a:xfrm>
            <a:off x="5109225" y="857251"/>
            <a:ext cx="3599401" cy="904199"/>
          </a:xfrm>
          <a:prstGeom prst="rect">
            <a:avLst/>
          </a:prstGeom>
          <a:noFill/>
        </p:spPr>
        <p:txBody>
          <a:bodyPr wrap="square" lIns="72494" tIns="36247" rIns="72494" bIns="36247" rtlCol="0">
            <a:spAutoFit/>
          </a:bodyPr>
          <a:lstStyle/>
          <a:p>
            <a:pPr algn="just"/>
            <a:r>
              <a:rPr lang="en-US" dirty="0">
                <a:latin typeface="Arial" panose="020B0604020202020204" pitchFamily="34" charset="0"/>
                <a:cs typeface="Arial" panose="020B0604020202020204" pitchFamily="34" charset="0"/>
              </a:rPr>
              <a:t>Docker provides commands to manage, to create and share the images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110732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4" y="0"/>
            <a:ext cx="5499100" cy="728663"/>
          </a:xfrm>
        </p:spPr>
        <p:txBody>
          <a:bodyPr vert="horz" lIns="0" rIns="0" bIns="0" anchor="ctr">
            <a:normAutofit/>
          </a:bodyPr>
          <a:lstStyle/>
          <a:p>
            <a:pPr algn="l"/>
            <a:r>
              <a:rPr lang="en-US" sz="2400" b="1" dirty="0">
                <a:solidFill>
                  <a:schemeClr val="bg1"/>
                </a:solidFill>
                <a:latin typeface="Arial" panose="020B0604020202020204" pitchFamily="34" charset="0"/>
                <a:cs typeface="Arial" panose="020B0604020202020204" pitchFamily="34" charset="0"/>
              </a:rPr>
              <a:t>Docker Images</a:t>
            </a:r>
            <a:endParaRPr lang="en-IN" sz="2400" b="1"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435376" y="753272"/>
            <a:ext cx="7870425" cy="1063217"/>
          </a:xfrm>
          <a:prstGeom prst="rect">
            <a:avLst/>
          </a:prstGeom>
          <a:noFill/>
        </p:spPr>
        <p:txBody>
          <a:bodyPr wrap="square" lIns="72494" tIns="36247" rIns="72494" bIns="36247" rtlCol="0">
            <a:spAutoFit/>
          </a:bodyPr>
          <a:lstStyle/>
          <a:p>
            <a:pPr algn="just">
              <a:spcBef>
                <a:spcPts val="476"/>
              </a:spcBef>
              <a:spcAft>
                <a:spcPts val="476"/>
              </a:spcAft>
            </a:pPr>
            <a:r>
              <a:rPr lang="en-US" sz="1400" b="1" dirty="0" smtClean="0">
                <a:latin typeface="Arial" panose="020B0604020202020204" pitchFamily="34" charset="0"/>
                <a:cs typeface="Arial" panose="020B0604020202020204" pitchFamily="34" charset="0"/>
              </a:rPr>
              <a:t>Docker</a:t>
            </a:r>
            <a:r>
              <a:rPr lang="en-US" sz="1400"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Images</a:t>
            </a:r>
            <a:r>
              <a:rPr lang="en-US" sz="1400" dirty="0" smtClean="0">
                <a:latin typeface="Arial" panose="020B0604020202020204" pitchFamily="34" charset="0"/>
                <a:cs typeface="Arial" panose="020B0604020202020204" pitchFamily="34" charset="0"/>
              </a:rPr>
              <a:t>: Docker images can be </a:t>
            </a:r>
            <a:r>
              <a:rPr lang="en-US" sz="1400" b="1" dirty="0" smtClean="0">
                <a:latin typeface="Arial" panose="020B0604020202020204" pitchFamily="34" charset="0"/>
                <a:cs typeface="Arial" panose="020B0604020202020204" pitchFamily="34" charset="0"/>
              </a:rPr>
              <a:t>stacked</a:t>
            </a:r>
            <a:r>
              <a:rPr lang="en-US" sz="1400" dirty="0" smtClean="0">
                <a:latin typeface="Arial" panose="020B0604020202020204" pitchFamily="34" charset="0"/>
                <a:cs typeface="Arial" panose="020B0604020202020204" pitchFamily="34" charset="0"/>
              </a:rPr>
              <a:t> on one another to form a single image. This is achieved using the </a:t>
            </a:r>
            <a:r>
              <a:rPr lang="en-US" sz="1400" b="1" dirty="0" smtClean="0">
                <a:latin typeface="Arial" panose="020B0604020202020204" pitchFamily="34" charset="0"/>
                <a:cs typeface="Arial" panose="020B0604020202020204" pitchFamily="34" charset="0"/>
              </a:rPr>
              <a:t>Union mounts.</a:t>
            </a:r>
          </a:p>
          <a:p>
            <a:pPr algn="just">
              <a:spcBef>
                <a:spcPts val="476"/>
              </a:spcBef>
              <a:spcAft>
                <a:spcPts val="476"/>
              </a:spcAft>
            </a:pPr>
            <a:r>
              <a:rPr lang="en-US" sz="1400" dirty="0" smtClean="0">
                <a:latin typeface="Arial" panose="020B0604020202020204" pitchFamily="34" charset="0"/>
                <a:cs typeface="Arial" panose="020B0604020202020204" pitchFamily="34" charset="0"/>
              </a:rPr>
              <a:t>This scenario is very much likely when we go on adding new application on the existing images. This provides a lot of flexibility of maintaining and updating, making it highly scalable and portable.</a:t>
            </a:r>
            <a:endParaRPr lang="en-IN" sz="1400" dirty="0">
              <a:latin typeface="Arial" panose="020B0604020202020204" pitchFamily="34" charset="0"/>
              <a:cs typeface="Arial" panose="020B0604020202020204" pitchFamily="34" charset="0"/>
            </a:endParaRPr>
          </a:p>
        </p:txBody>
      </p:sp>
      <p:grpSp>
        <p:nvGrpSpPr>
          <p:cNvPr id="3" name="Group 2"/>
          <p:cNvGrpSpPr/>
          <p:nvPr/>
        </p:nvGrpSpPr>
        <p:grpSpPr>
          <a:xfrm>
            <a:off x="650265" y="1896853"/>
            <a:ext cx="2626335" cy="1851683"/>
            <a:chOff x="650264" y="2988959"/>
            <a:chExt cx="2626335" cy="2468910"/>
          </a:xfrm>
        </p:grpSpPr>
        <p:grpSp>
          <p:nvGrpSpPr>
            <p:cNvPr id="10" name="Group 9"/>
            <p:cNvGrpSpPr/>
            <p:nvPr/>
          </p:nvGrpSpPr>
          <p:grpSpPr>
            <a:xfrm>
              <a:off x="652969" y="3573919"/>
              <a:ext cx="2471231" cy="1883950"/>
              <a:chOff x="1608137" y="3072606"/>
              <a:chExt cx="3505200" cy="1981200"/>
            </a:xfrm>
          </p:grpSpPr>
          <p:sp>
            <p:nvSpPr>
              <p:cNvPr id="5" name="TextBox 4"/>
              <p:cNvSpPr txBox="1"/>
              <p:nvPr/>
            </p:nvSpPr>
            <p:spPr>
              <a:xfrm>
                <a:off x="1760537" y="46276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100" dirty="0">
                    <a:latin typeface="Arial" panose="020B0604020202020204" pitchFamily="34" charset="0"/>
                    <a:cs typeface="Arial" panose="020B0604020202020204" pitchFamily="34" charset="0"/>
                  </a:rPr>
                  <a:t>Base Image </a:t>
                </a:r>
                <a:r>
                  <a:rPr lang="en-US" sz="1100" dirty="0" smtClean="0">
                    <a:solidFill>
                      <a:schemeClr val="bg1"/>
                    </a:solidFill>
                    <a:latin typeface="Arial" panose="020B0604020202020204" pitchFamily="34" charset="0"/>
                    <a:cs typeface="Arial" panose="020B0604020202020204" pitchFamily="34" charset="0"/>
                  </a:rPr>
                  <a:t>(</a:t>
                </a:r>
                <a:r>
                  <a:rPr lang="en-US" sz="1100" b="1" dirty="0" smtClean="0">
                    <a:solidFill>
                      <a:schemeClr val="bg1"/>
                    </a:solidFill>
                    <a:latin typeface="Arial" panose="020B0604020202020204" pitchFamily="34" charset="0"/>
                    <a:cs typeface="Arial" panose="020B0604020202020204" pitchFamily="34" charset="0"/>
                  </a:rPr>
                  <a:t>root</a:t>
                </a:r>
                <a:r>
                  <a:rPr lang="en-US" sz="1100" dirty="0" smtClean="0">
                    <a:solidFill>
                      <a:schemeClr val="bg1"/>
                    </a:solidFill>
                    <a:latin typeface="Arial" panose="020B0604020202020204" pitchFamily="34" charset="0"/>
                    <a:cs typeface="Arial" panose="020B0604020202020204" pitchFamily="34" charset="0"/>
                  </a:rPr>
                  <a:t> </a:t>
                </a:r>
                <a:r>
                  <a:rPr lang="en-US" sz="1100" b="1" dirty="0" smtClean="0">
                    <a:solidFill>
                      <a:schemeClr val="bg1"/>
                    </a:solidFill>
                    <a:latin typeface="Arial" panose="020B0604020202020204" pitchFamily="34" charset="0"/>
                    <a:cs typeface="Arial" panose="020B0604020202020204" pitchFamily="34" charset="0"/>
                  </a:rPr>
                  <a:t>fs</a:t>
                </a:r>
                <a:r>
                  <a:rPr lang="en-US" sz="1100" dirty="0" smtClean="0">
                    <a:solidFill>
                      <a:schemeClr val="bg1"/>
                    </a:solidFill>
                    <a:latin typeface="Arial" panose="020B0604020202020204" pitchFamily="34" charset="0"/>
                    <a:cs typeface="Arial" panose="020B0604020202020204" pitchFamily="34" charset="0"/>
                  </a:rPr>
                  <a:t>)</a:t>
                </a:r>
                <a:endParaRPr lang="en-IN" sz="11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1760537" y="40942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100" dirty="0">
                    <a:latin typeface="Arial" panose="020B0604020202020204" pitchFamily="34" charset="0"/>
                    <a:cs typeface="Arial" panose="020B0604020202020204" pitchFamily="34" charset="0"/>
                  </a:rPr>
                  <a:t>Layer 1 (image) -- </a:t>
                </a:r>
                <a:r>
                  <a:rPr lang="en-US" sz="1100" b="1" dirty="0" smtClean="0">
                    <a:solidFill>
                      <a:schemeClr val="bg1"/>
                    </a:solidFill>
                    <a:latin typeface="Arial" panose="020B0604020202020204" pitchFamily="34" charset="0"/>
                    <a:cs typeface="Arial" panose="020B0604020202020204" pitchFamily="34" charset="0"/>
                  </a:rPr>
                  <a:t>NGINX</a:t>
                </a:r>
                <a:endParaRPr lang="en-IN" sz="1100" b="1"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1760537" y="35608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100" dirty="0">
                    <a:latin typeface="Arial" panose="020B0604020202020204" pitchFamily="34" charset="0"/>
                    <a:cs typeface="Arial" panose="020B0604020202020204" pitchFamily="34" charset="0"/>
                  </a:rPr>
                  <a:t>Layer 2 (image) -- </a:t>
                </a:r>
                <a:r>
                  <a:rPr lang="en-US" sz="1100" b="1" dirty="0">
                    <a:solidFill>
                      <a:schemeClr val="bg1"/>
                    </a:solidFill>
                    <a:latin typeface="Arial" panose="020B0604020202020204" pitchFamily="34" charset="0"/>
                    <a:cs typeface="Arial" panose="020B0604020202020204" pitchFamily="34" charset="0"/>
                  </a:rPr>
                  <a:t>A</a:t>
                </a:r>
                <a:r>
                  <a:rPr lang="en-US" sz="1100" b="1" dirty="0" smtClean="0">
                    <a:solidFill>
                      <a:schemeClr val="bg1"/>
                    </a:solidFill>
                    <a:latin typeface="Arial" panose="020B0604020202020204" pitchFamily="34" charset="0"/>
                    <a:cs typeface="Arial" panose="020B0604020202020204" pitchFamily="34" charset="0"/>
                  </a:rPr>
                  <a:t>pplication</a:t>
                </a:r>
                <a:endParaRPr lang="en-IN" sz="1100" b="1"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bwMode="auto">
              <a:xfrm>
                <a:off x="1608137" y="3301206"/>
                <a:ext cx="3505200" cy="1752600"/>
              </a:xfrm>
              <a:prstGeom prst="rect">
                <a:avLst/>
              </a:prstGeom>
              <a:solidFill>
                <a:srgbClr val="00B8FF">
                  <a:alpha val="12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100">
                  <a:latin typeface="Arial" panose="020B0604020202020204" pitchFamily="34" charset="0"/>
                  <a:ea typeface="Microsoft YaHei" panose="020B0503020204020204" pitchFamily="34" charset="-122"/>
                  <a:cs typeface="Arial" panose="020B06040202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262" y="3072606"/>
                <a:ext cx="7429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TextBox 10"/>
            <p:cNvSpPr txBox="1"/>
            <p:nvPr/>
          </p:nvSpPr>
          <p:spPr>
            <a:xfrm>
              <a:off x="650264" y="3211622"/>
              <a:ext cx="2471231" cy="348813"/>
            </a:xfrm>
            <a:prstGeom prst="rect">
              <a:avLst/>
            </a:prstGeom>
            <a:solidFill>
              <a:schemeClr val="accent5">
                <a:lumMod val="40000"/>
                <a:lumOff val="60000"/>
              </a:schemeClr>
            </a:solidFill>
            <a:ln>
              <a:solidFill>
                <a:srgbClr val="00B050"/>
              </a:solidFill>
            </a:ln>
          </p:spPr>
          <p:txBody>
            <a:bodyPr wrap="square" rtlCol="0">
              <a:spAutoFit/>
            </a:bodyPr>
            <a:lstStyle/>
            <a:p>
              <a:pPr algn="ctr"/>
              <a:r>
                <a:rPr lang="en-US" sz="1100" dirty="0">
                  <a:latin typeface="Arial" panose="020B0604020202020204" pitchFamily="34" charset="0"/>
                  <a:cs typeface="Arial" panose="020B0604020202020204" pitchFamily="34" charset="0"/>
                </a:rPr>
                <a:t> R / W  Top layer image</a:t>
              </a:r>
              <a:endParaRPr lang="en-IN" sz="1100" dirty="0">
                <a:latin typeface="Arial" panose="020B0604020202020204" pitchFamily="34" charset="0"/>
                <a:cs typeface="Arial" panose="020B0604020202020204"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066" y="2988959"/>
              <a:ext cx="387533" cy="584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6" name="Group 25"/>
          <p:cNvGrpSpPr/>
          <p:nvPr/>
        </p:nvGrpSpPr>
        <p:grpSpPr>
          <a:xfrm>
            <a:off x="5323648" y="1923677"/>
            <a:ext cx="2848752" cy="1689160"/>
            <a:chOff x="6332537" y="3194483"/>
            <a:chExt cx="3276600" cy="2293939"/>
          </a:xfrm>
        </p:grpSpPr>
        <p:sp>
          <p:nvSpPr>
            <p:cNvPr id="14" name="Rounded Rectangle 13"/>
            <p:cNvSpPr/>
            <p:nvPr/>
          </p:nvSpPr>
          <p:spPr bwMode="auto">
            <a:xfrm>
              <a:off x="6332537" y="4596605"/>
              <a:ext cx="1333500" cy="891817"/>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r>
                <a:rPr lang="en-US" sz="1100" dirty="0">
                  <a:latin typeface="Arial" panose="020B0604020202020204" pitchFamily="34" charset="0"/>
                  <a:cs typeface="Arial" panose="020B0604020202020204" pitchFamily="34" charset="0"/>
                </a:rPr>
                <a:t>Docker Images</a:t>
              </a:r>
            </a:p>
            <a:p>
              <a:pPr defTabSz="362468" fontAlgn="base" hangingPunct="0">
                <a:lnSpc>
                  <a:spcPct val="93000"/>
                </a:lnSpc>
                <a:spcBef>
                  <a:spcPct val="0"/>
                </a:spcBef>
                <a:spcAft>
                  <a:spcPct val="0"/>
                </a:spcAft>
                <a:buClr>
                  <a:srgbClr val="000000"/>
                </a:buClr>
                <a:buSzPct val="100000"/>
              </a:pPr>
              <a:r>
                <a:rPr lang="en-US" sz="1100" dirty="0">
                  <a:latin typeface="Arial" panose="020B0604020202020204" pitchFamily="34" charset="0"/>
                  <a:cs typeface="Arial" panose="020B0604020202020204" pitchFamily="34" charset="0"/>
                </a:rPr>
                <a:t>Customize / Downloaded</a:t>
              </a:r>
              <a:endParaRPr lang="en-IN" sz="1100" dirty="0">
                <a:latin typeface="Arial" panose="020B0604020202020204" pitchFamily="34" charset="0"/>
                <a:cs typeface="Arial" panose="020B0604020202020204" pitchFamily="34" charset="0"/>
              </a:endParaRPr>
            </a:p>
          </p:txBody>
        </p:sp>
        <p:sp>
          <p:nvSpPr>
            <p:cNvPr id="15" name="Cloud 14"/>
            <p:cNvSpPr/>
            <p:nvPr/>
          </p:nvSpPr>
          <p:spPr bwMode="auto">
            <a:xfrm>
              <a:off x="6827837" y="3783404"/>
              <a:ext cx="838200" cy="463234"/>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100">
                <a:latin typeface="Arial" panose="020B0604020202020204" pitchFamily="34" charset="0"/>
                <a:ea typeface="Microsoft YaHei" panose="020B0503020204020204" pitchFamily="34" charset="-122"/>
                <a:cs typeface="Arial" panose="020B0604020202020204" pitchFamily="34" charset="0"/>
              </a:endParaRPr>
            </a:p>
          </p:txBody>
        </p:sp>
        <p:cxnSp>
          <p:nvCxnSpPr>
            <p:cNvPr id="17" name="Straight Arrow Connector 16"/>
            <p:cNvCxnSpPr>
              <a:endCxn id="15" idx="1"/>
            </p:cNvCxnSpPr>
            <p:nvPr/>
          </p:nvCxnSpPr>
          <p:spPr bwMode="auto">
            <a:xfrm flipV="1">
              <a:off x="7246938" y="4246146"/>
              <a:ext cx="0" cy="350463"/>
            </a:xfrm>
            <a:prstGeom prst="straightConnector1">
              <a:avLst/>
            </a:prstGeom>
            <a:solidFill>
              <a:srgbClr val="00B8FF"/>
            </a:solidFill>
            <a:ln w="9525"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ounded Rectangle 17"/>
            <p:cNvSpPr/>
            <p:nvPr/>
          </p:nvSpPr>
          <p:spPr bwMode="auto">
            <a:xfrm>
              <a:off x="7818437" y="3194483"/>
              <a:ext cx="1790700" cy="394809"/>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362468"/>
              <a:r>
                <a:rPr lang="en-US" sz="1000" dirty="0">
                  <a:latin typeface="Arial" panose="020B0604020202020204" pitchFamily="34" charset="0"/>
                  <a:cs typeface="Arial" panose="020B0604020202020204" pitchFamily="34" charset="0"/>
                </a:rPr>
                <a:t>registries / </a:t>
              </a:r>
              <a:r>
                <a:rPr lang="en-US" sz="1000" dirty="0" smtClean="0">
                  <a:latin typeface="Arial" panose="020B0604020202020204" pitchFamily="34" charset="0"/>
                  <a:cs typeface="Arial" panose="020B0604020202020204" pitchFamily="34" charset="0"/>
                </a:rPr>
                <a:t>repositories</a:t>
              </a:r>
              <a:endParaRPr lang="en-IN" sz="1000" dirty="0">
                <a:latin typeface="Arial" panose="020B0604020202020204" pitchFamily="34" charset="0"/>
                <a:cs typeface="Arial" panose="020B0604020202020204" pitchFamily="34" charset="0"/>
              </a:endParaRPr>
            </a:p>
          </p:txBody>
        </p:sp>
        <p:cxnSp>
          <p:nvCxnSpPr>
            <p:cNvPr id="21" name="Straight Arrow Connector 20"/>
            <p:cNvCxnSpPr>
              <a:stCxn id="15" idx="0"/>
            </p:cNvCxnSpPr>
            <p:nvPr/>
          </p:nvCxnSpPr>
          <p:spPr bwMode="auto">
            <a:xfrm flipV="1">
              <a:off x="7665339" y="3538061"/>
              <a:ext cx="495998" cy="476961"/>
            </a:xfrm>
            <a:prstGeom prst="straightConnector1">
              <a:avLst/>
            </a:prstGeom>
            <a:solidFill>
              <a:srgbClr val="00B8FF"/>
            </a:solidFill>
            <a:ln w="9525"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ounded Rectangle 23"/>
            <p:cNvSpPr/>
            <p:nvPr/>
          </p:nvSpPr>
          <p:spPr bwMode="auto">
            <a:xfrm>
              <a:off x="8275637" y="4661326"/>
              <a:ext cx="1333500" cy="739416"/>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100" dirty="0">
                  <a:latin typeface="Arial" panose="020B0604020202020204" pitchFamily="34" charset="0"/>
                  <a:cs typeface="Arial" panose="020B0604020202020204" pitchFamily="34" charset="0"/>
                </a:rPr>
                <a:t>Docker container</a:t>
              </a:r>
              <a:endParaRPr lang="en-IN" sz="1100" dirty="0">
                <a:latin typeface="Arial" panose="020B0604020202020204" pitchFamily="34" charset="0"/>
                <a:cs typeface="Arial" panose="020B0604020202020204" pitchFamily="34" charset="0"/>
              </a:endParaRPr>
            </a:p>
          </p:txBody>
        </p:sp>
        <p:cxnSp>
          <p:nvCxnSpPr>
            <p:cNvPr id="25" name="Straight Arrow Connector 24"/>
            <p:cNvCxnSpPr>
              <a:stCxn id="14" idx="3"/>
              <a:endCxn id="24" idx="1"/>
            </p:cNvCxnSpPr>
            <p:nvPr/>
          </p:nvCxnSpPr>
          <p:spPr bwMode="auto">
            <a:xfrm flipV="1">
              <a:off x="7666037" y="5031034"/>
              <a:ext cx="609600" cy="11479"/>
            </a:xfrm>
            <a:prstGeom prst="straightConnector1">
              <a:avLst/>
            </a:prstGeom>
            <a:solidFill>
              <a:srgbClr val="00B8FF"/>
            </a:solidFill>
            <a:ln w="9525" cap="flat"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TextBox 7"/>
          <p:cNvSpPr txBox="1"/>
          <p:nvPr/>
        </p:nvSpPr>
        <p:spPr>
          <a:xfrm>
            <a:off x="533400" y="3940002"/>
            <a:ext cx="7350736" cy="461665"/>
          </a:xfrm>
          <a:prstGeom prst="rect">
            <a:avLst/>
          </a:prstGeom>
          <a:noFill/>
        </p:spPr>
        <p:txBody>
          <a:bodyPr wrap="square" rtlCol="0">
            <a:spAutoFit/>
          </a:bodyPr>
          <a:lstStyle/>
          <a:p>
            <a:r>
              <a:rPr lang="en-US" sz="1200" dirty="0" smtClean="0">
                <a:solidFill>
                  <a:srgbClr val="0000FF"/>
                </a:solidFill>
                <a:latin typeface="Courier New" panose="02070309020205020404" pitchFamily="49" charset="0"/>
                <a:cs typeface="Courier New" panose="02070309020205020404" pitchFamily="49" charset="0"/>
              </a:rPr>
              <a:t>$ docker image history &lt;</a:t>
            </a:r>
            <a:r>
              <a:rPr lang="en-US" sz="1200" dirty="0" err="1" smtClean="0">
                <a:solidFill>
                  <a:srgbClr val="0000FF"/>
                </a:solidFill>
                <a:latin typeface="Courier New" panose="02070309020205020404" pitchFamily="49" charset="0"/>
                <a:cs typeface="Courier New" panose="02070309020205020404" pitchFamily="49" charset="0"/>
              </a:rPr>
              <a:t>image_id</a:t>
            </a:r>
            <a:r>
              <a:rPr lang="en-US" sz="1200" dirty="0" smtClean="0">
                <a:solidFill>
                  <a:srgbClr val="0000FF"/>
                </a:solidFill>
                <a:latin typeface="Courier New" panose="02070309020205020404" pitchFamily="49" charset="0"/>
                <a:cs typeface="Courier New" panose="02070309020205020404" pitchFamily="49" charset="0"/>
              </a:rPr>
              <a:t>&gt; </a:t>
            </a:r>
            <a:r>
              <a:rPr lang="en-US" sz="1200" dirty="0" smtClean="0">
                <a:latin typeface="Arial" panose="020B0604020202020204" pitchFamily="34" charset="0"/>
                <a:cs typeface="Arial" panose="020B0604020202020204" pitchFamily="34" charset="0"/>
              </a:rPr>
              <a:t>… provides history of the image… what changes have happened while creating the image.</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149374"/>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8229600" cy="857250"/>
          </a:xfrm>
        </p:spPr>
        <p:txBody>
          <a:bodyPr vert="horz" lIns="0" rIns="0" bIns="0" anchor="ctr">
            <a:normAutofit/>
          </a:bodyPr>
          <a:lstStyle/>
          <a:p>
            <a:pPr algn="l"/>
            <a:r>
              <a:rPr lang="en-US" sz="2400" b="1" dirty="0">
                <a:solidFill>
                  <a:schemeClr val="bg1"/>
                </a:solidFill>
                <a:latin typeface="Arial" panose="020B0604020202020204" pitchFamily="34" charset="0"/>
                <a:cs typeface="Arial" panose="020B0604020202020204" pitchFamily="34" charset="0"/>
              </a:rPr>
              <a:t>Docker Images</a:t>
            </a:r>
            <a:endParaRPr lang="en-IN" sz="2400" b="1" dirty="0">
              <a:solidFill>
                <a:schemeClr val="bg1"/>
              </a:solidFill>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08" y="1543050"/>
            <a:ext cx="7239093" cy="1467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95083" y="699542"/>
            <a:ext cx="7605917" cy="811866"/>
          </a:xfrm>
          <a:prstGeom prst="rect">
            <a:avLst/>
          </a:prstGeom>
          <a:noFill/>
        </p:spPr>
        <p:txBody>
          <a:bodyPr wrap="square" lIns="72494" tIns="36247" rIns="72494" bIns="36247" rtlCol="0">
            <a:spAutoFit/>
          </a:bodyPr>
          <a:lstStyle/>
          <a:p>
            <a:pPr algn="just"/>
            <a:r>
              <a:rPr lang="en-US" sz="1600" dirty="0">
                <a:latin typeface="Arial" panose="020B0604020202020204" pitchFamily="34" charset="0"/>
                <a:cs typeface="Arial" panose="020B0604020202020204" pitchFamily="34" charset="0"/>
              </a:rPr>
              <a:t>When we pull docker images from hub / repository, there are other images that are pulled along with it. Those are the </a:t>
            </a:r>
            <a:r>
              <a:rPr lang="en-US" sz="1600" b="1" dirty="0">
                <a:latin typeface="Arial" panose="020B0604020202020204" pitchFamily="34" charset="0"/>
                <a:cs typeface="Arial" panose="020B0604020202020204" pitchFamily="34" charset="0"/>
              </a:rPr>
              <a:t>layers</a:t>
            </a:r>
            <a:r>
              <a:rPr lang="en-US" sz="1600" dirty="0">
                <a:latin typeface="Arial" panose="020B0604020202020204" pitchFamily="34" charset="0"/>
                <a:cs typeface="Arial" panose="020B0604020202020204" pitchFamily="34" charset="0"/>
              </a:rPr>
              <a:t> of images that are part of the top level image.</a:t>
            </a:r>
            <a:endParaRPr lang="en-IN" sz="1600" dirty="0">
              <a:latin typeface="Arial" panose="020B0604020202020204" pitchFamily="34" charset="0"/>
              <a:cs typeface="Arial" panose="020B0604020202020204" pitchFamily="34" charset="0"/>
            </a:endParaRPr>
          </a:p>
        </p:txBody>
      </p:sp>
      <p:sp>
        <p:nvSpPr>
          <p:cNvPr id="5" name="TextBox 4"/>
          <p:cNvSpPr txBox="1"/>
          <p:nvPr/>
        </p:nvSpPr>
        <p:spPr>
          <a:xfrm>
            <a:off x="435375" y="3086101"/>
            <a:ext cx="7565625" cy="288646"/>
          </a:xfrm>
          <a:prstGeom prst="rect">
            <a:avLst/>
          </a:prstGeom>
          <a:noFill/>
        </p:spPr>
        <p:txBody>
          <a:bodyPr wrap="square" lIns="72494" tIns="36247" rIns="72494" bIns="36247" rtlCol="0">
            <a:spAutoFit/>
          </a:bodyPr>
          <a:lstStyle/>
          <a:p>
            <a:pPr algn="just"/>
            <a:r>
              <a:rPr lang="en-US" sz="1400" dirty="0" smtClean="0">
                <a:solidFill>
                  <a:srgbClr val="0000FF"/>
                </a:solidFill>
                <a:latin typeface="Courier New" panose="02070309020205020404" pitchFamily="49" charset="0"/>
                <a:cs typeface="Courier New" panose="02070309020205020404" pitchFamily="49" charset="0"/>
              </a:rPr>
              <a:t>$ docker load –</a:t>
            </a:r>
            <a:r>
              <a:rPr lang="en-US" sz="1400" dirty="0" err="1" smtClean="0">
                <a:solidFill>
                  <a:srgbClr val="0000FF"/>
                </a:solidFill>
                <a:latin typeface="Courier New" panose="02070309020205020404" pitchFamily="49" charset="0"/>
                <a:cs typeface="Courier New" panose="02070309020205020404" pitchFamily="49" charset="0"/>
              </a:rPr>
              <a:t>i</a:t>
            </a:r>
            <a:r>
              <a:rPr lang="en-US" sz="1400" dirty="0" smtClean="0">
                <a:solidFill>
                  <a:srgbClr val="0000FF"/>
                </a:solidFill>
                <a:latin typeface="Courier New" panose="02070309020205020404" pitchFamily="49" charset="0"/>
                <a:cs typeface="Courier New" panose="02070309020205020404" pitchFamily="49" charset="0"/>
              </a:rPr>
              <a:t> &lt;</a:t>
            </a:r>
            <a:r>
              <a:rPr lang="en-US" sz="1400" dirty="0" err="1" smtClean="0">
                <a:solidFill>
                  <a:srgbClr val="0000FF"/>
                </a:solidFill>
                <a:latin typeface="Courier New" panose="02070309020205020404" pitchFamily="49" charset="0"/>
                <a:cs typeface="Courier New" panose="02070309020205020404" pitchFamily="49" charset="0"/>
              </a:rPr>
              <a:t>location_of_image_file</a:t>
            </a:r>
            <a:r>
              <a:rPr lang="en-US" sz="1100" dirty="0" smtClean="0">
                <a:latin typeface="Courier New" panose="02070309020205020404" pitchFamily="49" charset="0"/>
                <a:cs typeface="Courier New" panose="02070309020205020404" pitchFamily="49" charset="0"/>
              </a:rPr>
              <a:t>&gt;  </a:t>
            </a:r>
            <a:r>
              <a:rPr lang="en-US" sz="1100" dirty="0" smtClean="0">
                <a:latin typeface="Arial" panose="020B0604020202020204" pitchFamily="34" charset="0"/>
                <a:cs typeface="Arial" panose="020B0604020202020204" pitchFamily="34" charset="0"/>
              </a:rPr>
              <a:t>… load a image file downloaded</a:t>
            </a:r>
            <a:endParaRPr lang="en-IN" sz="1100" dirty="0">
              <a:latin typeface="Arial" panose="020B0604020202020204" pitchFamily="34" charset="0"/>
              <a:cs typeface="Arial" panose="020B0604020202020204" pitchFamily="34" charset="0"/>
            </a:endParaRPr>
          </a:p>
        </p:txBody>
      </p:sp>
      <p:sp>
        <p:nvSpPr>
          <p:cNvPr id="3" name="TextBox 2"/>
          <p:cNvSpPr txBox="1"/>
          <p:nvPr/>
        </p:nvSpPr>
        <p:spPr>
          <a:xfrm>
            <a:off x="410323" y="3344674"/>
            <a:ext cx="7590677" cy="492443"/>
          </a:xfrm>
          <a:prstGeom prst="rect">
            <a:avLst/>
          </a:prstGeom>
          <a:noFill/>
        </p:spPr>
        <p:txBody>
          <a:bodyPr wrap="square" rtlCol="0">
            <a:spAutoFit/>
          </a:bodyPr>
          <a:lstStyle/>
          <a:p>
            <a:pPr algn="just"/>
            <a:r>
              <a:rPr lang="en-US" sz="1400" dirty="0">
                <a:solidFill>
                  <a:srgbClr val="0000FF"/>
                </a:solidFill>
                <a:latin typeface="Courier New" panose="02070309020205020404" pitchFamily="49" charset="0"/>
                <a:cs typeface="Courier New" panose="02070309020205020404" pitchFamily="49" charset="0"/>
              </a:rPr>
              <a:t>$ docker pull –a &lt;</a:t>
            </a:r>
            <a:r>
              <a:rPr lang="en-US" sz="1400" dirty="0" err="1">
                <a:solidFill>
                  <a:srgbClr val="0000FF"/>
                </a:solidFill>
                <a:latin typeface="Courier New" panose="02070309020205020404" pitchFamily="49" charset="0"/>
                <a:cs typeface="Courier New" panose="02070309020205020404" pitchFamily="49" charset="0"/>
              </a:rPr>
              <a:t>image_name</a:t>
            </a:r>
            <a:r>
              <a:rPr lang="en-US" sz="1400" dirty="0">
                <a:solidFill>
                  <a:srgbClr val="0000FF"/>
                </a:solidFill>
                <a:latin typeface="Courier New" panose="02070309020205020404" pitchFamily="49" charset="0"/>
                <a:cs typeface="Courier New" panose="02070309020205020404" pitchFamily="49" charset="0"/>
              </a:rPr>
              <a:t>&gt;  </a:t>
            </a:r>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pulls </a:t>
            </a:r>
            <a:r>
              <a:rPr lang="en-US" sz="1100" dirty="0">
                <a:latin typeface="Arial" panose="020B0604020202020204" pitchFamily="34" charset="0"/>
                <a:cs typeface="Arial" panose="020B0604020202020204" pitchFamily="34" charset="0"/>
              </a:rPr>
              <a:t>all docker images for an image name e.g. docker pull –a ubuntu.. Will pull all available versions of Ubuntu images from docker </a:t>
            </a:r>
            <a:r>
              <a:rPr lang="en-US" sz="1100" dirty="0" smtClean="0">
                <a:latin typeface="Arial" panose="020B0604020202020204" pitchFamily="34" charset="0"/>
                <a:cs typeface="Arial" panose="020B0604020202020204" pitchFamily="34" charset="0"/>
              </a:rPr>
              <a:t>hub.</a:t>
            </a:r>
            <a:endParaRPr lang="en-IN" sz="1100" dirty="0">
              <a:latin typeface="Arial" panose="020B0604020202020204" pitchFamily="34" charset="0"/>
              <a:cs typeface="Arial" panose="020B0604020202020204" pitchFamily="34" charset="0"/>
            </a:endParaRPr>
          </a:p>
        </p:txBody>
      </p:sp>
      <p:sp>
        <p:nvSpPr>
          <p:cNvPr id="6" name="Rounded Rectangle 5"/>
          <p:cNvSpPr/>
          <p:nvPr/>
        </p:nvSpPr>
        <p:spPr>
          <a:xfrm>
            <a:off x="838200" y="3939902"/>
            <a:ext cx="1143000" cy="742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latin typeface="Arial" panose="020B0604020202020204" pitchFamily="34" charset="0"/>
                <a:cs typeface="Arial" panose="020B0604020202020204" pitchFamily="34" charset="0"/>
              </a:rPr>
              <a:t>d</a:t>
            </a:r>
            <a:r>
              <a:rPr lang="en-US" sz="1400" b="1" dirty="0" smtClean="0">
                <a:latin typeface="Arial" panose="020B0604020202020204" pitchFamily="34" charset="0"/>
                <a:cs typeface="Arial" panose="020B0604020202020204" pitchFamily="34" charset="0"/>
              </a:rPr>
              <a:t>ocker image</a:t>
            </a:r>
            <a:endParaRPr lang="en-IN" sz="1400" b="1" dirty="0">
              <a:latin typeface="Arial" panose="020B0604020202020204" pitchFamily="34" charset="0"/>
              <a:cs typeface="Arial" panose="020B0604020202020204" pitchFamily="34" charset="0"/>
            </a:endParaRPr>
          </a:p>
        </p:txBody>
      </p:sp>
      <p:sp>
        <p:nvSpPr>
          <p:cNvPr id="8" name="Right Arrow 7"/>
          <p:cNvSpPr/>
          <p:nvPr/>
        </p:nvSpPr>
        <p:spPr>
          <a:xfrm>
            <a:off x="2145432" y="4167588"/>
            <a:ext cx="2354560" cy="420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rial" panose="020B0604020202020204" pitchFamily="34" charset="0"/>
                <a:cs typeface="Arial" panose="020B0604020202020204" pitchFamily="34" charset="0"/>
              </a:rPr>
              <a:t>L</a:t>
            </a:r>
            <a:r>
              <a:rPr lang="en-US" sz="1200" b="1" dirty="0" smtClean="0">
                <a:solidFill>
                  <a:schemeClr val="bg1"/>
                </a:solidFill>
                <a:latin typeface="Arial" panose="020B0604020202020204" pitchFamily="34" charset="0"/>
                <a:cs typeface="Arial" panose="020B0604020202020204" pitchFamily="34" charset="0"/>
              </a:rPr>
              <a:t>aunch</a:t>
            </a:r>
            <a:endParaRPr lang="en-IN" sz="1200" b="1" dirty="0">
              <a:solidFill>
                <a:schemeClr val="bg1"/>
              </a:solidFill>
              <a:latin typeface="Arial" panose="020B0604020202020204" pitchFamily="34" charset="0"/>
              <a:cs typeface="Arial" panose="020B0604020202020204" pitchFamily="34" charset="0"/>
            </a:endParaRPr>
          </a:p>
        </p:txBody>
      </p:sp>
      <p:sp>
        <p:nvSpPr>
          <p:cNvPr id="10" name="Rounded Rectangle 9"/>
          <p:cNvSpPr/>
          <p:nvPr/>
        </p:nvSpPr>
        <p:spPr>
          <a:xfrm>
            <a:off x="4724400" y="3939902"/>
            <a:ext cx="1143000" cy="742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latin typeface="Arial" panose="020B0604020202020204" pitchFamily="34" charset="0"/>
                <a:cs typeface="Arial" panose="020B0604020202020204" pitchFamily="34" charset="0"/>
              </a:rPr>
              <a:t>d</a:t>
            </a:r>
            <a:r>
              <a:rPr lang="en-US" sz="1400" b="1" dirty="0" smtClean="0">
                <a:latin typeface="Arial" panose="020B0604020202020204" pitchFamily="34" charset="0"/>
                <a:cs typeface="Arial" panose="020B0604020202020204" pitchFamily="34" charset="0"/>
              </a:rPr>
              <a:t>ocker Container</a:t>
            </a:r>
            <a:endParaRPr lang="en-IN" sz="1400" b="1" dirty="0">
              <a:latin typeface="Arial" panose="020B0604020202020204" pitchFamily="34" charset="0"/>
              <a:cs typeface="Arial" panose="020B0604020202020204" pitchFamily="34" charset="0"/>
            </a:endParaRPr>
          </a:p>
        </p:txBody>
      </p:sp>
      <p:sp>
        <p:nvSpPr>
          <p:cNvPr id="9" name="TextBox 8"/>
          <p:cNvSpPr txBox="1"/>
          <p:nvPr/>
        </p:nvSpPr>
        <p:spPr>
          <a:xfrm>
            <a:off x="435375" y="4659982"/>
            <a:ext cx="1698225" cy="276999"/>
          </a:xfrm>
          <a:prstGeom prst="rect">
            <a:avLst/>
          </a:prstGeom>
          <a:noFill/>
        </p:spPr>
        <p:txBody>
          <a:bodyPr wrap="square" rtlCol="0">
            <a:spAutoFit/>
          </a:bodyPr>
          <a:lstStyle/>
          <a:p>
            <a:pPr algn="ctr"/>
            <a:r>
              <a:rPr lang="en-US" sz="1200" b="1" dirty="0" smtClean="0">
                <a:latin typeface="Arial" panose="020B0604020202020204" pitchFamily="34" charset="0"/>
                <a:cs typeface="Arial" panose="020B0604020202020204" pitchFamily="34" charset="0"/>
              </a:rPr>
              <a:t>Build-time construct</a:t>
            </a:r>
            <a:endParaRPr lang="en-IN" sz="1200" b="1" dirty="0">
              <a:latin typeface="Arial" panose="020B0604020202020204" pitchFamily="34" charset="0"/>
              <a:cs typeface="Arial" panose="020B0604020202020204" pitchFamily="34" charset="0"/>
            </a:endParaRPr>
          </a:p>
        </p:txBody>
      </p:sp>
      <p:sp>
        <p:nvSpPr>
          <p:cNvPr id="12" name="TextBox 11"/>
          <p:cNvSpPr txBox="1"/>
          <p:nvPr/>
        </p:nvSpPr>
        <p:spPr>
          <a:xfrm>
            <a:off x="4343400" y="4671015"/>
            <a:ext cx="1812776"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R</a:t>
            </a:r>
            <a:r>
              <a:rPr lang="en-US" sz="1200" b="1" dirty="0" smtClean="0">
                <a:latin typeface="Arial" panose="020B0604020202020204" pitchFamily="34" charset="0"/>
                <a:cs typeface="Arial" panose="020B0604020202020204" pitchFamily="34" charset="0"/>
              </a:rPr>
              <a:t>un-time construct</a:t>
            </a:r>
            <a:endParaRPr lang="en-IN"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157879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654" y="-92546"/>
            <a:ext cx="8229600" cy="857250"/>
          </a:xfrm>
        </p:spPr>
        <p:txBody>
          <a:bodyPr vert="horz" lIns="0" rIns="0" bIns="0" anchor="ctr">
            <a:normAutofit/>
          </a:bodyPr>
          <a:lstStyle/>
          <a:p>
            <a:pPr algn="l"/>
            <a:r>
              <a:rPr lang="en-US" sz="2400" b="1" dirty="0">
                <a:solidFill>
                  <a:schemeClr val="bg1"/>
                </a:solidFill>
                <a:latin typeface="Arial" panose="020B0604020202020204" pitchFamily="34" charset="0"/>
                <a:cs typeface="Arial" panose="020B0604020202020204" pitchFamily="34" charset="0"/>
              </a:rPr>
              <a:t>Docker Containers</a:t>
            </a:r>
            <a:endParaRPr lang="en-IN" sz="2400" b="1"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381654" y="699542"/>
            <a:ext cx="8076547" cy="565644"/>
          </a:xfrm>
          <a:prstGeom prst="rect">
            <a:avLst/>
          </a:prstGeom>
          <a:noFill/>
        </p:spPr>
        <p:txBody>
          <a:bodyPr wrap="square" lIns="72494" tIns="36247" rIns="72494" bIns="36247" rtlCol="0">
            <a:spAutoFit/>
          </a:bodyPr>
          <a:lstStyle/>
          <a:p>
            <a:r>
              <a:rPr lang="en-US" sz="1600" dirty="0">
                <a:latin typeface="Arial" panose="020B0604020202020204" pitchFamily="34" charset="0"/>
                <a:cs typeface="Arial" panose="020B0604020202020204" pitchFamily="34" charset="0"/>
              </a:rPr>
              <a:t>Every Docker container get a </a:t>
            </a:r>
            <a:r>
              <a:rPr lang="en-US" sz="1600" b="1" dirty="0">
                <a:latin typeface="Arial" panose="020B0604020202020204" pitchFamily="34" charset="0"/>
                <a:cs typeface="Arial" panose="020B0604020202020204" pitchFamily="34" charset="0"/>
              </a:rPr>
              <a:t>writable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top</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layer</a:t>
            </a:r>
            <a:r>
              <a:rPr lang="en-US" sz="1600" dirty="0">
                <a:latin typeface="Arial" panose="020B0604020202020204" pitchFamily="34" charset="0"/>
                <a:cs typeface="Arial" panose="020B0604020202020204" pitchFamily="34" charset="0"/>
              </a:rPr>
              <a:t> where changes to the container are done, like installing a new app, file creation, IP address changes etc.,</a:t>
            </a:r>
            <a:endParaRPr lang="en-IN" sz="1600" dirty="0">
              <a:latin typeface="Arial" panose="020B0604020202020204" pitchFamily="34" charset="0"/>
              <a:cs typeface="Arial" panose="020B0604020202020204" pitchFamily="34" charset="0"/>
            </a:endParaRPr>
          </a:p>
        </p:txBody>
      </p:sp>
      <p:grpSp>
        <p:nvGrpSpPr>
          <p:cNvPr id="21" name="Group 20"/>
          <p:cNvGrpSpPr/>
          <p:nvPr/>
        </p:nvGrpSpPr>
        <p:grpSpPr>
          <a:xfrm>
            <a:off x="1115616" y="2931790"/>
            <a:ext cx="6336704" cy="1874515"/>
            <a:chOff x="596542" y="2682918"/>
            <a:chExt cx="5694575" cy="3260682"/>
          </a:xfrm>
        </p:grpSpPr>
        <p:grpSp>
          <p:nvGrpSpPr>
            <p:cNvPr id="5" name="Group 4"/>
            <p:cNvGrpSpPr/>
            <p:nvPr/>
          </p:nvGrpSpPr>
          <p:grpSpPr>
            <a:xfrm>
              <a:off x="1832157" y="3278797"/>
              <a:ext cx="2524953" cy="2468910"/>
              <a:chOff x="1455737" y="3143250"/>
              <a:chExt cx="3581400" cy="2596356"/>
            </a:xfrm>
          </p:grpSpPr>
          <p:grpSp>
            <p:nvGrpSpPr>
              <p:cNvPr id="6" name="Group 5"/>
              <p:cNvGrpSpPr/>
              <p:nvPr/>
            </p:nvGrpSpPr>
            <p:grpSpPr>
              <a:xfrm>
                <a:off x="1455737" y="3758406"/>
                <a:ext cx="3505200" cy="1981200"/>
                <a:chOff x="1608137" y="3072606"/>
                <a:chExt cx="3505200" cy="1981200"/>
              </a:xfrm>
            </p:grpSpPr>
            <p:sp>
              <p:nvSpPr>
                <p:cNvPr id="9" name="TextBox 8"/>
                <p:cNvSpPr txBox="1"/>
                <p:nvPr/>
              </p:nvSpPr>
              <p:spPr>
                <a:xfrm>
                  <a:off x="1760537" y="46276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000" dirty="0">
                      <a:latin typeface="Arial" panose="020B0604020202020204" pitchFamily="34" charset="0"/>
                      <a:cs typeface="Arial" panose="020B0604020202020204" pitchFamily="34" charset="0"/>
                    </a:rPr>
                    <a:t>Base Image </a:t>
                  </a:r>
                  <a:r>
                    <a:rPr lang="en-US" sz="1000" dirty="0" smtClean="0">
                      <a:solidFill>
                        <a:schemeClr val="bg1"/>
                      </a:solidFill>
                      <a:latin typeface="Arial" panose="020B0604020202020204" pitchFamily="34" charset="0"/>
                      <a:cs typeface="Arial" panose="020B0604020202020204" pitchFamily="34" charset="0"/>
                    </a:rPr>
                    <a:t>(</a:t>
                  </a:r>
                  <a:r>
                    <a:rPr lang="en-US" sz="1000" b="1" dirty="0" smtClean="0">
                      <a:solidFill>
                        <a:schemeClr val="bg1"/>
                      </a:solidFill>
                      <a:latin typeface="Arial" panose="020B0604020202020204" pitchFamily="34" charset="0"/>
                      <a:cs typeface="Arial" panose="020B0604020202020204" pitchFamily="34" charset="0"/>
                    </a:rPr>
                    <a:t>root</a:t>
                  </a:r>
                  <a:r>
                    <a:rPr lang="en-US" sz="1000" dirty="0" smtClean="0">
                      <a:solidFill>
                        <a:schemeClr val="bg1"/>
                      </a:solidFill>
                      <a:latin typeface="Arial" panose="020B0604020202020204" pitchFamily="34" charset="0"/>
                      <a:cs typeface="Arial" panose="020B0604020202020204" pitchFamily="34" charset="0"/>
                    </a:rPr>
                    <a:t> </a:t>
                  </a:r>
                  <a:r>
                    <a:rPr lang="en-US" sz="1000" b="1" dirty="0" smtClean="0">
                      <a:solidFill>
                        <a:schemeClr val="bg1"/>
                      </a:solidFill>
                      <a:latin typeface="Arial" panose="020B0604020202020204" pitchFamily="34" charset="0"/>
                      <a:cs typeface="Arial" panose="020B0604020202020204" pitchFamily="34" charset="0"/>
                    </a:rPr>
                    <a:t>fs</a:t>
                  </a:r>
                  <a:r>
                    <a:rPr lang="en-US" sz="1000" dirty="0" smtClean="0">
                      <a:solidFill>
                        <a:schemeClr val="bg1"/>
                      </a:solidFill>
                      <a:latin typeface="Arial" panose="020B0604020202020204" pitchFamily="34" charset="0"/>
                      <a:cs typeface="Arial" panose="020B0604020202020204" pitchFamily="34" charset="0"/>
                    </a:rPr>
                    <a:t>)</a:t>
                  </a:r>
                  <a:endParaRPr lang="en-IN" sz="1000"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1760537" y="40942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000" dirty="0">
                      <a:latin typeface="Arial" panose="020B0604020202020204" pitchFamily="34" charset="0"/>
                      <a:cs typeface="Arial" panose="020B0604020202020204" pitchFamily="34" charset="0"/>
                    </a:rPr>
                    <a:t>Layer 1 (image) -- </a:t>
                  </a:r>
                  <a:r>
                    <a:rPr lang="en-US" sz="1000" b="1" dirty="0" smtClean="0">
                      <a:solidFill>
                        <a:schemeClr val="bg1"/>
                      </a:solidFill>
                      <a:latin typeface="Arial" panose="020B0604020202020204" pitchFamily="34" charset="0"/>
                      <a:cs typeface="Arial" panose="020B0604020202020204" pitchFamily="34" charset="0"/>
                    </a:rPr>
                    <a:t>NGINX</a:t>
                  </a:r>
                  <a:endParaRPr lang="en-IN" sz="1000" b="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1760537" y="35608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000" dirty="0">
                      <a:latin typeface="Arial" panose="020B0604020202020204" pitchFamily="34" charset="0"/>
                      <a:cs typeface="Arial" panose="020B0604020202020204" pitchFamily="34" charset="0"/>
                    </a:rPr>
                    <a:t>Layer 2 (image) -- </a:t>
                  </a:r>
                  <a:r>
                    <a:rPr lang="en-US" sz="1000" b="1" dirty="0">
                      <a:solidFill>
                        <a:schemeClr val="bg1"/>
                      </a:solidFill>
                      <a:latin typeface="Arial" panose="020B0604020202020204" pitchFamily="34" charset="0"/>
                      <a:cs typeface="Arial" panose="020B0604020202020204" pitchFamily="34" charset="0"/>
                    </a:rPr>
                    <a:t>A</a:t>
                  </a:r>
                  <a:r>
                    <a:rPr lang="en-US" sz="1000" b="1" dirty="0" smtClean="0">
                      <a:solidFill>
                        <a:schemeClr val="bg1"/>
                      </a:solidFill>
                      <a:latin typeface="Arial" panose="020B0604020202020204" pitchFamily="34" charset="0"/>
                      <a:cs typeface="Arial" panose="020B0604020202020204" pitchFamily="34" charset="0"/>
                    </a:rPr>
                    <a:t>pplication</a:t>
                  </a:r>
                  <a:endParaRPr lang="en-IN" sz="1000" b="1"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bwMode="auto">
                <a:xfrm>
                  <a:off x="1608137" y="3301206"/>
                  <a:ext cx="3505200" cy="1752600"/>
                </a:xfrm>
                <a:prstGeom prst="rect">
                  <a:avLst/>
                </a:prstGeom>
                <a:solidFill>
                  <a:srgbClr val="00B8FF">
                    <a:alpha val="12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000">
                    <a:latin typeface="Arial" panose="020B0604020202020204" pitchFamily="34" charset="0"/>
                    <a:ea typeface="Microsoft YaHei" panose="020B0503020204020204" pitchFamily="34" charset="-122"/>
                    <a:cs typeface="Arial" panose="020B0604020202020204" pitchFamily="34" charset="0"/>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262" y="3072606"/>
                  <a:ext cx="7429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TextBox 6"/>
              <p:cNvSpPr txBox="1"/>
              <p:nvPr/>
            </p:nvSpPr>
            <p:spPr>
              <a:xfrm>
                <a:off x="1455737" y="3377406"/>
                <a:ext cx="3505202" cy="411927"/>
              </a:xfrm>
              <a:prstGeom prst="rect">
                <a:avLst/>
              </a:prstGeom>
              <a:solidFill>
                <a:schemeClr val="accent5">
                  <a:lumMod val="40000"/>
                  <a:lumOff val="60000"/>
                </a:schemeClr>
              </a:solidFill>
              <a:ln>
                <a:solidFill>
                  <a:srgbClr val="00B050"/>
                </a:solidFill>
              </a:ln>
            </p:spPr>
            <p:txBody>
              <a:bodyPr wrap="square" rtlCol="0">
                <a:spAutoFit/>
              </a:bodyPr>
              <a:lstStyle/>
              <a:p>
                <a:pPr algn="ctr"/>
                <a:r>
                  <a:rPr lang="en-US" sz="1000" dirty="0">
                    <a:latin typeface="Arial" panose="020B0604020202020204" pitchFamily="34" charset="0"/>
                    <a:cs typeface="Arial" panose="020B0604020202020204" pitchFamily="34" charset="0"/>
                  </a:rPr>
                  <a:t> R / W  Top layer image</a:t>
                </a:r>
                <a:endParaRPr lang="en-IN" sz="1000" dirty="0">
                  <a:latin typeface="Arial" panose="020B0604020202020204" pitchFamily="34" charset="0"/>
                  <a:cs typeface="Arial" panose="020B0604020202020204" pitchFamily="34"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1261" y="3143250"/>
                <a:ext cx="405876" cy="615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TextBox 13"/>
            <p:cNvSpPr txBox="1"/>
            <p:nvPr/>
          </p:nvSpPr>
          <p:spPr>
            <a:xfrm>
              <a:off x="665467" y="3139161"/>
              <a:ext cx="1059246" cy="2608546"/>
            </a:xfrm>
            <a:prstGeom prst="rect">
              <a:avLst/>
            </a:prstGeom>
            <a:noFill/>
            <a:ln>
              <a:solidFill>
                <a:schemeClr val="tx1"/>
              </a:solidFill>
            </a:ln>
          </p:spPr>
          <p:txBody>
            <a:bodyPr wrap="square" lIns="72494" tIns="36247" rIns="72494" bIns="36247" rtlCol="0">
              <a:noAutofit/>
            </a:bodyPr>
            <a:lstStyle/>
            <a:p>
              <a:r>
                <a:rPr lang="en-US" sz="1000" dirty="0" smtClean="0">
                  <a:latin typeface="Arial" panose="020B0604020202020204" pitchFamily="34" charset="0"/>
                  <a:cs typeface="Arial" panose="020B0604020202020204" pitchFamily="34" charset="0"/>
                </a:rPr>
                <a:t>Metadata</a:t>
              </a:r>
            </a:p>
            <a:p>
              <a:r>
                <a:rPr lang="en-US" sz="1000" dirty="0" smtClean="0">
                  <a:latin typeface="Arial" panose="020B0604020202020204" pitchFamily="34" charset="0"/>
                  <a:cs typeface="Arial" panose="020B0604020202020204" pitchFamily="34" charset="0"/>
                </a:rPr>
                <a:t>Image </a:t>
              </a:r>
              <a:r>
                <a:rPr lang="en-US" sz="1000" dirty="0">
                  <a:latin typeface="Arial" panose="020B0604020202020204" pitchFamily="34" charset="0"/>
                  <a:cs typeface="Arial" panose="020B0604020202020204" pitchFamily="34" charset="0"/>
                </a:rPr>
                <a:t>layering</a:t>
              </a:r>
            </a:p>
            <a:p>
              <a:endParaRPr lang="en-US" sz="1000" dirty="0">
                <a:latin typeface="Arial" panose="020B0604020202020204" pitchFamily="34" charset="0"/>
                <a:cs typeface="Arial" panose="020B0604020202020204" pitchFamily="34" charset="0"/>
              </a:endParaRPr>
            </a:p>
            <a:p>
              <a:pPr>
                <a:lnSpc>
                  <a:spcPct val="150000"/>
                </a:lnSpc>
              </a:pPr>
              <a:r>
                <a:rPr lang="en-US" sz="1000" dirty="0" smtClean="0">
                  <a:latin typeface="Arial" panose="020B0604020202020204" pitchFamily="34" charset="0"/>
                  <a:cs typeface="Arial" panose="020B0604020202020204" pitchFamily="34" charset="0"/>
                </a:rPr>
                <a:t>3</a:t>
              </a:r>
              <a:r>
                <a:rPr lang="en-US" sz="1000" dirty="0">
                  <a:latin typeface="Arial" panose="020B0604020202020204" pitchFamily="34" charset="0"/>
                  <a:cs typeface="Arial" panose="020B0604020202020204" pitchFamily="34" charset="0"/>
                </a:rPr>
                <a:t>)</a:t>
              </a:r>
            </a:p>
            <a:p>
              <a:pPr>
                <a:lnSpc>
                  <a:spcPct val="150000"/>
                </a:lnSpc>
              </a:pPr>
              <a:r>
                <a:rPr lang="en-US" sz="1000" dirty="0">
                  <a:latin typeface="Arial" panose="020B0604020202020204" pitchFamily="34" charset="0"/>
                  <a:cs typeface="Arial" panose="020B0604020202020204" pitchFamily="34" charset="0"/>
                </a:rPr>
                <a:t>2)</a:t>
              </a:r>
            </a:p>
            <a:p>
              <a:pPr>
                <a:lnSpc>
                  <a:spcPct val="150000"/>
                </a:lnSpc>
              </a:pPr>
              <a:r>
                <a:rPr lang="en-US" sz="1000" dirty="0">
                  <a:latin typeface="Arial" panose="020B0604020202020204" pitchFamily="34" charset="0"/>
                  <a:cs typeface="Arial" panose="020B0604020202020204" pitchFamily="34" charset="0"/>
                </a:rPr>
                <a:t>1)</a:t>
              </a:r>
            </a:p>
            <a:p>
              <a:pPr>
                <a:lnSpc>
                  <a:spcPct val="150000"/>
                </a:lnSpc>
              </a:pPr>
              <a:r>
                <a:rPr lang="en-US" sz="1000" dirty="0">
                  <a:latin typeface="Arial" panose="020B0604020202020204" pitchFamily="34" charset="0"/>
                  <a:cs typeface="Arial" panose="020B0604020202020204" pitchFamily="34" charset="0"/>
                </a:rPr>
                <a:t>0)…..</a:t>
              </a:r>
            </a:p>
            <a:p>
              <a:endParaRPr lang="en-US" sz="1000" dirty="0">
                <a:latin typeface="Arial" panose="020B0604020202020204" pitchFamily="34" charset="0"/>
                <a:cs typeface="Arial" panose="020B0604020202020204" pitchFamily="34" charset="0"/>
              </a:endParaRPr>
            </a:p>
          </p:txBody>
        </p:sp>
        <p:sp>
          <p:nvSpPr>
            <p:cNvPr id="15" name="Rectangle 14"/>
            <p:cNvSpPr/>
            <p:nvPr/>
          </p:nvSpPr>
          <p:spPr bwMode="auto">
            <a:xfrm>
              <a:off x="596542" y="2682918"/>
              <a:ext cx="5640852" cy="3260682"/>
            </a:xfrm>
            <a:prstGeom prst="rect">
              <a:avLst/>
            </a:prstGeom>
            <a:noFill/>
            <a:ln w="25400" cap="flat" cmpd="sng" algn="ctr">
              <a:solidFill>
                <a:srgbClr val="00B050"/>
              </a:solidFill>
              <a:prstDash val="solid"/>
              <a:round/>
              <a:headEnd type="none" w="med" len="med"/>
              <a:tailEnd type="none" w="med" len="med"/>
            </a:ln>
            <a:effectLst/>
            <a:ex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000">
                <a:latin typeface="Arial" panose="020B0604020202020204" pitchFamily="34" charset="0"/>
                <a:ea typeface="Microsoft YaHei" panose="020B0503020204020204" pitchFamily="34" charset="-122"/>
                <a:cs typeface="Arial" panose="020B0604020202020204" pitchFamily="34" charset="0"/>
              </a:endParaRPr>
            </a:p>
          </p:txBody>
        </p:sp>
        <p:sp>
          <p:nvSpPr>
            <p:cNvPr id="16" name="Right Brace 15"/>
            <p:cNvSpPr/>
            <p:nvPr/>
          </p:nvSpPr>
          <p:spPr bwMode="auto">
            <a:xfrm>
              <a:off x="4464555" y="3501459"/>
              <a:ext cx="322334" cy="362298"/>
            </a:xfrm>
            <a:prstGeom prst="rightBrac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000">
                <a:latin typeface="Arial" panose="020B0604020202020204" pitchFamily="34" charset="0"/>
                <a:ea typeface="Microsoft YaHei" panose="020B0503020204020204" pitchFamily="34" charset="-122"/>
                <a:cs typeface="Arial" panose="020B0604020202020204" pitchFamily="34" charset="0"/>
              </a:endParaRPr>
            </a:p>
          </p:txBody>
        </p:sp>
        <p:sp>
          <p:nvSpPr>
            <p:cNvPr id="17" name="TextBox 16"/>
            <p:cNvSpPr txBox="1"/>
            <p:nvPr/>
          </p:nvSpPr>
          <p:spPr>
            <a:xfrm>
              <a:off x="4786889" y="3501459"/>
              <a:ext cx="1020727" cy="606090"/>
            </a:xfrm>
            <a:prstGeom prst="rect">
              <a:avLst/>
            </a:prstGeom>
            <a:noFill/>
          </p:spPr>
          <p:txBody>
            <a:bodyPr wrap="square" lIns="72494" tIns="36247" rIns="72494" bIns="36247" rtlCol="0">
              <a:spAutoFit/>
            </a:bodyPr>
            <a:lstStyle/>
            <a:p>
              <a:r>
                <a:rPr lang="en-US" sz="1000" dirty="0">
                  <a:latin typeface="Arial" panose="020B0604020202020204" pitchFamily="34" charset="0"/>
                  <a:cs typeface="Arial" panose="020B0604020202020204" pitchFamily="34" charset="0"/>
                </a:rPr>
                <a:t>One per container</a:t>
              </a:r>
              <a:endParaRPr lang="en-IN" sz="1000" dirty="0">
                <a:latin typeface="Arial" panose="020B0604020202020204" pitchFamily="34" charset="0"/>
                <a:cs typeface="Arial" panose="020B0604020202020204" pitchFamily="34" charset="0"/>
              </a:endParaRPr>
            </a:p>
          </p:txBody>
        </p:sp>
        <p:sp>
          <p:nvSpPr>
            <p:cNvPr id="18" name="Right Brace 17"/>
            <p:cNvSpPr/>
            <p:nvPr/>
          </p:nvSpPr>
          <p:spPr bwMode="auto">
            <a:xfrm>
              <a:off x="4502224" y="4059708"/>
              <a:ext cx="322334" cy="1687999"/>
            </a:xfrm>
            <a:prstGeom prst="rightBrac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000">
                <a:latin typeface="Arial" panose="020B0604020202020204" pitchFamily="34" charset="0"/>
                <a:ea typeface="Microsoft YaHei" panose="020B0503020204020204" pitchFamily="34" charset="-122"/>
                <a:cs typeface="Arial" panose="020B0604020202020204" pitchFamily="34" charset="0"/>
              </a:endParaRPr>
            </a:p>
          </p:txBody>
        </p:sp>
        <p:sp>
          <p:nvSpPr>
            <p:cNvPr id="19" name="TextBox 18"/>
            <p:cNvSpPr txBox="1"/>
            <p:nvPr/>
          </p:nvSpPr>
          <p:spPr>
            <a:xfrm>
              <a:off x="4786889" y="4581069"/>
              <a:ext cx="1020727" cy="1095724"/>
            </a:xfrm>
            <a:prstGeom prst="rect">
              <a:avLst/>
            </a:prstGeom>
            <a:noFill/>
          </p:spPr>
          <p:txBody>
            <a:bodyPr wrap="square" lIns="72494" tIns="36247" rIns="72494" bIns="36247" rtlCol="0">
              <a:spAutoFit/>
            </a:bodyPr>
            <a:lstStyle/>
            <a:p>
              <a:r>
                <a:rPr lang="en-US" sz="1000" dirty="0">
                  <a:latin typeface="Arial" panose="020B0604020202020204" pitchFamily="34" charset="0"/>
                  <a:cs typeface="Arial" panose="020B0604020202020204" pitchFamily="34" charset="0"/>
                </a:rPr>
                <a:t>Can be shared by many containers</a:t>
              </a:r>
              <a:endParaRPr lang="en-IN" sz="1000" dirty="0">
                <a:latin typeface="Arial" panose="020B0604020202020204" pitchFamily="34" charset="0"/>
                <a:cs typeface="Arial" panose="020B0604020202020204" pitchFamily="34" charset="0"/>
              </a:endParaRPr>
            </a:p>
          </p:txBody>
        </p:sp>
        <p:sp>
          <p:nvSpPr>
            <p:cNvPr id="20" name="TextBox 19"/>
            <p:cNvSpPr txBox="1"/>
            <p:nvPr/>
          </p:nvSpPr>
          <p:spPr>
            <a:xfrm>
              <a:off x="3886200" y="2704404"/>
              <a:ext cx="2404917" cy="801943"/>
            </a:xfrm>
            <a:prstGeom prst="rect">
              <a:avLst/>
            </a:prstGeom>
            <a:noFill/>
          </p:spPr>
          <p:txBody>
            <a:bodyPr wrap="square" lIns="72494" tIns="36247" rIns="72494" bIns="36247" rtlCol="0">
              <a:spAutoFit/>
            </a:bodyPr>
            <a:lstStyle/>
            <a:p>
              <a:r>
                <a:rPr lang="en-US" sz="1400" b="1" dirty="0" smtClean="0">
                  <a:latin typeface="Arial" panose="020B0604020202020204" pitchFamily="34" charset="0"/>
                  <a:cs typeface="Arial" panose="020B0604020202020204" pitchFamily="34" charset="0"/>
                </a:rPr>
                <a:t>Sample Docker Container</a:t>
              </a:r>
              <a:endParaRPr lang="en-IN" sz="1400" b="1" dirty="0">
                <a:latin typeface="Arial" panose="020B0604020202020204" pitchFamily="34" charset="0"/>
                <a:cs typeface="Arial" panose="020B0604020202020204" pitchFamily="34" charset="0"/>
              </a:endParaRPr>
            </a:p>
          </p:txBody>
        </p:sp>
      </p:grpSp>
      <p:sp>
        <p:nvSpPr>
          <p:cNvPr id="3" name="Rectangle 2"/>
          <p:cNvSpPr/>
          <p:nvPr/>
        </p:nvSpPr>
        <p:spPr>
          <a:xfrm>
            <a:off x="381654" y="1347614"/>
            <a:ext cx="8076547" cy="1585049"/>
          </a:xfrm>
          <a:prstGeom prst="rect">
            <a:avLst/>
          </a:prstGeom>
        </p:spPr>
        <p:txBody>
          <a:bodyPr wrap="square">
            <a:spAutoFit/>
          </a:bodyPr>
          <a:lstStyle/>
          <a:p>
            <a:pPr>
              <a:spcAft>
                <a:spcPts val="600"/>
              </a:spcAft>
            </a:pPr>
            <a:r>
              <a:rPr lang="en-US" sz="1100" dirty="0">
                <a:solidFill>
                  <a:srgbClr val="0000FF"/>
                </a:solidFill>
                <a:latin typeface="Courier New" panose="02070309020205020404" pitchFamily="49" charset="0"/>
                <a:cs typeface="Courier New" panose="02070309020205020404" pitchFamily="49" charset="0"/>
              </a:rPr>
              <a:t>$ docker run –it ubuntu /bin/bash  </a:t>
            </a:r>
            <a:r>
              <a:rPr lang="en-US" sz="1100" dirty="0" smtClean="0">
                <a:latin typeface="Arial" panose="020B0604020202020204" pitchFamily="34" charset="0"/>
                <a:cs typeface="Arial" panose="020B0604020202020204" pitchFamily="34" charset="0"/>
              </a:rPr>
              <a:t>---  run a container using mentioned image, unpacks the image, layers and build a container with a terminal in interactive mode and assign a shell prompt.</a:t>
            </a:r>
          </a:p>
          <a:p>
            <a:pPr>
              <a:spcAft>
                <a:spcPts val="600"/>
              </a:spcAft>
            </a:pPr>
            <a:r>
              <a:rPr lang="en-US" sz="1100" dirty="0">
                <a:solidFill>
                  <a:srgbClr val="0000FF"/>
                </a:solidFill>
                <a:latin typeface="Courier New" panose="02070309020205020404" pitchFamily="49" charset="0"/>
                <a:cs typeface="Courier New" panose="02070309020205020404" pitchFamily="49" charset="0"/>
              </a:rPr>
              <a:t>$ docker –p –q </a:t>
            </a:r>
            <a:r>
              <a:rPr lang="en-US" sz="1100" dirty="0">
                <a:latin typeface="Arial" panose="020B0604020202020204" pitchFamily="34" charset="0"/>
                <a:cs typeface="Arial" panose="020B0604020202020204" pitchFamily="34" charset="0"/>
              </a:rPr>
              <a:t>.. Keep docker running in the background without exiting</a:t>
            </a:r>
            <a:r>
              <a:rPr lang="en-US" sz="1100" dirty="0" smtClean="0">
                <a:latin typeface="Arial" panose="020B0604020202020204" pitchFamily="34" charset="0"/>
                <a:cs typeface="Arial" panose="020B0604020202020204" pitchFamily="34" charset="0"/>
              </a:rPr>
              <a:t>.</a:t>
            </a:r>
          </a:p>
          <a:p>
            <a:pPr>
              <a:spcAft>
                <a:spcPts val="600"/>
              </a:spcAft>
            </a:pPr>
            <a:r>
              <a:rPr lang="en-US" sz="1100" dirty="0">
                <a:solidFill>
                  <a:srgbClr val="0000FF"/>
                </a:solidFill>
                <a:latin typeface="Courier New" panose="02070309020205020404" pitchFamily="49" charset="0"/>
                <a:cs typeface="Courier New" panose="02070309020205020404" pitchFamily="49" charset="0"/>
              </a:rPr>
              <a:t>$ docker run –it –d ubuntu   </a:t>
            </a:r>
            <a:r>
              <a:rPr lang="en-US" sz="1100" dirty="0" smtClean="0">
                <a:latin typeface="Arial" panose="020B0604020202020204" pitchFamily="34" charset="0"/>
                <a:cs typeface="Arial" panose="020B0604020202020204" pitchFamily="34" charset="0"/>
              </a:rPr>
              <a:t>----- run a docker container in detached mode. The container can be attached to with the command, </a:t>
            </a:r>
            <a:r>
              <a:rPr lang="en-US" sz="1100" dirty="0">
                <a:solidFill>
                  <a:srgbClr val="0000FF"/>
                </a:solidFill>
                <a:latin typeface="Courier New" panose="02070309020205020404" pitchFamily="49" charset="0"/>
                <a:cs typeface="Courier New" panose="02070309020205020404" pitchFamily="49" charset="0"/>
              </a:rPr>
              <a:t> $ docker attach &lt;</a:t>
            </a:r>
            <a:r>
              <a:rPr lang="en-US" sz="1100" dirty="0" err="1">
                <a:solidFill>
                  <a:srgbClr val="0000FF"/>
                </a:solidFill>
                <a:latin typeface="Courier New" panose="02070309020205020404" pitchFamily="49" charset="0"/>
                <a:cs typeface="Courier New" panose="02070309020205020404" pitchFamily="49" charset="0"/>
              </a:rPr>
              <a:t>container_ID</a:t>
            </a:r>
            <a:r>
              <a:rPr lang="en-US" sz="1100" dirty="0">
                <a:solidFill>
                  <a:srgbClr val="0000FF"/>
                </a:solidFill>
                <a:latin typeface="Courier New" panose="02070309020205020404" pitchFamily="49" charset="0"/>
                <a:cs typeface="Courier New" panose="02070309020205020404" pitchFamily="49" charset="0"/>
              </a:rPr>
              <a:t>&gt;</a:t>
            </a:r>
          </a:p>
          <a:p>
            <a:pPr>
              <a:spcAft>
                <a:spcPts val="600"/>
              </a:spcAft>
            </a:pPr>
            <a:r>
              <a:rPr lang="en-US" sz="1100" dirty="0" smtClean="0">
                <a:latin typeface="Arial" panose="020B0604020202020204" pitchFamily="34" charset="0"/>
                <a:cs typeface="Arial" panose="020B0604020202020204" pitchFamily="34" charset="0"/>
              </a:rPr>
              <a:t>Also one get attached to docker running container using command,</a:t>
            </a:r>
          </a:p>
          <a:p>
            <a:pPr>
              <a:spcAft>
                <a:spcPts val="600"/>
              </a:spcAft>
            </a:pPr>
            <a:r>
              <a:rPr lang="en-US" sz="1100" dirty="0">
                <a:solidFill>
                  <a:srgbClr val="0000FF"/>
                </a:solidFill>
                <a:latin typeface="Courier New" panose="02070309020205020404" pitchFamily="49" charset="0"/>
                <a:cs typeface="Courier New" panose="02070309020205020404" pitchFamily="49" charset="0"/>
              </a:rPr>
              <a:t>$ docker exec –it &lt;</a:t>
            </a:r>
            <a:r>
              <a:rPr lang="en-US" sz="1100" dirty="0" err="1">
                <a:solidFill>
                  <a:srgbClr val="0000FF"/>
                </a:solidFill>
                <a:latin typeface="Courier New" panose="02070309020205020404" pitchFamily="49" charset="0"/>
                <a:cs typeface="Courier New" panose="02070309020205020404" pitchFamily="49" charset="0"/>
              </a:rPr>
              <a:t>docker_container_id</a:t>
            </a:r>
            <a:r>
              <a:rPr lang="en-US" sz="1100" dirty="0">
                <a:solidFill>
                  <a:srgbClr val="0000FF"/>
                </a:solidFill>
                <a:latin typeface="Courier New" panose="02070309020205020404" pitchFamily="49" charset="0"/>
                <a:cs typeface="Courier New" panose="02070309020205020404" pitchFamily="49" charset="0"/>
              </a:rPr>
              <a:t>&gt; bash</a:t>
            </a:r>
            <a:endParaRPr lang="en-IN" sz="1100"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810207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8229600" cy="857250"/>
          </a:xfrm>
        </p:spPr>
        <p:txBody>
          <a:bodyPr vert="horz" lIns="0" rIns="0" bIns="0" anchor="ctr">
            <a:normAutofit/>
          </a:bodyPr>
          <a:lstStyle/>
          <a:p>
            <a:pPr algn="l"/>
            <a:r>
              <a:rPr lang="en-US" sz="2400" b="1" dirty="0">
                <a:solidFill>
                  <a:schemeClr val="bg1"/>
                </a:solidFill>
                <a:latin typeface="Arial" panose="020B0604020202020204" pitchFamily="34" charset="0"/>
                <a:cs typeface="Arial" panose="020B0604020202020204" pitchFamily="34" charset="0"/>
              </a:rPr>
              <a:t>Docker Containers</a:t>
            </a:r>
            <a:endParaRPr lang="en-IN" sz="2400" b="1" dirty="0">
              <a:solidFill>
                <a:schemeClr val="bg1"/>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37" y="1321822"/>
            <a:ext cx="6070631" cy="2941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1653" y="800101"/>
            <a:ext cx="6151215" cy="319423"/>
          </a:xfrm>
          <a:prstGeom prst="rect">
            <a:avLst/>
          </a:prstGeom>
          <a:noFill/>
        </p:spPr>
        <p:txBody>
          <a:bodyPr wrap="square" lIns="72494" tIns="36247" rIns="72494" bIns="36247" rtlCol="0">
            <a:spAutoFit/>
          </a:bodyPr>
          <a:lstStyle/>
          <a:p>
            <a:r>
              <a:rPr lang="en-US" sz="1600" dirty="0" smtClean="0">
                <a:latin typeface="Arial" panose="020B0604020202020204" pitchFamily="34" charset="0"/>
                <a:cs typeface="Arial" panose="020B0604020202020204" pitchFamily="34" charset="0"/>
              </a:rPr>
              <a:t>Inside /var/lib/docker/container folder are the container structures.</a:t>
            </a:r>
          </a:p>
        </p:txBody>
      </p:sp>
      <p:sp>
        <p:nvSpPr>
          <p:cNvPr id="5" name="TextBox 4"/>
          <p:cNvSpPr txBox="1"/>
          <p:nvPr/>
        </p:nvSpPr>
        <p:spPr>
          <a:xfrm>
            <a:off x="6677581" y="726749"/>
            <a:ext cx="2256341" cy="3486957"/>
          </a:xfrm>
          <a:prstGeom prst="rect">
            <a:avLst/>
          </a:prstGeom>
          <a:noFill/>
        </p:spPr>
        <p:txBody>
          <a:bodyPr wrap="square" lIns="72494" tIns="36247" rIns="72494" bIns="36247" rtlCol="0">
            <a:spAutoFit/>
          </a:bodyPr>
          <a:lstStyle/>
          <a:p>
            <a:r>
              <a:rPr lang="en-US" sz="1200" dirty="0" smtClean="0">
                <a:latin typeface="Arial" panose="020B0604020202020204" pitchFamily="34" charset="0"/>
                <a:cs typeface="Arial" panose="020B0604020202020204" pitchFamily="34" charset="0"/>
              </a:rPr>
              <a:t>We can create images that can be exported / shared with using the command,</a:t>
            </a:r>
          </a:p>
          <a:p>
            <a:pPr>
              <a:spcBef>
                <a:spcPts val="951"/>
              </a:spcBef>
              <a:spcAft>
                <a:spcPts val="476"/>
              </a:spcAft>
            </a:pPr>
            <a:r>
              <a:rPr lang="en-US" sz="1050" dirty="0">
                <a:solidFill>
                  <a:srgbClr val="0000FF"/>
                </a:solidFill>
                <a:latin typeface="Courier New" panose="02070309020205020404" pitchFamily="49" charset="0"/>
                <a:cs typeface="Courier New" panose="02070309020205020404" pitchFamily="49" charset="0"/>
              </a:rPr>
              <a:t>$ docker commit &lt;container ID&gt; &lt;</a:t>
            </a:r>
            <a:r>
              <a:rPr lang="en-US" sz="1050" dirty="0" err="1">
                <a:solidFill>
                  <a:srgbClr val="0000FF"/>
                </a:solidFill>
                <a:latin typeface="Courier New" panose="02070309020205020404" pitchFamily="49" charset="0"/>
                <a:cs typeface="Courier New" panose="02070309020205020404" pitchFamily="49" charset="0"/>
              </a:rPr>
              <a:t>image_name</a:t>
            </a:r>
            <a:r>
              <a:rPr lang="en-US" sz="1050" dirty="0">
                <a:solidFill>
                  <a:srgbClr val="0000FF"/>
                </a:solidFill>
                <a:latin typeface="Courier New" panose="02070309020205020404" pitchFamily="49" charset="0"/>
                <a:cs typeface="Courier New" panose="02070309020205020404" pitchFamily="49" charset="0"/>
              </a:rPr>
              <a:t>&gt; </a:t>
            </a:r>
          </a:p>
          <a:p>
            <a:pPr>
              <a:spcBef>
                <a:spcPts val="951"/>
              </a:spcBef>
              <a:spcAft>
                <a:spcPts val="476"/>
              </a:spcAft>
            </a:pPr>
            <a:r>
              <a:rPr lang="en-US" sz="1200" dirty="0">
                <a:latin typeface="Arial" panose="020B0604020202020204" pitchFamily="34" charset="0"/>
                <a:cs typeface="Arial" panose="020B0604020202020204" pitchFamily="34" charset="0"/>
              </a:rPr>
              <a:t>e.g</a:t>
            </a:r>
            <a:r>
              <a:rPr lang="en-US" sz="1050" dirty="0">
                <a:latin typeface="Arial" panose="020B0604020202020204" pitchFamily="34" charset="0"/>
                <a:cs typeface="Arial" panose="020B0604020202020204" pitchFamily="34" charset="0"/>
              </a:rPr>
              <a:t>.</a:t>
            </a:r>
          </a:p>
          <a:p>
            <a:pPr>
              <a:spcBef>
                <a:spcPts val="951"/>
              </a:spcBef>
              <a:spcAft>
                <a:spcPts val="476"/>
              </a:spcAft>
            </a:pPr>
            <a:r>
              <a:rPr lang="en-US" sz="1050" dirty="0">
                <a:solidFill>
                  <a:srgbClr val="0000FF"/>
                </a:solidFill>
                <a:latin typeface="Courier New" panose="02070309020205020404" pitchFamily="49" charset="0"/>
                <a:cs typeface="Courier New" panose="02070309020205020404" pitchFamily="49" charset="0"/>
              </a:rPr>
              <a:t>$ docker </a:t>
            </a:r>
            <a:r>
              <a:rPr lang="en-US" sz="1050" dirty="0" err="1">
                <a:solidFill>
                  <a:srgbClr val="0000FF"/>
                </a:solidFill>
                <a:latin typeface="Courier New" panose="02070309020205020404" pitchFamily="49" charset="0"/>
                <a:cs typeface="Courier New" panose="02070309020205020404" pitchFamily="49" charset="0"/>
              </a:rPr>
              <a:t>ps</a:t>
            </a:r>
            <a:r>
              <a:rPr lang="en-US" sz="1050" dirty="0">
                <a:solidFill>
                  <a:srgbClr val="0000FF"/>
                </a:solidFill>
                <a:latin typeface="Courier New" panose="02070309020205020404" pitchFamily="49" charset="0"/>
                <a:cs typeface="Courier New" panose="02070309020205020404" pitchFamily="49" charset="0"/>
              </a:rPr>
              <a:t> –a   </a:t>
            </a:r>
            <a:r>
              <a:rPr lang="en-US" sz="1050" dirty="0">
                <a:latin typeface="Arial" panose="020B0604020202020204" pitchFamily="34" charset="0"/>
                <a:cs typeface="Arial" panose="020B0604020202020204" pitchFamily="34" charset="0"/>
              </a:rPr>
              <a:t>--- to list all docker container that’s been running currently and in the past.</a:t>
            </a:r>
          </a:p>
          <a:p>
            <a:pPr>
              <a:spcBef>
                <a:spcPts val="951"/>
              </a:spcBef>
              <a:spcAft>
                <a:spcPts val="476"/>
              </a:spcAft>
            </a:pPr>
            <a:r>
              <a:rPr lang="en-US" sz="1050" dirty="0">
                <a:solidFill>
                  <a:srgbClr val="0000FF"/>
                </a:solidFill>
                <a:latin typeface="Courier New" panose="02070309020205020404" pitchFamily="49" charset="0"/>
                <a:cs typeface="Courier New" panose="02070309020205020404" pitchFamily="49" charset="0"/>
              </a:rPr>
              <a:t>$ docker commit e709c244a36c </a:t>
            </a:r>
            <a:r>
              <a:rPr lang="en-US" sz="1050" dirty="0" err="1" smtClean="0">
                <a:solidFill>
                  <a:srgbClr val="0000FF"/>
                </a:solidFill>
                <a:latin typeface="Courier New" panose="02070309020205020404" pitchFamily="49" charset="0"/>
                <a:cs typeface="Courier New" panose="02070309020205020404" pitchFamily="49" charset="0"/>
              </a:rPr>
              <a:t>new_img</a:t>
            </a:r>
            <a:endParaRPr lang="en-US" sz="1050" dirty="0">
              <a:solidFill>
                <a:srgbClr val="0000FF"/>
              </a:solidFill>
              <a:latin typeface="Courier New" panose="02070309020205020404" pitchFamily="49" charset="0"/>
              <a:cs typeface="Courier New" panose="02070309020205020404" pitchFamily="49" charset="0"/>
            </a:endParaRPr>
          </a:p>
          <a:p>
            <a:pPr algn="just">
              <a:spcBef>
                <a:spcPts val="951"/>
              </a:spcBef>
              <a:spcAft>
                <a:spcPts val="476"/>
              </a:spcAft>
            </a:pPr>
            <a:r>
              <a:rPr lang="en-US" sz="1050" dirty="0">
                <a:latin typeface="Arial" panose="020B0604020202020204" pitchFamily="34" charset="0"/>
                <a:cs typeface="Arial" panose="020B0604020202020204" pitchFamily="34" charset="0"/>
              </a:rPr>
              <a:t>The image that gets created is only the top layer image with very small size that holds only the latest updates, etc</a:t>
            </a:r>
            <a:r>
              <a:rPr lang="en-US" sz="1050" dirty="0" smtClean="0">
                <a:latin typeface="Arial" panose="020B0604020202020204" pitchFamily="34" charset="0"/>
                <a:cs typeface="Arial" panose="020B0604020202020204" pitchFamily="34" charset="0"/>
              </a:rPr>
              <a:t>.</a:t>
            </a:r>
            <a:endParaRPr lang="en-US" sz="1050" dirty="0">
              <a:latin typeface="Arial" panose="020B0604020202020204" pitchFamily="34" charset="0"/>
              <a:cs typeface="Arial" panose="020B0604020202020204"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36" y="4473815"/>
            <a:ext cx="5164066" cy="169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Brace 5"/>
          <p:cNvSpPr/>
          <p:nvPr/>
        </p:nvSpPr>
        <p:spPr bwMode="auto">
          <a:xfrm>
            <a:off x="5915061" y="4419469"/>
            <a:ext cx="376057" cy="271724"/>
          </a:xfrm>
          <a:prstGeom prst="rightBrac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400">
              <a:latin typeface="Arial" panose="020B0604020202020204" pitchFamily="34" charset="0"/>
              <a:ea typeface="Microsoft YaHei" panose="020B0503020204020204" pitchFamily="34" charset="-122"/>
            </a:endParaRPr>
          </a:p>
        </p:txBody>
      </p:sp>
      <p:sp>
        <p:nvSpPr>
          <p:cNvPr id="7" name="TextBox 6"/>
          <p:cNvSpPr txBox="1"/>
          <p:nvPr/>
        </p:nvSpPr>
        <p:spPr>
          <a:xfrm>
            <a:off x="6375405" y="4246048"/>
            <a:ext cx="2589083" cy="557950"/>
          </a:xfrm>
          <a:prstGeom prst="rect">
            <a:avLst/>
          </a:prstGeom>
          <a:noFill/>
        </p:spPr>
        <p:txBody>
          <a:bodyPr wrap="square" lIns="72494" tIns="36247" rIns="72494" bIns="36247" rtlCol="0">
            <a:spAutoFit/>
          </a:bodyPr>
          <a:lstStyle/>
          <a:p>
            <a:r>
              <a:rPr lang="en-US" sz="1050" dirty="0">
                <a:latin typeface="Arial" panose="020B0604020202020204" pitchFamily="34" charset="0"/>
                <a:cs typeface="Arial" panose="020B0604020202020204" pitchFamily="34" charset="0"/>
              </a:rPr>
              <a:t>Docker Image file created as tar ball. This can be shared exported to other machine as needed.</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0423119"/>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92"/>
            <a:ext cx="8229600" cy="857250"/>
          </a:xfrm>
        </p:spPr>
        <p:txBody>
          <a:bodyPr anchor="ctr">
            <a:normAutofit/>
          </a:bodyPr>
          <a:lstStyle/>
          <a:p>
            <a:pPr algn="l"/>
            <a:r>
              <a:rPr lang="en-US" sz="2400" b="1" dirty="0" smtClean="0">
                <a:solidFill>
                  <a:schemeClr val="bg1"/>
                </a:solidFill>
                <a:latin typeface="Arial" panose="020B0604020202020204" pitchFamily="34" charset="0"/>
                <a:cs typeface="Arial" panose="020B0604020202020204" pitchFamily="34" charset="0"/>
              </a:rPr>
              <a:t>Dockerization</a:t>
            </a:r>
            <a:endParaRPr lang="en-IN" sz="2400" b="1" dirty="0">
              <a:solidFill>
                <a:schemeClr val="bg1"/>
              </a:solidFill>
              <a:latin typeface="Arial" panose="020B0604020202020204" pitchFamily="34" charset="0"/>
              <a:cs typeface="Arial" panose="020B0604020202020204" pitchFamily="34" charset="0"/>
            </a:endParaRPr>
          </a:p>
        </p:txBody>
      </p:sp>
      <p:grpSp>
        <p:nvGrpSpPr>
          <p:cNvPr id="2048" name="Group 2047"/>
          <p:cNvGrpSpPr/>
          <p:nvPr/>
        </p:nvGrpSpPr>
        <p:grpSpPr>
          <a:xfrm>
            <a:off x="476250" y="1083618"/>
            <a:ext cx="8058150" cy="3299074"/>
            <a:chOff x="476250" y="1444823"/>
            <a:chExt cx="6991350" cy="4398765"/>
          </a:xfrm>
        </p:grpSpPr>
        <p:sp>
          <p:nvSpPr>
            <p:cNvPr id="4" name="Rounded Rectangle 3"/>
            <p:cNvSpPr/>
            <p:nvPr/>
          </p:nvSpPr>
          <p:spPr>
            <a:xfrm>
              <a:off x="704850" y="2133600"/>
              <a:ext cx="7620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762000" y="2209800"/>
              <a:ext cx="6477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6" name="TextBox 5"/>
            <p:cNvSpPr txBox="1"/>
            <p:nvPr/>
          </p:nvSpPr>
          <p:spPr>
            <a:xfrm rot="19346889">
              <a:off x="476250" y="3236232"/>
              <a:ext cx="1219200" cy="410369"/>
            </a:xfrm>
            <a:prstGeom prst="rect">
              <a:avLst/>
            </a:prstGeom>
            <a:noFill/>
          </p:spPr>
          <p:txBody>
            <a:bodyPr wrap="square" rtlCol="0">
              <a:spAutoFit/>
            </a:bodyPr>
            <a:lstStyle/>
            <a:p>
              <a:pPr algn="ctr"/>
              <a:r>
                <a:rPr lang="en-US" sz="1400" dirty="0" smtClean="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sp>
          <p:nvSpPr>
            <p:cNvPr id="8" name="Rounded Rectangle 7"/>
            <p:cNvSpPr/>
            <p:nvPr/>
          </p:nvSpPr>
          <p:spPr>
            <a:xfrm>
              <a:off x="1567684" y="2133600"/>
              <a:ext cx="7620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1624834" y="2209800"/>
              <a:ext cx="647700" cy="762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10" name="TextBox 9"/>
            <p:cNvSpPr txBox="1"/>
            <p:nvPr/>
          </p:nvSpPr>
          <p:spPr>
            <a:xfrm rot="19346889">
              <a:off x="1339084" y="3236232"/>
              <a:ext cx="1219200" cy="410369"/>
            </a:xfrm>
            <a:prstGeom prst="rect">
              <a:avLst/>
            </a:prstGeom>
            <a:noFill/>
          </p:spPr>
          <p:txBody>
            <a:bodyPr wrap="square" rtlCol="0">
              <a:spAutoFit/>
            </a:bodyPr>
            <a:lstStyle/>
            <a:p>
              <a:pPr algn="ctr"/>
              <a:r>
                <a:rPr lang="en-US" sz="1400" dirty="0" smtClean="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sp>
          <p:nvSpPr>
            <p:cNvPr id="11" name="Rounded Rectangle 10"/>
            <p:cNvSpPr/>
            <p:nvPr/>
          </p:nvSpPr>
          <p:spPr>
            <a:xfrm>
              <a:off x="2438400" y="2133600"/>
              <a:ext cx="762000" cy="182880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2495550" y="2209800"/>
              <a:ext cx="647700" cy="762000"/>
            </a:xfrm>
            <a:prstGeom prst="roundRect">
              <a:avLst/>
            </a:prstGeom>
            <a:solidFill>
              <a:srgbClr val="FFC00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13" name="Rounded Rectangle 12"/>
            <p:cNvSpPr/>
            <p:nvPr/>
          </p:nvSpPr>
          <p:spPr>
            <a:xfrm>
              <a:off x="704850" y="4114800"/>
              <a:ext cx="2952750" cy="768084"/>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smtClean="0">
                  <a:latin typeface="Arial" panose="020B0604020202020204" pitchFamily="34" charset="0"/>
                  <a:cs typeface="Arial" panose="020B0604020202020204" pitchFamily="34" charset="0"/>
                </a:rPr>
                <a:t>Docker Engine</a:t>
              </a:r>
              <a:endParaRPr lang="en-IN" sz="1200" dirty="0">
                <a:latin typeface="Arial" panose="020B0604020202020204" pitchFamily="34" charset="0"/>
                <a:cs typeface="Arial" panose="020B0604020202020204" pitchFamily="34" charset="0"/>
              </a:endParaRPr>
            </a:p>
          </p:txBody>
        </p:sp>
        <p:sp>
          <p:nvSpPr>
            <p:cNvPr id="14" name="TextBox 13"/>
            <p:cNvSpPr txBox="1"/>
            <p:nvPr/>
          </p:nvSpPr>
          <p:spPr>
            <a:xfrm>
              <a:off x="3200400" y="3581400"/>
              <a:ext cx="533400" cy="615553"/>
            </a:xfrm>
            <a:prstGeom prst="rect">
              <a:avLst/>
            </a:prstGeom>
            <a:noFill/>
          </p:spPr>
          <p:txBody>
            <a:bodyPr wrap="square" rtlCol="0">
              <a:spAutoFit/>
            </a:bodyPr>
            <a:lstStyle/>
            <a:p>
              <a:r>
                <a:rPr lang="en-US" sz="2400" dirty="0" smtClean="0">
                  <a:solidFill>
                    <a:schemeClr val="tx2"/>
                  </a:solidFill>
                </a:rPr>
                <a:t>….</a:t>
              </a:r>
              <a:endParaRPr lang="en-IN" sz="2400" dirty="0">
                <a:solidFill>
                  <a:schemeClr val="tx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934" y="4953000"/>
              <a:ext cx="619125" cy="89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rot="19346889">
              <a:off x="2209800" y="3236234"/>
              <a:ext cx="1219200" cy="410369"/>
            </a:xfrm>
            <a:prstGeom prst="rect">
              <a:avLst/>
            </a:prstGeom>
            <a:noFill/>
          </p:spPr>
          <p:txBody>
            <a:bodyPr wrap="square" rtlCol="0">
              <a:spAutoFit/>
            </a:bodyPr>
            <a:lstStyle/>
            <a:p>
              <a:pPr algn="ctr"/>
              <a:r>
                <a:rPr lang="en-US" sz="1400" dirty="0" smtClean="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087" y="4114800"/>
              <a:ext cx="652463" cy="42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ounded Rectangle 17"/>
            <p:cNvSpPr/>
            <p:nvPr/>
          </p:nvSpPr>
          <p:spPr>
            <a:xfrm>
              <a:off x="4438650" y="2133600"/>
              <a:ext cx="7620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4495800" y="2209800"/>
              <a:ext cx="6477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20" name="TextBox 19"/>
            <p:cNvSpPr txBox="1"/>
            <p:nvPr/>
          </p:nvSpPr>
          <p:spPr>
            <a:xfrm rot="19346889">
              <a:off x="4210050" y="3236232"/>
              <a:ext cx="1219200" cy="410369"/>
            </a:xfrm>
            <a:prstGeom prst="rect">
              <a:avLst/>
            </a:prstGeom>
            <a:noFill/>
          </p:spPr>
          <p:txBody>
            <a:bodyPr wrap="square" rtlCol="0">
              <a:spAutoFit/>
            </a:bodyPr>
            <a:lstStyle/>
            <a:p>
              <a:pPr algn="ctr"/>
              <a:r>
                <a:rPr lang="en-US" sz="1400" dirty="0" smtClean="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sp>
          <p:nvSpPr>
            <p:cNvPr id="21" name="Rounded Rectangle 20"/>
            <p:cNvSpPr/>
            <p:nvPr/>
          </p:nvSpPr>
          <p:spPr>
            <a:xfrm>
              <a:off x="5301484" y="2133600"/>
              <a:ext cx="7620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a:off x="5358634" y="2209800"/>
              <a:ext cx="647700" cy="762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23" name="TextBox 22"/>
            <p:cNvSpPr txBox="1"/>
            <p:nvPr/>
          </p:nvSpPr>
          <p:spPr>
            <a:xfrm rot="19346889">
              <a:off x="5072884" y="3236232"/>
              <a:ext cx="1219200" cy="410369"/>
            </a:xfrm>
            <a:prstGeom prst="rect">
              <a:avLst/>
            </a:prstGeom>
            <a:noFill/>
          </p:spPr>
          <p:txBody>
            <a:bodyPr wrap="square" rtlCol="0">
              <a:spAutoFit/>
            </a:bodyPr>
            <a:lstStyle/>
            <a:p>
              <a:pPr algn="ctr"/>
              <a:r>
                <a:rPr lang="en-US" sz="1400" dirty="0" smtClean="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sp>
          <p:nvSpPr>
            <p:cNvPr id="24" name="Rounded Rectangle 23"/>
            <p:cNvSpPr/>
            <p:nvPr/>
          </p:nvSpPr>
          <p:spPr>
            <a:xfrm>
              <a:off x="6172200" y="2133600"/>
              <a:ext cx="762000" cy="182880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6229350" y="2209800"/>
              <a:ext cx="647700" cy="762000"/>
            </a:xfrm>
            <a:prstGeom prst="roundRect">
              <a:avLst/>
            </a:prstGeom>
            <a:solidFill>
              <a:srgbClr val="FFC00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26" name="Rounded Rectangle 25"/>
            <p:cNvSpPr/>
            <p:nvPr/>
          </p:nvSpPr>
          <p:spPr>
            <a:xfrm>
              <a:off x="4438650" y="4114800"/>
              <a:ext cx="2952750" cy="754359"/>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latin typeface="Arial" panose="020B0604020202020204" pitchFamily="34" charset="0"/>
                  <a:cs typeface="Arial" panose="020B0604020202020204" pitchFamily="34" charset="0"/>
                </a:rPr>
                <a:t>Docker Engine</a:t>
              </a:r>
              <a:endParaRPr lang="en-IN" sz="1200" dirty="0">
                <a:latin typeface="Arial" panose="020B0604020202020204" pitchFamily="34" charset="0"/>
                <a:cs typeface="Arial" panose="020B0604020202020204" pitchFamily="34" charset="0"/>
              </a:endParaRPr>
            </a:p>
          </p:txBody>
        </p:sp>
        <p:sp>
          <p:nvSpPr>
            <p:cNvPr id="27" name="TextBox 26"/>
            <p:cNvSpPr txBox="1"/>
            <p:nvPr/>
          </p:nvSpPr>
          <p:spPr>
            <a:xfrm>
              <a:off x="6934200" y="3581400"/>
              <a:ext cx="533400" cy="615553"/>
            </a:xfrm>
            <a:prstGeom prst="rect">
              <a:avLst/>
            </a:prstGeom>
            <a:noFill/>
          </p:spPr>
          <p:txBody>
            <a:bodyPr wrap="square" rtlCol="0">
              <a:spAutoFit/>
            </a:bodyPr>
            <a:lstStyle/>
            <a:p>
              <a:r>
                <a:rPr lang="en-US" sz="2400" dirty="0" smtClean="0">
                  <a:solidFill>
                    <a:schemeClr val="tx2"/>
                  </a:solidFill>
                </a:rPr>
                <a:t>….</a:t>
              </a:r>
              <a:endParaRPr lang="en-IN" sz="2400" dirty="0">
                <a:solidFill>
                  <a:schemeClr val="tx2"/>
                </a:solidFill>
              </a:endParaRPr>
            </a:p>
          </p:txBody>
        </p:sp>
        <p:sp>
          <p:nvSpPr>
            <p:cNvPr id="29" name="TextBox 28"/>
            <p:cNvSpPr txBox="1"/>
            <p:nvPr/>
          </p:nvSpPr>
          <p:spPr>
            <a:xfrm rot="19346889">
              <a:off x="5943600" y="3236234"/>
              <a:ext cx="1219200" cy="410369"/>
            </a:xfrm>
            <a:prstGeom prst="rect">
              <a:avLst/>
            </a:prstGeom>
            <a:noFill/>
          </p:spPr>
          <p:txBody>
            <a:bodyPr wrap="square" rtlCol="0">
              <a:spAutoFit/>
            </a:bodyPr>
            <a:lstStyle/>
            <a:p>
              <a:pPr algn="ctr"/>
              <a:r>
                <a:rPr lang="en-US" sz="1400" dirty="0" smtClean="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pic>
          <p:nvPicPr>
            <p:cNvPr id="3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6887" y="4114800"/>
              <a:ext cx="652463" cy="42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loud 14"/>
            <p:cNvSpPr/>
            <p:nvPr/>
          </p:nvSpPr>
          <p:spPr>
            <a:xfrm>
              <a:off x="5105400" y="5029200"/>
              <a:ext cx="1676400" cy="533400"/>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anose="020B0604020202020204" pitchFamily="34" charset="0"/>
                  <a:cs typeface="Arial" panose="020B0604020202020204" pitchFamily="34" charset="0"/>
                </a:rPr>
                <a:t>AWS EC2</a:t>
              </a:r>
              <a:endParaRPr lang="en-IN" sz="1200" dirty="0">
                <a:latin typeface="Arial" panose="020B0604020202020204" pitchFamily="34" charset="0"/>
                <a:cs typeface="Arial" panose="020B0604020202020204" pitchFamily="34" charset="0"/>
              </a:endParaRPr>
            </a:p>
          </p:txBody>
        </p:sp>
        <p:sp>
          <p:nvSpPr>
            <p:cNvPr id="17" name="Curved Down Arrow 16"/>
            <p:cNvSpPr/>
            <p:nvPr/>
          </p:nvSpPr>
          <p:spPr>
            <a:xfrm>
              <a:off x="2093047" y="1447800"/>
              <a:ext cx="3733800" cy="609600"/>
            </a:xfrm>
            <a:prstGeom prst="curvedDownArrow">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TextBox 30"/>
            <p:cNvSpPr txBox="1"/>
            <p:nvPr/>
          </p:nvSpPr>
          <p:spPr>
            <a:xfrm>
              <a:off x="3529748" y="1444823"/>
              <a:ext cx="1562100" cy="410369"/>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portability</a:t>
              </a:r>
              <a:endParaRPr lang="en-IN"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7694578"/>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8229600" cy="857250"/>
          </a:xfrm>
        </p:spPr>
        <p:txBody>
          <a:bodyPr vert="horz" lIns="0" rIns="0" bIns="0" anchor="ctr">
            <a:normAutofit/>
          </a:bodyPr>
          <a:lstStyle/>
          <a:p>
            <a:pPr algn="l"/>
            <a:r>
              <a:rPr lang="en-US" sz="2400" b="1" dirty="0">
                <a:solidFill>
                  <a:schemeClr val="bg1"/>
                </a:solidFill>
                <a:latin typeface="Arial" panose="020B0604020202020204" pitchFamily="34" charset="0"/>
                <a:cs typeface="Arial" panose="020B0604020202020204" pitchFamily="34" charset="0"/>
              </a:rPr>
              <a:t>DockerFile</a:t>
            </a:r>
            <a:endParaRPr lang="en-IN" sz="2400" b="1"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381654" y="638871"/>
            <a:ext cx="8273249" cy="1860871"/>
          </a:xfrm>
          <a:prstGeom prst="rect">
            <a:avLst/>
          </a:prstGeom>
          <a:noFill/>
        </p:spPr>
        <p:txBody>
          <a:bodyPr wrap="square" lIns="72494" tIns="36247" rIns="72494" bIns="36247" rtlCol="0">
            <a:spAutoFit/>
          </a:bodyPr>
          <a:lstStyle/>
          <a:p>
            <a:pPr algn="just">
              <a:spcAft>
                <a:spcPts val="476"/>
              </a:spcAft>
            </a:pPr>
            <a:r>
              <a:rPr lang="en-IN" sz="1400" b="1" dirty="0">
                <a:latin typeface="Arial" panose="020B0604020202020204" pitchFamily="34" charset="0"/>
                <a:cs typeface="Arial" panose="020B0604020202020204" pitchFamily="34" charset="0"/>
              </a:rPr>
              <a:t>Dockerfile</a:t>
            </a:r>
            <a:r>
              <a:rPr lang="en-IN" sz="1400" dirty="0">
                <a:latin typeface="Arial" panose="020B0604020202020204" pitchFamily="34" charset="0"/>
                <a:cs typeface="Arial" panose="020B0604020202020204" pitchFamily="34" charset="0"/>
              </a:rPr>
              <a:t>: Declarative way to construct an image.</a:t>
            </a:r>
            <a:endParaRPr lang="en-US" sz="1400" dirty="0">
              <a:solidFill>
                <a:srgbClr val="C00000"/>
              </a:solidFill>
              <a:latin typeface="Arial" panose="020B0604020202020204" pitchFamily="34" charset="0"/>
              <a:cs typeface="Arial" panose="020B0604020202020204" pitchFamily="34" charset="0"/>
            </a:endParaRPr>
          </a:p>
          <a:p>
            <a:pPr marL="226543" indent="-226543" algn="just">
              <a:buFont typeface="Arial" panose="020B0604020202020204" pitchFamily="34" charset="0"/>
              <a:buChar char="•"/>
            </a:pPr>
            <a:r>
              <a:rPr lang="en-IN" sz="1400" dirty="0" smtClean="0">
                <a:latin typeface="Arial" panose="020B0604020202020204" pitchFamily="34" charset="0"/>
                <a:cs typeface="Arial" panose="020B0604020202020204" pitchFamily="34" charset="0"/>
              </a:rPr>
              <a:t>A </a:t>
            </a:r>
            <a:r>
              <a:rPr lang="en-IN" sz="1400" b="1" dirty="0">
                <a:latin typeface="Arial" panose="020B0604020202020204" pitchFamily="34" charset="0"/>
                <a:cs typeface="Arial" panose="020B0604020202020204" pitchFamily="34" charset="0"/>
              </a:rPr>
              <a:t>Dockerfile</a:t>
            </a:r>
            <a:r>
              <a:rPr lang="en-IN" sz="1400" dirty="0">
                <a:latin typeface="Arial" panose="020B0604020202020204" pitchFamily="34" charset="0"/>
                <a:cs typeface="Arial" panose="020B0604020202020204" pitchFamily="34" charset="0"/>
              </a:rPr>
              <a:t> is similar in concept to the recipes and manifests found in </a:t>
            </a:r>
            <a:r>
              <a:rPr lang="en-IN" sz="1400" dirty="0" smtClean="0">
                <a:latin typeface="Arial" panose="020B0604020202020204" pitchFamily="34" charset="0"/>
                <a:cs typeface="Arial" panose="020B0604020202020204" pitchFamily="34" charset="0"/>
              </a:rPr>
              <a:t>configuration management </a:t>
            </a:r>
            <a:r>
              <a:rPr lang="en-IN" sz="1400" dirty="0">
                <a:latin typeface="Arial" panose="020B0604020202020204" pitchFamily="34" charset="0"/>
                <a:cs typeface="Arial" panose="020B0604020202020204" pitchFamily="34" charset="0"/>
              </a:rPr>
              <a:t>tools like Chef or Puppet. </a:t>
            </a:r>
            <a:endParaRPr lang="en-IN" sz="1400" dirty="0" smtClean="0">
              <a:latin typeface="Arial" panose="020B0604020202020204" pitchFamily="34" charset="0"/>
              <a:cs typeface="Arial" panose="020B0604020202020204" pitchFamily="34" charset="0"/>
            </a:endParaRPr>
          </a:p>
          <a:p>
            <a:pPr marL="226543" indent="-226543" algn="just">
              <a:buFont typeface="Arial" panose="020B0604020202020204" pitchFamily="34" charset="0"/>
              <a:buChar char="•"/>
            </a:pPr>
            <a:r>
              <a:rPr lang="en-IN" sz="1400" b="1" dirty="0" smtClean="0">
                <a:latin typeface="Arial" panose="020B0604020202020204" pitchFamily="34" charset="0"/>
                <a:cs typeface="Arial" panose="020B0604020202020204" pitchFamily="34" charset="0"/>
              </a:rPr>
              <a:t>Dockerfile</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is much more stripped down than the IA tools, consisting of a single file with a DSL that has a handful of instructions</a:t>
            </a:r>
            <a:r>
              <a:rPr lang="en-IN" sz="1400" dirty="0" smtClean="0">
                <a:latin typeface="Arial" panose="020B0604020202020204" pitchFamily="34" charset="0"/>
                <a:cs typeface="Arial" panose="020B0604020202020204" pitchFamily="34" charset="0"/>
              </a:rPr>
              <a:t>.</a:t>
            </a:r>
          </a:p>
          <a:p>
            <a:pPr marL="226543" indent="-226543"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Below is sample </a:t>
            </a:r>
            <a:r>
              <a:rPr lang="en-US" sz="1400" b="1" dirty="0">
                <a:latin typeface="Arial" panose="020B0604020202020204" pitchFamily="34" charset="0"/>
                <a:cs typeface="Arial" panose="020B0604020202020204" pitchFamily="34" charset="0"/>
              </a:rPr>
              <a:t>D</a:t>
            </a:r>
            <a:r>
              <a:rPr lang="en-US" sz="1400" b="1" dirty="0" smtClean="0">
                <a:latin typeface="Arial" panose="020B0604020202020204" pitchFamily="34" charset="0"/>
                <a:cs typeface="Arial" panose="020B0604020202020204" pitchFamily="34" charset="0"/>
              </a:rPr>
              <a:t>ockerfile</a:t>
            </a:r>
            <a:r>
              <a:rPr lang="en-US" sz="1400" dirty="0" smtClean="0">
                <a:latin typeface="Arial" panose="020B0604020202020204" pitchFamily="34" charset="0"/>
                <a:cs typeface="Arial" panose="020B0604020202020204" pitchFamily="34" charset="0"/>
              </a:rPr>
              <a:t> that uses the ubuntu image, </a:t>
            </a:r>
            <a:r>
              <a:rPr lang="en-US" sz="1400" b="1" dirty="0" smtClean="0">
                <a:latin typeface="Arial" panose="020B0604020202020204" pitchFamily="34" charset="0"/>
                <a:cs typeface="Arial" panose="020B0604020202020204" pitchFamily="34" charset="0"/>
              </a:rPr>
              <a:t>RUN</a:t>
            </a:r>
            <a:r>
              <a:rPr lang="en-US" sz="1400" dirty="0" smtClean="0">
                <a:latin typeface="Arial" panose="020B0604020202020204" pitchFamily="34" charset="0"/>
                <a:cs typeface="Arial" panose="020B0604020202020204" pitchFamily="34" charset="0"/>
              </a:rPr>
              <a:t> command is used to run a certain command inside a container., </a:t>
            </a:r>
            <a:r>
              <a:rPr lang="en-US" sz="1400" b="1" dirty="0" smtClean="0">
                <a:latin typeface="Arial" panose="020B0604020202020204" pitchFamily="34" charset="0"/>
                <a:cs typeface="Arial" panose="020B0604020202020204" pitchFamily="34" charset="0"/>
              </a:rPr>
              <a:t>ADD</a:t>
            </a:r>
            <a:r>
              <a:rPr lang="en-US" sz="1400" dirty="0" smtClean="0">
                <a:latin typeface="Arial" panose="020B0604020202020204" pitchFamily="34" charset="0"/>
                <a:cs typeface="Arial" panose="020B0604020202020204" pitchFamily="34" charset="0"/>
              </a:rPr>
              <a:t> is used to add a file from host machine to the container and place it at desired location.  </a:t>
            </a:r>
            <a:endParaRPr lang="en-IN" sz="1400" dirty="0">
              <a:latin typeface="Arial" panose="020B0604020202020204" pitchFamily="34" charset="0"/>
              <a:cs typeface="Arial" panose="020B0604020202020204" pitchFamily="34" charset="0"/>
            </a:endParaRPr>
          </a:p>
        </p:txBody>
      </p:sp>
      <p:sp>
        <p:nvSpPr>
          <p:cNvPr id="6" name="TextBox 5"/>
          <p:cNvSpPr txBox="1"/>
          <p:nvPr/>
        </p:nvSpPr>
        <p:spPr>
          <a:xfrm>
            <a:off x="609601" y="2499742"/>
            <a:ext cx="3599401" cy="1673640"/>
          </a:xfrm>
          <a:prstGeom prst="rect">
            <a:avLst/>
          </a:prstGeom>
          <a:noFill/>
          <a:ln>
            <a:solidFill>
              <a:srgbClr val="00B050"/>
            </a:solidFill>
          </a:ln>
        </p:spPr>
        <p:txBody>
          <a:bodyPr wrap="square" lIns="72494" tIns="36247" rIns="72494" bIns="36247" rtlCol="0">
            <a:spAutoFit/>
          </a:bodyPr>
          <a:lstStyle/>
          <a:p>
            <a:r>
              <a:rPr lang="en-IN" sz="1300" dirty="0">
                <a:solidFill>
                  <a:srgbClr val="0000FF"/>
                </a:solidFill>
                <a:latin typeface="Courier New" panose="02070309020205020404" pitchFamily="49" charset="0"/>
                <a:cs typeface="Courier New" panose="02070309020205020404" pitchFamily="49" charset="0"/>
              </a:rPr>
              <a:t>FROM </a:t>
            </a:r>
            <a:r>
              <a:rPr lang="en-IN" sz="1300" dirty="0" err="1">
                <a:solidFill>
                  <a:srgbClr val="0000FF"/>
                </a:solidFill>
                <a:latin typeface="Courier New" panose="02070309020205020404" pitchFamily="49" charset="0"/>
                <a:cs typeface="Courier New" panose="02070309020205020404" pitchFamily="49" charset="0"/>
              </a:rPr>
              <a:t>ubuntu:latest</a:t>
            </a:r>
            <a:endParaRPr lang="en-IN" sz="1300" dirty="0">
              <a:solidFill>
                <a:srgbClr val="0000FF"/>
              </a:solidFill>
              <a:latin typeface="Courier New" panose="02070309020205020404" pitchFamily="49" charset="0"/>
              <a:cs typeface="Courier New" panose="02070309020205020404" pitchFamily="49" charset="0"/>
            </a:endParaRPr>
          </a:p>
          <a:p>
            <a:endParaRPr lang="en-IN" sz="1300" dirty="0">
              <a:solidFill>
                <a:srgbClr val="0000FF"/>
              </a:solidFill>
              <a:latin typeface="Courier New" panose="02070309020205020404" pitchFamily="49" charset="0"/>
              <a:cs typeface="Courier New" panose="02070309020205020404" pitchFamily="49" charset="0"/>
            </a:endParaRPr>
          </a:p>
          <a:p>
            <a:r>
              <a:rPr lang="en-IN" sz="1300" dirty="0">
                <a:solidFill>
                  <a:srgbClr val="0000FF"/>
                </a:solidFill>
                <a:latin typeface="Courier New" panose="02070309020205020404" pitchFamily="49" charset="0"/>
                <a:cs typeface="Courier New" panose="02070309020205020404" pitchFamily="49" charset="0"/>
              </a:rPr>
              <a:t>RUN apt-get update</a:t>
            </a:r>
          </a:p>
          <a:p>
            <a:r>
              <a:rPr lang="en-IN" sz="1300" dirty="0">
                <a:solidFill>
                  <a:srgbClr val="0000FF"/>
                </a:solidFill>
                <a:latin typeface="Courier New" panose="02070309020205020404" pitchFamily="49" charset="0"/>
                <a:cs typeface="Courier New" panose="02070309020205020404" pitchFamily="49" charset="0"/>
              </a:rPr>
              <a:t>RUN apt-get install -y python python-pip </a:t>
            </a:r>
            <a:r>
              <a:rPr lang="en-IN" sz="1300" dirty="0" err="1">
                <a:solidFill>
                  <a:srgbClr val="0000FF"/>
                </a:solidFill>
                <a:latin typeface="Courier New" panose="02070309020205020404" pitchFamily="49" charset="0"/>
                <a:cs typeface="Courier New" panose="02070309020205020404" pitchFamily="49" charset="0"/>
              </a:rPr>
              <a:t>wget</a:t>
            </a:r>
            <a:endParaRPr lang="en-IN" sz="1300" dirty="0">
              <a:solidFill>
                <a:srgbClr val="0000FF"/>
              </a:solidFill>
              <a:latin typeface="Courier New" panose="02070309020205020404" pitchFamily="49" charset="0"/>
              <a:cs typeface="Courier New" panose="02070309020205020404" pitchFamily="49" charset="0"/>
            </a:endParaRPr>
          </a:p>
          <a:p>
            <a:r>
              <a:rPr lang="en-IN" sz="1300" dirty="0">
                <a:solidFill>
                  <a:srgbClr val="0000FF"/>
                </a:solidFill>
                <a:latin typeface="Courier New" panose="02070309020205020404" pitchFamily="49" charset="0"/>
                <a:cs typeface="Courier New" panose="02070309020205020404" pitchFamily="49" charset="0"/>
              </a:rPr>
              <a:t>RUN pip install Flask</a:t>
            </a:r>
          </a:p>
          <a:p>
            <a:endParaRPr lang="en-IN" sz="1300" dirty="0">
              <a:solidFill>
                <a:srgbClr val="0000FF"/>
              </a:solidFill>
              <a:latin typeface="Courier New" panose="02070309020205020404" pitchFamily="49" charset="0"/>
              <a:cs typeface="Courier New" panose="02070309020205020404" pitchFamily="49" charset="0"/>
            </a:endParaRPr>
          </a:p>
          <a:p>
            <a:r>
              <a:rPr lang="en-IN" sz="1300" dirty="0">
                <a:solidFill>
                  <a:srgbClr val="0000FF"/>
                </a:solidFill>
                <a:latin typeface="Courier New" panose="02070309020205020404" pitchFamily="49" charset="0"/>
                <a:cs typeface="Courier New" panose="02070309020205020404" pitchFamily="49" charset="0"/>
              </a:rPr>
              <a:t>WORKDIR /home</a:t>
            </a:r>
          </a:p>
        </p:txBody>
      </p:sp>
      <p:sp>
        <p:nvSpPr>
          <p:cNvPr id="3" name="TextBox 2"/>
          <p:cNvSpPr txBox="1"/>
          <p:nvPr/>
        </p:nvSpPr>
        <p:spPr>
          <a:xfrm>
            <a:off x="533400" y="4194558"/>
            <a:ext cx="6178076" cy="537432"/>
          </a:xfrm>
          <a:prstGeom prst="rect">
            <a:avLst/>
          </a:prstGeom>
          <a:noFill/>
        </p:spPr>
        <p:txBody>
          <a:bodyPr wrap="square" lIns="72494" tIns="36247" rIns="72494" bIns="36247" rtlCol="0">
            <a:spAutoFit/>
          </a:bodyPr>
          <a:lstStyle/>
          <a:p>
            <a:r>
              <a:rPr lang="en-US" sz="1400" dirty="0" smtClean="0">
                <a:latin typeface="Arial" panose="020B0604020202020204" pitchFamily="34" charset="0"/>
                <a:cs typeface="Arial" panose="020B0604020202020204" pitchFamily="34" charset="0"/>
              </a:rPr>
              <a:t>Images are build time constructs and Container are run time constructs.</a:t>
            </a:r>
          </a:p>
          <a:p>
            <a:pPr>
              <a:spcBef>
                <a:spcPts val="476"/>
              </a:spcBef>
              <a:spcAft>
                <a:spcPts val="476"/>
              </a:spcAft>
            </a:pPr>
            <a:r>
              <a:rPr lang="en-US" sz="1100" dirty="0">
                <a:solidFill>
                  <a:srgbClr val="0000FF"/>
                </a:solidFill>
                <a:latin typeface="Courier New" panose="02070309020205020404" pitchFamily="49" charset="0"/>
                <a:cs typeface="Courier New" panose="02070309020205020404" pitchFamily="49" charset="0"/>
              </a:rPr>
              <a:t>$ docker build –t &lt;dockerimage_name&gt; &lt;dockerfile_path&gt;</a:t>
            </a:r>
            <a:endParaRPr lang="en-IN" sz="1100"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282011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38"/>
            <a:ext cx="8229600" cy="857250"/>
          </a:xfrm>
        </p:spPr>
        <p:txBody>
          <a:bodyPr anchor="ctr">
            <a:normAutofit/>
          </a:bodyPr>
          <a:lstStyle/>
          <a:p>
            <a:pPr algn="l"/>
            <a:r>
              <a:rPr lang="en-US" sz="2400" b="1" dirty="0" smtClean="0">
                <a:solidFill>
                  <a:schemeClr val="bg1"/>
                </a:solidFill>
                <a:latin typeface="Arial" panose="020B0604020202020204" pitchFamily="34" charset="0"/>
                <a:cs typeface="Arial" panose="020B0604020202020204" pitchFamily="34" charset="0"/>
              </a:rPr>
              <a:t>Docker registries and repos</a:t>
            </a:r>
            <a:endParaRPr lang="en-IN" sz="2400" b="1"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457200" y="1186756"/>
            <a:ext cx="7772400" cy="2462213"/>
          </a:xfrm>
          <a:prstGeom prst="rect">
            <a:avLst/>
          </a:prstGeom>
          <a:noFill/>
        </p:spPr>
        <p:txBody>
          <a:bodyPr wrap="square" rtlCol="0">
            <a:spAutoFit/>
          </a:bodyPr>
          <a:lstStyle/>
          <a:p>
            <a:pPr>
              <a:spcBef>
                <a:spcPts val="600"/>
              </a:spcBef>
              <a:spcAft>
                <a:spcPts val="600"/>
              </a:spcAft>
            </a:pPr>
            <a:r>
              <a:rPr lang="en-US" sz="2000" dirty="0" smtClean="0">
                <a:solidFill>
                  <a:srgbClr val="0000FF"/>
                </a:solidFill>
                <a:latin typeface="Arial" panose="020B0604020202020204" pitchFamily="34" charset="0"/>
                <a:cs typeface="Arial" panose="020B0604020202020204" pitchFamily="34" charset="0"/>
                <a:hlinkClick r:id="rId2"/>
              </a:rPr>
              <a:t>https://registry.hub.docker.com</a:t>
            </a:r>
            <a:r>
              <a:rPr lang="en-US" sz="2000" dirty="0" smtClean="0">
                <a:solidFill>
                  <a:srgbClr val="0000FF"/>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docker official registry</a:t>
            </a:r>
          </a:p>
          <a:p>
            <a:pPr>
              <a:spcBef>
                <a:spcPts val="600"/>
              </a:spcBef>
              <a:spcAft>
                <a:spcPts val="600"/>
              </a:spcAft>
            </a:pPr>
            <a:r>
              <a:rPr lang="en-IN" sz="2000" dirty="0">
                <a:latin typeface="Arial" panose="020B0604020202020204" pitchFamily="34" charset="0"/>
                <a:cs typeface="Arial" panose="020B0604020202020204" pitchFamily="34" charset="0"/>
                <a:hlinkClick r:id="rId3"/>
              </a:rPr>
              <a:t>https://hub.docker.com</a:t>
            </a:r>
            <a:r>
              <a:rPr lang="en-IN" sz="2000" dirty="0" smtClean="0">
                <a:latin typeface="Arial" panose="020B0604020202020204" pitchFamily="34" charset="0"/>
                <a:cs typeface="Arial" panose="020B0604020202020204" pitchFamily="34" charset="0"/>
                <a:hlinkClick r:id="rId3"/>
              </a:rPr>
              <a:t>/</a:t>
            </a:r>
            <a:r>
              <a:rPr lang="en-IN" sz="20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create account on docker hub to upload / contribute to the docker public repository.</a:t>
            </a:r>
          </a:p>
          <a:p>
            <a:pPr>
              <a:spcBef>
                <a:spcPts val="600"/>
              </a:spcBef>
              <a:spcAft>
                <a:spcPts val="600"/>
              </a:spcAft>
            </a:pPr>
            <a:r>
              <a:rPr lang="en-IN" sz="2000" dirty="0">
                <a:latin typeface="Arial" panose="020B0604020202020204" pitchFamily="34" charset="0"/>
                <a:cs typeface="Arial" panose="020B0604020202020204" pitchFamily="34" charset="0"/>
                <a:hlinkClick r:id="rId4"/>
              </a:rPr>
              <a:t>https://</a:t>
            </a:r>
            <a:r>
              <a:rPr lang="en-IN" sz="2000" dirty="0" smtClean="0">
                <a:latin typeface="Arial" panose="020B0604020202020204" pitchFamily="34" charset="0"/>
                <a:cs typeface="Arial" panose="020B0604020202020204" pitchFamily="34" charset="0"/>
                <a:hlinkClick r:id="rId4"/>
              </a:rPr>
              <a:t>store.docker.com</a:t>
            </a:r>
            <a:r>
              <a:rPr lang="en-IN" sz="20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image repositories.</a:t>
            </a:r>
          </a:p>
          <a:p>
            <a:pPr>
              <a:spcBef>
                <a:spcPts val="1800"/>
              </a:spcBef>
              <a:spcAft>
                <a:spcPts val="600"/>
              </a:spcAft>
            </a:pPr>
            <a:r>
              <a:rPr lang="en-US" dirty="0">
                <a:latin typeface="Arial" panose="020B0604020202020204" pitchFamily="34" charset="0"/>
                <a:cs typeface="Arial" panose="020B0604020202020204" pitchFamily="34" charset="0"/>
              </a:rPr>
              <a:t>Use</a:t>
            </a:r>
            <a:r>
              <a:rPr lang="en-US" dirty="0" smtClean="0">
                <a:latin typeface="Courier New" panose="02070309020205020404" pitchFamily="49" charset="0"/>
                <a:cs typeface="Courier New" panose="02070309020205020404" pitchFamily="49" charset="0"/>
              </a:rPr>
              <a:t> </a:t>
            </a:r>
            <a:r>
              <a:rPr lang="en-US" sz="1600" dirty="0" smtClean="0">
                <a:solidFill>
                  <a:srgbClr val="0000FF"/>
                </a:solidFill>
                <a:latin typeface="Courier New" panose="02070309020205020404" pitchFamily="49" charset="0"/>
                <a:cs typeface="Courier New" panose="02070309020205020404" pitchFamily="49" charset="0"/>
              </a:rPr>
              <a:t>$ docker pull &lt;</a:t>
            </a:r>
            <a:r>
              <a:rPr lang="en-US" sz="1600" dirty="0" err="1" smtClean="0">
                <a:solidFill>
                  <a:srgbClr val="0000FF"/>
                </a:solidFill>
                <a:latin typeface="Courier New" panose="02070309020205020404" pitchFamily="49" charset="0"/>
                <a:cs typeface="Courier New" panose="02070309020205020404" pitchFamily="49" charset="0"/>
              </a:rPr>
              <a:t>image_name</a:t>
            </a:r>
            <a:r>
              <a:rPr lang="en-US" sz="1600" dirty="0" smtClean="0">
                <a:solidFill>
                  <a:srgbClr val="0000FF"/>
                </a:solidFill>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 </a:t>
            </a:r>
            <a:r>
              <a:rPr lang="en-US" dirty="0" smtClean="0">
                <a:latin typeface="Arial" panose="020B0604020202020204" pitchFamily="34" charset="0"/>
                <a:cs typeface="Arial" panose="020B0604020202020204" pitchFamily="34" charset="0"/>
              </a:rPr>
              <a:t>command to pull images from registries.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25643"/>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8229600" cy="857250"/>
          </a:xfrm>
        </p:spPr>
        <p:txBody>
          <a:bodyPr vert="horz" lIns="0" rIns="0" bIns="0" anchor="ctr">
            <a:normAutofit/>
          </a:bodyPr>
          <a:lstStyle/>
          <a:p>
            <a:pPr algn="l"/>
            <a:r>
              <a:rPr lang="en-US" sz="2400" b="1" dirty="0">
                <a:solidFill>
                  <a:schemeClr val="bg1"/>
                </a:solidFill>
                <a:latin typeface="Arial" panose="020B0604020202020204" pitchFamily="34" charset="0"/>
                <a:cs typeface="Arial" panose="020B0604020202020204" pitchFamily="34" charset="0"/>
              </a:rPr>
              <a:t>Docker and Microservices</a:t>
            </a:r>
            <a:endParaRPr lang="en-IN" sz="2400" b="1"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381654" y="843558"/>
            <a:ext cx="8150786" cy="1181198"/>
          </a:xfrm>
          <a:prstGeom prst="rect">
            <a:avLst/>
          </a:prstGeom>
          <a:noFill/>
        </p:spPr>
        <p:txBody>
          <a:bodyPr wrap="square" lIns="72494" tIns="36247" rIns="72494" bIns="36247" rtlCol="0">
            <a:spAutoFit/>
          </a:bodyPr>
          <a:lstStyle/>
          <a:p>
            <a:pPr marL="119063" indent="-119063" algn="just"/>
            <a:r>
              <a:rPr lang="en-US" dirty="0">
                <a:latin typeface="Arial" panose="020B0604020202020204" pitchFamily="34" charset="0"/>
                <a:cs typeface="Arial" panose="020B0604020202020204" pitchFamily="34" charset="0"/>
              </a:rPr>
              <a:t>In an application there are multiple services and such services can be offered in an Docker container as a service and such container working together forms the entire application. This way, the individual service can be updated maintained without imposing any downtime on the application.</a:t>
            </a:r>
            <a:endParaRPr lang="en-IN" dirty="0">
              <a:latin typeface="Arial" panose="020B0604020202020204" pitchFamily="34" charset="0"/>
              <a:cs typeface="Arial" panose="020B0604020202020204" pitchFamily="34" charset="0"/>
            </a:endParaRPr>
          </a:p>
        </p:txBody>
      </p:sp>
      <p:grpSp>
        <p:nvGrpSpPr>
          <p:cNvPr id="34" name="Group 33"/>
          <p:cNvGrpSpPr/>
          <p:nvPr/>
        </p:nvGrpSpPr>
        <p:grpSpPr>
          <a:xfrm>
            <a:off x="1619672" y="2327225"/>
            <a:ext cx="4968551" cy="2116733"/>
            <a:chOff x="465137" y="2539206"/>
            <a:chExt cx="5943600" cy="2286000"/>
          </a:xfrm>
        </p:grpSpPr>
        <p:sp>
          <p:nvSpPr>
            <p:cNvPr id="5" name="Rounded Rectangle 4"/>
            <p:cNvSpPr/>
            <p:nvPr/>
          </p:nvSpPr>
          <p:spPr bwMode="auto">
            <a:xfrm>
              <a:off x="1303337" y="2996406"/>
              <a:ext cx="1371600" cy="60960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300" dirty="0">
                  <a:latin typeface="Arial" panose="020B0604020202020204" pitchFamily="34" charset="0"/>
                  <a:ea typeface="Microsoft YaHei" panose="020B0503020204020204" pitchFamily="34" charset="-122"/>
                  <a:cs typeface="Arial" panose="020B0604020202020204" pitchFamily="34" charset="0"/>
                </a:rPr>
                <a:t>Database analysis</a:t>
              </a:r>
              <a:endParaRPr lang="en-IN" sz="1300" dirty="0">
                <a:latin typeface="Arial" panose="020B0604020202020204" pitchFamily="34" charset="0"/>
                <a:ea typeface="Microsoft YaHei" panose="020B0503020204020204" pitchFamily="34" charset="-122"/>
                <a:cs typeface="Arial" panose="020B0604020202020204" pitchFamily="34" charset="0"/>
              </a:endParaRPr>
            </a:p>
          </p:txBody>
        </p:sp>
        <p:sp>
          <p:nvSpPr>
            <p:cNvPr id="6" name="Rounded Rectangle 5"/>
            <p:cNvSpPr/>
            <p:nvPr/>
          </p:nvSpPr>
          <p:spPr bwMode="auto">
            <a:xfrm>
              <a:off x="3055937" y="2996406"/>
              <a:ext cx="1371600" cy="60960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300" dirty="0">
                  <a:latin typeface="Arial" panose="020B0604020202020204" pitchFamily="34" charset="0"/>
                  <a:ea typeface="Microsoft YaHei" panose="020B0503020204020204" pitchFamily="34" charset="-122"/>
                  <a:cs typeface="Arial" panose="020B0604020202020204" pitchFamily="34" charset="0"/>
                </a:rPr>
                <a:t>Security</a:t>
              </a:r>
              <a:endParaRPr lang="en-IN" sz="1300" dirty="0">
                <a:latin typeface="Arial" panose="020B0604020202020204" pitchFamily="34" charset="0"/>
                <a:ea typeface="Microsoft YaHei" panose="020B0503020204020204" pitchFamily="34" charset="-122"/>
                <a:cs typeface="Arial" panose="020B0604020202020204" pitchFamily="34" charset="0"/>
              </a:endParaRPr>
            </a:p>
          </p:txBody>
        </p:sp>
        <p:sp>
          <p:nvSpPr>
            <p:cNvPr id="7" name="Rounded Rectangle 6"/>
            <p:cNvSpPr/>
            <p:nvPr/>
          </p:nvSpPr>
          <p:spPr bwMode="auto">
            <a:xfrm>
              <a:off x="1303337" y="4063206"/>
              <a:ext cx="1371600" cy="60960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300" dirty="0">
                  <a:latin typeface="Arial" panose="020B0604020202020204" pitchFamily="34" charset="0"/>
                  <a:ea typeface="Microsoft YaHei" panose="020B0503020204020204" pitchFamily="34" charset="-122"/>
                  <a:cs typeface="Arial" panose="020B0604020202020204" pitchFamily="34" charset="0"/>
                </a:rPr>
                <a:t>Archival</a:t>
              </a:r>
              <a:endParaRPr lang="en-IN" sz="1300" dirty="0">
                <a:latin typeface="Arial" panose="020B0604020202020204" pitchFamily="34" charset="0"/>
                <a:ea typeface="Microsoft YaHei" panose="020B0503020204020204" pitchFamily="34" charset="-122"/>
                <a:cs typeface="Arial" panose="020B0604020202020204" pitchFamily="34" charset="0"/>
              </a:endParaRPr>
            </a:p>
          </p:txBody>
        </p:sp>
        <p:sp>
          <p:nvSpPr>
            <p:cNvPr id="8" name="Rounded Rectangle 7"/>
            <p:cNvSpPr/>
            <p:nvPr/>
          </p:nvSpPr>
          <p:spPr bwMode="auto">
            <a:xfrm>
              <a:off x="3055937" y="4070752"/>
              <a:ext cx="1371600" cy="60960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300" dirty="0">
                  <a:latin typeface="Arial" panose="020B0604020202020204" pitchFamily="34" charset="0"/>
                  <a:ea typeface="Microsoft YaHei" panose="020B0503020204020204" pitchFamily="34" charset="-122"/>
                  <a:cs typeface="Arial" panose="020B0604020202020204" pitchFamily="34" charset="0"/>
                </a:rPr>
                <a:t>Search and retrieval</a:t>
              </a:r>
              <a:endParaRPr lang="en-IN" sz="1300" dirty="0">
                <a:latin typeface="Arial" panose="020B0604020202020204" pitchFamily="34" charset="0"/>
                <a:ea typeface="Microsoft YaHei" panose="020B0503020204020204" pitchFamily="34" charset="-122"/>
                <a:cs typeface="Arial" panose="020B0604020202020204" pitchFamily="34" charset="0"/>
              </a:endParaRPr>
            </a:p>
          </p:txBody>
        </p:sp>
        <p:sp>
          <p:nvSpPr>
            <p:cNvPr id="9" name="Rounded Rectangle 8"/>
            <p:cNvSpPr/>
            <p:nvPr/>
          </p:nvSpPr>
          <p:spPr bwMode="auto">
            <a:xfrm>
              <a:off x="4884737" y="2996406"/>
              <a:ext cx="1371600" cy="60960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300" dirty="0">
                  <a:latin typeface="Arial" panose="020B0604020202020204" pitchFamily="34" charset="0"/>
                  <a:ea typeface="Microsoft YaHei" panose="020B0503020204020204" pitchFamily="34" charset="-122"/>
                  <a:cs typeface="Arial" panose="020B0604020202020204" pitchFamily="34" charset="0"/>
                </a:rPr>
                <a:t>Reporting</a:t>
              </a:r>
              <a:endParaRPr lang="en-IN" sz="1300" dirty="0">
                <a:latin typeface="Arial" panose="020B0604020202020204" pitchFamily="34" charset="0"/>
                <a:ea typeface="Microsoft YaHei" panose="020B0503020204020204" pitchFamily="34" charset="-122"/>
                <a:cs typeface="Arial" panose="020B0604020202020204" pitchFamily="34" charset="0"/>
              </a:endParaRPr>
            </a:p>
          </p:txBody>
        </p:sp>
        <p:sp>
          <p:nvSpPr>
            <p:cNvPr id="10" name="Rounded Rectangle 9"/>
            <p:cNvSpPr/>
            <p:nvPr/>
          </p:nvSpPr>
          <p:spPr bwMode="auto">
            <a:xfrm>
              <a:off x="4884737" y="4063206"/>
              <a:ext cx="1371600" cy="60960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300" dirty="0">
                  <a:latin typeface="Arial" panose="020B0604020202020204" pitchFamily="34" charset="0"/>
                  <a:ea typeface="Microsoft YaHei" panose="020B0503020204020204" pitchFamily="34" charset="-122"/>
                  <a:cs typeface="Arial" panose="020B0604020202020204" pitchFamily="34" charset="0"/>
                </a:rPr>
                <a:t>Query analysis</a:t>
              </a:r>
              <a:endParaRPr lang="en-IN" sz="1300" dirty="0">
                <a:latin typeface="Arial" panose="020B0604020202020204" pitchFamily="34" charset="0"/>
                <a:ea typeface="Microsoft YaHei" panose="020B0503020204020204" pitchFamily="34" charset="-122"/>
                <a:cs typeface="Arial" panose="020B0604020202020204" pitchFamily="34" charset="0"/>
              </a:endParaRPr>
            </a:p>
          </p:txBody>
        </p:sp>
        <p:cxnSp>
          <p:nvCxnSpPr>
            <p:cNvPr id="12" name="Straight Arrow Connector 11"/>
            <p:cNvCxnSpPr>
              <a:stCxn id="6" idx="2"/>
              <a:endCxn id="10" idx="0"/>
            </p:cNvCxnSpPr>
            <p:nvPr/>
          </p:nvCxnSpPr>
          <p:spPr bwMode="auto">
            <a:xfrm>
              <a:off x="3741737" y="3606006"/>
              <a:ext cx="1828800" cy="45720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5" idx="2"/>
              <a:endCxn id="8" idx="0"/>
            </p:cNvCxnSpPr>
            <p:nvPr/>
          </p:nvCxnSpPr>
          <p:spPr bwMode="auto">
            <a:xfrm>
              <a:off x="1989137" y="3606006"/>
              <a:ext cx="1752600" cy="464746"/>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stCxn id="9" idx="2"/>
              <a:endCxn id="8" idx="0"/>
            </p:cNvCxnSpPr>
            <p:nvPr/>
          </p:nvCxnSpPr>
          <p:spPr bwMode="auto">
            <a:xfrm flipH="1">
              <a:off x="3741737" y="3606006"/>
              <a:ext cx="1828800" cy="464746"/>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endCxn id="7" idx="0"/>
            </p:cNvCxnSpPr>
            <p:nvPr/>
          </p:nvCxnSpPr>
          <p:spPr bwMode="auto">
            <a:xfrm flipH="1">
              <a:off x="1989137" y="3606006"/>
              <a:ext cx="1752600" cy="45720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a:off x="2608262" y="3301206"/>
              <a:ext cx="514350" cy="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a:off x="4398962" y="3315576"/>
              <a:ext cx="514350" cy="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a:off x="4417135" y="4355803"/>
              <a:ext cx="514350" cy="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a:off x="2608262" y="4368006"/>
              <a:ext cx="514350" cy="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stCxn id="9" idx="2"/>
              <a:endCxn id="7" idx="0"/>
            </p:cNvCxnSpPr>
            <p:nvPr/>
          </p:nvCxnSpPr>
          <p:spPr bwMode="auto">
            <a:xfrm flipH="1">
              <a:off x="1989137" y="3606006"/>
              <a:ext cx="3581400" cy="45720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a:stCxn id="5" idx="2"/>
              <a:endCxn id="10" idx="0"/>
            </p:cNvCxnSpPr>
            <p:nvPr/>
          </p:nvCxnSpPr>
          <p:spPr bwMode="auto">
            <a:xfrm>
              <a:off x="1989137" y="3606006"/>
              <a:ext cx="3581400" cy="45720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465137" y="2539206"/>
              <a:ext cx="5943600" cy="2286000"/>
            </a:xfrm>
            <a:prstGeom prst="rect">
              <a:avLst/>
            </a:prstGeom>
            <a:noFill/>
            <a:ln w="12700">
              <a:solidFill>
                <a:srgbClr val="00B050"/>
              </a:solidFill>
            </a:ln>
          </p:spPr>
          <p:txBody>
            <a:bodyPr wrap="square" rtlCol="0">
              <a:noAutofit/>
            </a:bodyPr>
            <a:lstStyle/>
            <a:p>
              <a:r>
                <a:rPr lang="en-US" dirty="0" smtClean="0">
                  <a:latin typeface="Arial" panose="020B0604020202020204" pitchFamily="34" charset="0"/>
                  <a:cs typeface="Arial" panose="020B0604020202020204" pitchFamily="34" charset="0"/>
                </a:rPr>
                <a:t>Enterprise Application</a:t>
              </a:r>
              <a:endParaRPr lang="en-IN"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942794833"/>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3888" y="4774168"/>
            <a:ext cx="1948803" cy="369332"/>
          </a:xfrm>
          <a:prstGeom prst="rect">
            <a:avLst/>
          </a:prstGeom>
          <a:noFill/>
        </p:spPr>
        <p:txBody>
          <a:bodyPr wrap="none" rtlCol="0">
            <a:spAutoFit/>
          </a:bodyPr>
          <a:lstStyle/>
          <a:p>
            <a:r>
              <a:rPr lang="en-IN" dirty="0">
                <a:solidFill>
                  <a:schemeClr val="bg1"/>
                </a:solidFill>
              </a:rPr>
              <a:t>www.cognixia.com</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8229600" cy="857250"/>
          </a:xfrm>
        </p:spPr>
        <p:txBody>
          <a:bodyPr vert="horz" lIns="0" rIns="0" bIns="0" anchor="ctr">
            <a:normAutofit/>
          </a:bodyPr>
          <a:lstStyle/>
          <a:p>
            <a:pPr algn="l"/>
            <a:r>
              <a:rPr lang="en-US" sz="2400" dirty="0">
                <a:solidFill>
                  <a:schemeClr val="bg1"/>
                </a:solidFill>
                <a:latin typeface="Arial" panose="020B0604020202020204" pitchFamily="34" charset="0"/>
                <a:cs typeface="Arial" panose="020B0604020202020204" pitchFamily="34" charset="0"/>
              </a:rPr>
              <a:t>Agenda</a:t>
            </a:r>
            <a:endParaRPr lang="en-IN" sz="2400"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073285"/>
            <a:ext cx="8229600" cy="3291840"/>
          </a:xfrm>
        </p:spPr>
        <p:txBody>
          <a:bodyPr>
            <a:normAutofit/>
          </a:bodyPr>
          <a:lstStyle/>
          <a:p>
            <a:pPr marL="362468" indent="-362468">
              <a:buFont typeface="Wingdings" panose="05000000000000000000" pitchFamily="2" charset="2"/>
              <a:buChar char="§"/>
            </a:pPr>
            <a:r>
              <a:rPr lang="en-US" sz="2000" dirty="0">
                <a:latin typeface="Arial" panose="020B0604020202020204" pitchFamily="34" charset="0"/>
                <a:cs typeface="Arial" panose="020B0604020202020204" pitchFamily="34" charset="0"/>
              </a:rPr>
              <a:t>What is Docker?</a:t>
            </a:r>
          </a:p>
          <a:p>
            <a:pPr marL="362468" indent="-362468">
              <a:buFont typeface="Wingdings" panose="05000000000000000000" pitchFamily="2" charset="2"/>
              <a:buChar char="§"/>
            </a:pPr>
            <a:r>
              <a:rPr lang="en-US" sz="2000" dirty="0">
                <a:latin typeface="Arial" panose="020B0604020202020204" pitchFamily="34" charset="0"/>
                <a:cs typeface="Arial" panose="020B0604020202020204" pitchFamily="34" charset="0"/>
              </a:rPr>
              <a:t>Docker Architecture</a:t>
            </a:r>
          </a:p>
          <a:p>
            <a:pPr marL="362468" indent="-362468">
              <a:buFont typeface="Wingdings" panose="05000000000000000000" pitchFamily="2" charset="2"/>
              <a:buChar char="§"/>
            </a:pPr>
            <a:r>
              <a:rPr lang="en-US" sz="2000" dirty="0">
                <a:latin typeface="Arial" panose="020B0604020202020204" pitchFamily="34" charset="0"/>
                <a:cs typeface="Arial" panose="020B0604020202020204" pitchFamily="34" charset="0"/>
              </a:rPr>
              <a:t>Installing Docker</a:t>
            </a:r>
          </a:p>
          <a:p>
            <a:pPr marL="362468" indent="-362468">
              <a:buFont typeface="Wingdings" panose="05000000000000000000" pitchFamily="2" charset="2"/>
              <a:buChar char="§"/>
            </a:pPr>
            <a:r>
              <a:rPr lang="en-US" sz="2000" dirty="0">
                <a:latin typeface="Arial" panose="020B0604020202020204" pitchFamily="34" charset="0"/>
                <a:cs typeface="Arial" panose="020B0604020202020204" pitchFamily="34" charset="0"/>
              </a:rPr>
              <a:t>Dockerfile</a:t>
            </a:r>
          </a:p>
          <a:p>
            <a:pPr marL="362468" indent="-362468">
              <a:buFont typeface="Wingdings" panose="05000000000000000000" pitchFamily="2" charset="2"/>
              <a:buChar char="§"/>
            </a:pPr>
            <a:r>
              <a:rPr lang="en-US" sz="2000" dirty="0">
                <a:latin typeface="Arial" panose="020B0604020202020204" pitchFamily="34" charset="0"/>
                <a:cs typeface="Arial" panose="020B0604020202020204" pitchFamily="34" charset="0"/>
              </a:rPr>
              <a:t>Docker Images</a:t>
            </a:r>
          </a:p>
          <a:p>
            <a:pPr marL="362468" indent="-362468">
              <a:buFont typeface="Wingdings" panose="05000000000000000000" pitchFamily="2" charset="2"/>
              <a:buChar char="§"/>
            </a:pPr>
            <a:r>
              <a:rPr lang="en-US" sz="2000" dirty="0">
                <a:latin typeface="Arial" panose="020B0604020202020204" pitchFamily="34" charset="0"/>
                <a:cs typeface="Arial" panose="020B0604020202020204" pitchFamily="34" charset="0"/>
              </a:rPr>
              <a:t>Docker and Microservices</a:t>
            </a:r>
          </a:p>
        </p:txBody>
      </p:sp>
    </p:spTree>
    <p:extLst>
      <p:ext uri="{BB962C8B-B14F-4D97-AF65-F5344CB8AC3E}">
        <p14:creationId xmlns:p14="http://schemas.microsoft.com/office/powerpoint/2010/main" val="375814572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2546"/>
            <a:ext cx="8229600" cy="857250"/>
          </a:xfrm>
        </p:spPr>
        <p:txBody>
          <a:bodyPr vert="horz" lIns="0" rIns="0" bIns="0" anchor="ctr">
            <a:normAutofit/>
          </a:bodyPr>
          <a:lstStyle/>
          <a:p>
            <a:pPr algn="l"/>
            <a:r>
              <a:rPr lang="en-US" sz="2400" b="1" dirty="0">
                <a:solidFill>
                  <a:schemeClr val="bg1"/>
                </a:solidFill>
                <a:latin typeface="Arial" panose="020B0604020202020204" pitchFamily="34" charset="0"/>
                <a:cs typeface="Arial" panose="020B0604020202020204" pitchFamily="34" charset="0"/>
              </a:rPr>
              <a:t>What is Docker</a:t>
            </a:r>
            <a:endParaRPr lang="en-IN" sz="2400" b="1"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381653" y="905984"/>
            <a:ext cx="8153400" cy="3622175"/>
          </a:xfrm>
          <a:prstGeom prst="rect">
            <a:avLst/>
          </a:prstGeom>
          <a:noFill/>
        </p:spPr>
        <p:txBody>
          <a:bodyPr wrap="square" lIns="91429" tIns="45714" rIns="91429" bIns="45714" rtlCol="0">
            <a:noAutofit/>
          </a:bodyPr>
          <a:lstStyle/>
          <a:p>
            <a:pPr indent="1588" algn="just"/>
            <a:r>
              <a:rPr lang="en-IN" sz="1400" b="1" dirty="0">
                <a:latin typeface="Arial" panose="020B0604020202020204" pitchFamily="34" charset="0"/>
                <a:cs typeface="Arial" panose="020B0604020202020204" pitchFamily="34" charset="0"/>
              </a:rPr>
              <a:t>Docker</a:t>
            </a:r>
            <a:r>
              <a:rPr lang="en-IN" sz="1400" dirty="0">
                <a:latin typeface="Arial" panose="020B0604020202020204" pitchFamily="34" charset="0"/>
                <a:cs typeface="Arial" panose="020B0604020202020204" pitchFamily="34" charset="0"/>
              </a:rPr>
              <a:t> separates applications from infrastructure using the container technology. This is similar to the way VMs separate operating systems from the hardware. Using Docker containers, you can deploy, replicate, move, and back up a workload even more quickly and easily than you can do so using virtual machines. Docker container are highly </a:t>
            </a:r>
            <a:r>
              <a:rPr lang="en-IN" sz="1400" b="1" dirty="0">
                <a:latin typeface="Arial" panose="020B0604020202020204" pitchFamily="34" charset="0"/>
                <a:cs typeface="Arial" panose="020B0604020202020204" pitchFamily="34" charset="0"/>
              </a:rPr>
              <a:t>scalable</a:t>
            </a:r>
            <a:r>
              <a:rPr lang="en-IN" sz="1400" dirty="0">
                <a:latin typeface="Arial" panose="020B0604020202020204" pitchFamily="34" charset="0"/>
                <a:cs typeface="Arial" panose="020B0604020202020204" pitchFamily="34" charset="0"/>
              </a:rPr>
              <a:t> (can be expanded rapidly), </a:t>
            </a:r>
            <a:r>
              <a:rPr lang="en-IN" sz="1400" b="1" dirty="0">
                <a:latin typeface="Arial" panose="020B0604020202020204" pitchFamily="34" charset="0"/>
                <a:cs typeface="Arial" panose="020B0604020202020204" pitchFamily="34" charset="0"/>
              </a:rPr>
              <a:t>portable</a:t>
            </a:r>
            <a:r>
              <a:rPr lang="en-IN" sz="1400" dirty="0">
                <a:latin typeface="Arial" panose="020B0604020202020204" pitchFamily="34" charset="0"/>
                <a:cs typeface="Arial" panose="020B0604020202020204" pitchFamily="34" charset="0"/>
              </a:rPr>
              <a:t> (Dockerized application are extremely portable). </a:t>
            </a:r>
            <a:r>
              <a:rPr lang="en-US" sz="1400" dirty="0">
                <a:latin typeface="Arial" panose="020B0604020202020204" pitchFamily="34" charset="0"/>
                <a:cs typeface="Arial" panose="020B0604020202020204" pitchFamily="34" charset="0"/>
              </a:rPr>
              <a:t>Docker uses </a:t>
            </a:r>
            <a:r>
              <a:rPr lang="en-US" sz="1400" b="1" dirty="0">
                <a:latin typeface="Arial" panose="020B0604020202020204" pitchFamily="34" charset="0"/>
                <a:cs typeface="Arial" panose="020B0604020202020204" pitchFamily="34" charset="0"/>
              </a:rPr>
              <a:t>google</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Go</a:t>
            </a:r>
            <a:r>
              <a:rPr lang="en-US" sz="1400" dirty="0">
                <a:latin typeface="Arial" panose="020B0604020202020204" pitchFamily="34" charset="0"/>
                <a:cs typeface="Arial" panose="020B0604020202020204" pitchFamily="34" charset="0"/>
              </a:rPr>
              <a:t>’ programming language for Docker development.</a:t>
            </a:r>
            <a:endParaRPr lang="en-IN" sz="1400" dirty="0">
              <a:latin typeface="Arial" panose="020B0604020202020204" pitchFamily="34" charset="0"/>
              <a:cs typeface="Arial" panose="020B0604020202020204" pitchFamily="34" charset="0"/>
            </a:endParaRPr>
          </a:p>
          <a:p>
            <a:pPr marL="317160" indent="-317160" algn="just">
              <a:spcBef>
                <a:spcPts val="951"/>
              </a:spcBef>
              <a:spcAft>
                <a:spcPts val="951"/>
              </a:spcAft>
              <a:buFont typeface="Arial" panose="020B0604020202020204" pitchFamily="34" charset="0"/>
              <a:buChar char="•"/>
            </a:pPr>
            <a:r>
              <a:rPr lang="en-IN" sz="1400" b="1" dirty="0">
                <a:latin typeface="Arial" panose="020B0604020202020204" pitchFamily="34" charset="0"/>
                <a:cs typeface="Arial" panose="020B0604020202020204" pitchFamily="34" charset="0"/>
              </a:rPr>
              <a:t>Docker Registries:</a:t>
            </a:r>
            <a:endParaRPr lang="en-IN" sz="1400" dirty="0">
              <a:latin typeface="Arial" panose="020B0604020202020204" pitchFamily="34" charset="0"/>
              <a:cs typeface="Arial" panose="020B0604020202020204" pitchFamily="34" charset="0"/>
            </a:endParaRPr>
          </a:p>
          <a:p>
            <a:pPr algn="just"/>
            <a:r>
              <a:rPr lang="en-IN" sz="1400" dirty="0">
                <a:latin typeface="Arial" panose="020B0604020202020204" pitchFamily="34" charset="0"/>
                <a:cs typeface="Arial" panose="020B0604020202020204" pitchFamily="34" charset="0"/>
              </a:rPr>
              <a:t>A registry is a storage and content delivery system, holding named Docker images, available in different tagged versions. Users interact with a registry by using Docker push and pull commands.</a:t>
            </a:r>
          </a:p>
          <a:p>
            <a:pPr algn="just"/>
            <a:r>
              <a:rPr lang="en-IN" sz="1400" dirty="0">
                <a:latin typeface="Arial" panose="020B0604020202020204" pitchFamily="34" charset="0"/>
                <a:cs typeface="Arial" panose="020B0604020202020204" pitchFamily="34" charset="0"/>
              </a:rPr>
              <a:t>One can create and share Docker image on ‘Docker hub’  for sharing with co-workers, customers etc.</a:t>
            </a:r>
          </a:p>
          <a:p>
            <a:pPr marL="362468" indent="-90617" algn="just">
              <a:spcBef>
                <a:spcPts val="951"/>
              </a:spcBef>
            </a:pPr>
            <a:r>
              <a:rPr lang="en-US" sz="1600" dirty="0">
                <a:solidFill>
                  <a:srgbClr val="0000FF"/>
                </a:solidFill>
                <a:latin typeface="Courier New" panose="02070309020205020404" pitchFamily="49" charset="0"/>
                <a:cs typeface="Courier New" panose="02070309020205020404" pitchFamily="49" charset="0"/>
              </a:rPr>
              <a:t>$ docker pull</a:t>
            </a:r>
          </a:p>
          <a:p>
            <a:pPr marL="362468" indent="-90617" algn="just"/>
            <a:r>
              <a:rPr lang="en-US" sz="1600" dirty="0">
                <a:solidFill>
                  <a:srgbClr val="0000FF"/>
                </a:solidFill>
                <a:latin typeface="Courier New" panose="02070309020205020404" pitchFamily="49" charset="0"/>
                <a:cs typeface="Courier New" panose="02070309020205020404" pitchFamily="49" charset="0"/>
              </a:rPr>
              <a:t>$ docker run &lt;container name</a:t>
            </a:r>
            <a:r>
              <a:rPr lang="en-US" sz="1600" dirty="0" smtClean="0">
                <a:solidFill>
                  <a:srgbClr val="0000FF"/>
                </a:solidFill>
                <a:latin typeface="Courier New" panose="02070309020205020404" pitchFamily="49" charset="0"/>
                <a:cs typeface="Courier New" panose="02070309020205020404" pitchFamily="49" charset="0"/>
              </a:rPr>
              <a:t>&gt;</a:t>
            </a:r>
          </a:p>
          <a:p>
            <a:pPr marL="362468" indent="-90617" algn="just"/>
            <a:endParaRPr lang="en-US" sz="1600" dirty="0">
              <a:solidFill>
                <a:srgbClr val="0000FF"/>
              </a:solidFill>
              <a:latin typeface="Arial" panose="020B0604020202020204" pitchFamily="34" charset="0"/>
              <a:cs typeface="Arial" panose="020B0604020202020204" pitchFamily="34" charset="0"/>
            </a:endParaRPr>
          </a:p>
          <a:p>
            <a:pPr marL="271851" indent="-271851" algn="just">
              <a:buFont typeface="Arial" panose="020B0604020202020204" pitchFamily="34" charset="0"/>
              <a:buChar char="•"/>
            </a:pPr>
            <a:r>
              <a:rPr lang="en-US" sz="1400" dirty="0">
                <a:latin typeface="Arial" panose="020B0604020202020204" pitchFamily="34" charset="0"/>
                <a:cs typeface="Arial" panose="020B0604020202020204" pitchFamily="34" charset="0"/>
              </a:rPr>
              <a:t>Docker formerly known as </a:t>
            </a:r>
            <a:r>
              <a:rPr lang="en-US" sz="1400" b="1" dirty="0" err="1">
                <a:latin typeface="Arial" panose="020B0604020202020204" pitchFamily="34" charset="0"/>
                <a:cs typeface="Arial" panose="020B0604020202020204" pitchFamily="34" charset="0"/>
              </a:rPr>
              <a:t>dotCloud</a:t>
            </a:r>
            <a:endParaRPr lang="en-IN" sz="1400" b="1" dirty="0">
              <a:latin typeface="Arial" panose="020B0604020202020204" pitchFamily="34" charset="0"/>
              <a:cs typeface="Arial" panose="020B0604020202020204" pitchFamily="34" charset="0"/>
            </a:endParaRPr>
          </a:p>
        </p:txBody>
      </p:sp>
      <p:grpSp>
        <p:nvGrpSpPr>
          <p:cNvPr id="8" name="Group 7"/>
          <p:cNvGrpSpPr/>
          <p:nvPr/>
        </p:nvGrpSpPr>
        <p:grpSpPr>
          <a:xfrm>
            <a:off x="5011200" y="3714750"/>
            <a:ext cx="3599401" cy="760826"/>
            <a:chOff x="922337" y="5587206"/>
            <a:chExt cx="5105400" cy="1066800"/>
          </a:xfrm>
        </p:grpSpPr>
        <p:sp>
          <p:nvSpPr>
            <p:cNvPr id="2" name="Rounded Rectangle 1"/>
            <p:cNvSpPr/>
            <p:nvPr/>
          </p:nvSpPr>
          <p:spPr bwMode="auto">
            <a:xfrm>
              <a:off x="922337" y="5587206"/>
              <a:ext cx="5105400" cy="106680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r>
                <a:rPr lang="en-US" sz="1400" dirty="0">
                  <a:latin typeface="Arial" panose="020B0604020202020204" pitchFamily="34" charset="0"/>
                  <a:ea typeface="Microsoft YaHei" panose="020B0503020204020204" pitchFamily="34" charset="-122"/>
                </a:rPr>
                <a:t>Linux Kernel</a:t>
              </a:r>
              <a:endParaRPr lang="en-IN" sz="1400" dirty="0">
                <a:latin typeface="Arial" panose="020B0604020202020204" pitchFamily="34" charset="0"/>
                <a:ea typeface="Microsoft YaHei" panose="020B0503020204020204" pitchFamily="34" charset="-122"/>
              </a:endParaRPr>
            </a:p>
          </p:txBody>
        </p:sp>
        <p:sp>
          <p:nvSpPr>
            <p:cNvPr id="5" name="Rounded Rectangle 4"/>
            <p:cNvSpPr/>
            <p:nvPr/>
          </p:nvSpPr>
          <p:spPr bwMode="auto">
            <a:xfrm>
              <a:off x="1074737" y="6044406"/>
              <a:ext cx="1524000" cy="457200"/>
            </a:xfrm>
            <a:prstGeom prst="round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100" dirty="0">
                  <a:latin typeface="Arial" panose="020B0604020202020204" pitchFamily="34" charset="0"/>
                  <a:ea typeface="Microsoft YaHei" panose="020B0503020204020204" pitchFamily="34" charset="-122"/>
                </a:rPr>
                <a:t>Namespaces</a:t>
              </a:r>
              <a:endParaRPr lang="en-IN" sz="1100" dirty="0">
                <a:latin typeface="Arial" panose="020B0604020202020204" pitchFamily="34" charset="0"/>
                <a:ea typeface="Microsoft YaHei" panose="020B0503020204020204" pitchFamily="34" charset="-122"/>
              </a:endParaRPr>
            </a:p>
          </p:txBody>
        </p:sp>
        <p:sp>
          <p:nvSpPr>
            <p:cNvPr id="6" name="Rounded Rectangle 5"/>
            <p:cNvSpPr/>
            <p:nvPr/>
          </p:nvSpPr>
          <p:spPr bwMode="auto">
            <a:xfrm>
              <a:off x="2751137" y="6044406"/>
              <a:ext cx="1524000" cy="457200"/>
            </a:xfrm>
            <a:prstGeom prst="round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200" dirty="0" err="1">
                  <a:latin typeface="Arial" panose="020B0604020202020204" pitchFamily="34" charset="0"/>
                  <a:ea typeface="Microsoft YaHei" panose="020B0503020204020204" pitchFamily="34" charset="-122"/>
                </a:rPr>
                <a:t>CGroups</a:t>
              </a:r>
              <a:endParaRPr lang="en-IN" sz="1200" dirty="0">
                <a:latin typeface="Arial" panose="020B0604020202020204" pitchFamily="34" charset="0"/>
                <a:ea typeface="Microsoft YaHei" panose="020B0503020204020204" pitchFamily="34" charset="-122"/>
              </a:endParaRPr>
            </a:p>
          </p:txBody>
        </p:sp>
        <p:sp>
          <p:nvSpPr>
            <p:cNvPr id="7" name="Rounded Rectangle 6"/>
            <p:cNvSpPr/>
            <p:nvPr/>
          </p:nvSpPr>
          <p:spPr bwMode="auto">
            <a:xfrm>
              <a:off x="4427537" y="6044406"/>
              <a:ext cx="1524000" cy="457200"/>
            </a:xfrm>
            <a:prstGeom prst="round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200" dirty="0">
                  <a:latin typeface="Arial" panose="020B0604020202020204" pitchFamily="34" charset="0"/>
                  <a:ea typeface="Microsoft YaHei" panose="020B0503020204020204" pitchFamily="34" charset="-122"/>
                </a:rPr>
                <a:t>Capabilities</a:t>
              </a:r>
              <a:endParaRPr lang="en-IN" sz="1200" dirty="0">
                <a:latin typeface="Arial" panose="020B0604020202020204" pitchFamily="34" charset="0"/>
                <a:ea typeface="Microsoft YaHei" panose="020B0503020204020204" pitchFamily="34" charset="-122"/>
              </a:endParaRPr>
            </a:p>
          </p:txBody>
        </p:sp>
      </p:grpSp>
    </p:spTree>
    <p:extLst>
      <p:ext uri="{BB962C8B-B14F-4D97-AF65-F5344CB8AC3E}">
        <p14:creationId xmlns:p14="http://schemas.microsoft.com/office/powerpoint/2010/main" val="375323096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8229600" cy="857250"/>
          </a:xfrm>
        </p:spPr>
        <p:txBody>
          <a:bodyPr vert="horz" lIns="0" rIns="0" bIns="0" anchor="ctr">
            <a:normAutofit/>
          </a:bodyPr>
          <a:lstStyle/>
          <a:p>
            <a:pPr algn="l"/>
            <a:r>
              <a:rPr lang="en-US" sz="2400" b="1" dirty="0">
                <a:solidFill>
                  <a:schemeClr val="bg1"/>
                </a:solidFill>
                <a:latin typeface="Arial" panose="020B0604020202020204" pitchFamily="34" charset="0"/>
                <a:cs typeface="Arial" panose="020B0604020202020204" pitchFamily="34" charset="0"/>
              </a:rPr>
              <a:t>Docker Architecture</a:t>
            </a:r>
            <a:endParaRPr lang="en-IN" sz="2400" b="1" dirty="0">
              <a:solidFill>
                <a:schemeClr val="bg1"/>
              </a:solidFill>
              <a:latin typeface="Arial" panose="020B0604020202020204" pitchFamily="34" charset="0"/>
              <a:cs typeface="Arial" panose="020B0604020202020204" pitchFamily="34" charset="0"/>
            </a:endParaRPr>
          </a:p>
        </p:txBody>
      </p:sp>
      <p:pic>
        <p:nvPicPr>
          <p:cNvPr id="21" name="Picture 20"/>
          <p:cNvPicPr/>
          <p:nvPr/>
        </p:nvPicPr>
        <p:blipFill>
          <a:blip r:embed="rId2">
            <a:extLst>
              <a:ext uri="{28A0092B-C50C-407E-A947-70E740481C1C}">
                <a14:useLocalDpi xmlns:a14="http://schemas.microsoft.com/office/drawing/2010/main" val="0"/>
              </a:ext>
            </a:extLst>
          </a:blip>
          <a:srcRect/>
          <a:stretch>
            <a:fillRect/>
          </a:stretch>
        </p:blipFill>
        <p:spPr bwMode="auto">
          <a:xfrm>
            <a:off x="827584" y="699543"/>
            <a:ext cx="3211016" cy="2128122"/>
          </a:xfrm>
          <a:prstGeom prst="rect">
            <a:avLst/>
          </a:prstGeom>
          <a:noFill/>
          <a:ln>
            <a:noFill/>
          </a:ln>
        </p:spPr>
      </p:pic>
      <p:grpSp>
        <p:nvGrpSpPr>
          <p:cNvPr id="3" name="Group 2"/>
          <p:cNvGrpSpPr/>
          <p:nvPr/>
        </p:nvGrpSpPr>
        <p:grpSpPr>
          <a:xfrm>
            <a:off x="4860032" y="843558"/>
            <a:ext cx="3369569" cy="1729209"/>
            <a:chOff x="6477000" y="3429000"/>
            <a:chExt cx="2209800" cy="2219325"/>
          </a:xfrm>
        </p:grpSpPr>
        <p:sp>
          <p:nvSpPr>
            <p:cNvPr id="22" name="Rectangle 21"/>
            <p:cNvSpPr/>
            <p:nvPr/>
          </p:nvSpPr>
          <p:spPr>
            <a:xfrm>
              <a:off x="6477000" y="3429000"/>
              <a:ext cx="2209800" cy="2219325"/>
            </a:xfrm>
            <a:prstGeom prst="rect">
              <a:avLst/>
            </a:prstGeom>
            <a:solidFill>
              <a:schemeClr val="accent1">
                <a:alpha val="19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793"/>
                </a:spcAft>
              </a:pPr>
              <a:r>
                <a:rPr lang="en-IN" sz="1200" dirty="0">
                  <a:solidFill>
                    <a:srgbClr val="222222"/>
                  </a:solidFill>
                  <a:effectLst/>
                  <a:latin typeface="Arial" panose="020B0604020202020204" pitchFamily="34" charset="0"/>
                  <a:ea typeface="Calibri"/>
                  <a:cs typeface="Arial" panose="020B0604020202020204" pitchFamily="34" charset="0"/>
                </a:rPr>
                <a:t>Linux Host OS</a:t>
              </a:r>
            </a:p>
          </p:txBody>
        </p:sp>
        <p:sp>
          <p:nvSpPr>
            <p:cNvPr id="23" name="Rectangle 22"/>
            <p:cNvSpPr/>
            <p:nvPr/>
          </p:nvSpPr>
          <p:spPr>
            <a:xfrm>
              <a:off x="6715615" y="3706252"/>
              <a:ext cx="1742585"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793"/>
                </a:spcAft>
              </a:pPr>
              <a:r>
                <a:rPr lang="en-IN" sz="1100" dirty="0">
                  <a:solidFill>
                    <a:srgbClr val="222222"/>
                  </a:solidFill>
                  <a:latin typeface="Arial" panose="020B0604020202020204" pitchFamily="34" charset="0"/>
                  <a:ea typeface="Calibri"/>
                  <a:cs typeface="Arial" panose="020B0604020202020204" pitchFamily="34" charset="0"/>
                </a:rPr>
                <a:t>Docker client</a:t>
              </a:r>
            </a:p>
          </p:txBody>
        </p:sp>
        <p:sp>
          <p:nvSpPr>
            <p:cNvPr id="26" name="Rectangle 25"/>
            <p:cNvSpPr/>
            <p:nvPr/>
          </p:nvSpPr>
          <p:spPr>
            <a:xfrm>
              <a:off x="6715615" y="4163952"/>
              <a:ext cx="1742585" cy="13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793"/>
                </a:spcAft>
              </a:pPr>
              <a:r>
                <a:rPr lang="en-IN" sz="1200" dirty="0">
                  <a:solidFill>
                    <a:srgbClr val="222222"/>
                  </a:solidFill>
                  <a:latin typeface="Arial" panose="020B0604020202020204" pitchFamily="34" charset="0"/>
                  <a:ea typeface="Calibri"/>
                  <a:cs typeface="Arial" panose="020B0604020202020204" pitchFamily="34" charset="0"/>
                </a:rPr>
                <a:t>Docker daemon</a:t>
              </a:r>
            </a:p>
          </p:txBody>
        </p:sp>
        <p:sp>
          <p:nvSpPr>
            <p:cNvPr id="27" name="Rectangle 26"/>
            <p:cNvSpPr/>
            <p:nvPr/>
          </p:nvSpPr>
          <p:spPr>
            <a:xfrm>
              <a:off x="6904155" y="4481110"/>
              <a:ext cx="1401645" cy="2667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793"/>
                </a:spcAft>
              </a:pPr>
              <a:r>
                <a:rPr lang="en-IN" sz="1100" dirty="0">
                  <a:solidFill>
                    <a:srgbClr val="222222"/>
                  </a:solidFill>
                  <a:latin typeface="Arial" panose="020B0604020202020204" pitchFamily="34" charset="0"/>
                  <a:ea typeface="Calibri"/>
                  <a:cs typeface="Arial" panose="020B0604020202020204" pitchFamily="34" charset="0"/>
                </a:rPr>
                <a:t>Container 1</a:t>
              </a:r>
            </a:p>
          </p:txBody>
        </p:sp>
        <p:sp>
          <p:nvSpPr>
            <p:cNvPr id="28" name="Rectangle 27"/>
            <p:cNvSpPr/>
            <p:nvPr/>
          </p:nvSpPr>
          <p:spPr>
            <a:xfrm>
              <a:off x="6904155" y="4833535"/>
              <a:ext cx="1401645" cy="2667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793"/>
                </a:spcAft>
              </a:pPr>
              <a:r>
                <a:rPr lang="en-IN" sz="1100" dirty="0">
                  <a:solidFill>
                    <a:srgbClr val="222222"/>
                  </a:solidFill>
                  <a:latin typeface="Arial" panose="020B0604020202020204" pitchFamily="34" charset="0"/>
                  <a:ea typeface="Calibri"/>
                  <a:cs typeface="Arial" panose="020B0604020202020204" pitchFamily="34" charset="0"/>
                </a:rPr>
                <a:t>Container 2</a:t>
              </a:r>
            </a:p>
          </p:txBody>
        </p:sp>
        <p:sp>
          <p:nvSpPr>
            <p:cNvPr id="29" name="Rectangle 28"/>
            <p:cNvSpPr/>
            <p:nvPr/>
          </p:nvSpPr>
          <p:spPr>
            <a:xfrm>
              <a:off x="6904155" y="5195485"/>
              <a:ext cx="1401645" cy="2667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793"/>
                </a:spcAft>
              </a:pPr>
              <a:r>
                <a:rPr lang="en-IN" sz="1100" dirty="0">
                  <a:solidFill>
                    <a:srgbClr val="222222"/>
                  </a:solidFill>
                  <a:latin typeface="Arial" panose="020B0604020202020204" pitchFamily="34" charset="0"/>
                  <a:ea typeface="Calibri"/>
                  <a:cs typeface="Arial" panose="020B0604020202020204" pitchFamily="34" charset="0"/>
                </a:rPr>
                <a:t>Container 3</a:t>
              </a:r>
            </a:p>
          </p:txBody>
        </p:sp>
      </p:grpSp>
      <p:sp>
        <p:nvSpPr>
          <p:cNvPr id="4" name="TextBox 3"/>
          <p:cNvSpPr txBox="1"/>
          <p:nvPr/>
        </p:nvSpPr>
        <p:spPr>
          <a:xfrm>
            <a:off x="609600" y="2787774"/>
            <a:ext cx="7620000" cy="1873695"/>
          </a:xfrm>
          <a:prstGeom prst="rect">
            <a:avLst/>
          </a:prstGeom>
          <a:noFill/>
        </p:spPr>
        <p:txBody>
          <a:bodyPr wrap="square" lIns="72494" tIns="36247" rIns="72494" bIns="36247" rtlCol="0">
            <a:spAutoFit/>
          </a:bodyPr>
          <a:lstStyle/>
          <a:p>
            <a:pPr marL="226543" indent="-226543" algn="just">
              <a:buFont typeface="Arial" panose="020B0604020202020204" pitchFamily="34" charset="0"/>
              <a:buChar char="•"/>
            </a:pPr>
            <a:r>
              <a:rPr lang="en-US" sz="1300" dirty="0" smtClean="0">
                <a:latin typeface="Arial" panose="020B0604020202020204" pitchFamily="34" charset="0"/>
                <a:cs typeface="Arial" panose="020B0604020202020204" pitchFamily="34" charset="0"/>
              </a:rPr>
              <a:t>Container are very light weight that shares same OS kernel, as compared to a VM.</a:t>
            </a:r>
          </a:p>
          <a:p>
            <a:pPr marL="226543" indent="-226543" algn="just">
              <a:buFont typeface="Arial" panose="020B0604020202020204" pitchFamily="34" charset="0"/>
              <a:buChar char="•"/>
            </a:pPr>
            <a:r>
              <a:rPr lang="en-US" sz="1300" dirty="0" smtClean="0">
                <a:latin typeface="Arial" panose="020B0604020202020204" pitchFamily="34" charset="0"/>
                <a:cs typeface="Arial" panose="020B0604020202020204" pitchFamily="34" charset="0"/>
              </a:rPr>
              <a:t>Container still provides isolated user space like a VM. This can also be referred as container virtualization or OS level virtualization.</a:t>
            </a:r>
          </a:p>
          <a:p>
            <a:pPr marL="226543" indent="-226543" algn="just">
              <a:buFont typeface="Arial" panose="020B0604020202020204" pitchFamily="34" charset="0"/>
              <a:buChar char="•"/>
            </a:pPr>
            <a:r>
              <a:rPr lang="en-US" sz="1300" dirty="0" smtClean="0">
                <a:latin typeface="Arial" panose="020B0604020202020204" pitchFamily="34" charset="0"/>
                <a:cs typeface="Arial" panose="020B0604020202020204" pitchFamily="34" charset="0"/>
              </a:rPr>
              <a:t>Container share Host OS resources like, RAM, CPU, Storage, network, etc.</a:t>
            </a:r>
          </a:p>
          <a:p>
            <a:pPr marL="226543" indent="-226543" algn="just">
              <a:buFont typeface="Arial" panose="020B0604020202020204" pitchFamily="34" charset="0"/>
              <a:buChar char="•"/>
            </a:pPr>
            <a:r>
              <a:rPr lang="en-US" sz="1300" dirty="0" smtClean="0">
                <a:latin typeface="Arial" panose="020B0604020202020204" pitchFamily="34" charset="0"/>
                <a:cs typeface="Arial" panose="020B0604020202020204" pitchFamily="34" charset="0"/>
              </a:rPr>
              <a:t>Each container has its own set of file system, like /etc, /var, /opt, etc.</a:t>
            </a:r>
          </a:p>
          <a:p>
            <a:pPr marL="226543" indent="-226543" algn="just">
              <a:buFont typeface="Arial" panose="020B0604020202020204" pitchFamily="34" charset="0"/>
              <a:buChar char="•"/>
            </a:pPr>
            <a:r>
              <a:rPr lang="en-US" sz="1300" dirty="0" smtClean="0">
                <a:latin typeface="Arial" panose="020B0604020202020204" pitchFamily="34" charset="0"/>
                <a:cs typeface="Arial" panose="020B0604020202020204" pitchFamily="34" charset="0"/>
              </a:rPr>
              <a:t>Container is created from a Docker image that can be customized. One create own Docker image using Dockerfile suitable to your requirement.</a:t>
            </a:r>
          </a:p>
          <a:p>
            <a:pPr marL="226543" indent="-226543" algn="just">
              <a:buFont typeface="Arial" panose="020B0604020202020204" pitchFamily="34" charset="0"/>
              <a:buChar char="•"/>
            </a:pPr>
            <a:r>
              <a:rPr lang="en-US" sz="1300" dirty="0" smtClean="0">
                <a:latin typeface="Arial" panose="020B0604020202020204" pitchFamily="34" charset="0"/>
                <a:cs typeface="Arial" panose="020B0604020202020204" pitchFamily="34" charset="0"/>
              </a:rPr>
              <a:t>Containerization is based on the Linux Kernel Namespaces.</a:t>
            </a:r>
          </a:p>
          <a:p>
            <a:pPr marL="226543" indent="-226543" algn="just">
              <a:buFont typeface="Arial" panose="020B0604020202020204" pitchFamily="34" charset="0"/>
              <a:buChar char="•"/>
            </a:pPr>
            <a:r>
              <a:rPr lang="en-US" sz="1300" dirty="0" smtClean="0">
                <a:latin typeface="Arial" panose="020B0604020202020204" pitchFamily="34" charset="0"/>
                <a:cs typeface="Arial" panose="020B0604020202020204" pitchFamily="34" charset="0"/>
              </a:rPr>
              <a:t>Docker uses ‘</a:t>
            </a:r>
            <a:r>
              <a:rPr lang="en-US" sz="1300" b="1" dirty="0" err="1" smtClean="0">
                <a:latin typeface="Arial" panose="020B0604020202020204" pitchFamily="34" charset="0"/>
                <a:cs typeface="Arial" panose="020B0604020202020204" pitchFamily="34" charset="0"/>
              </a:rPr>
              <a:t>libcontainer</a:t>
            </a:r>
            <a:r>
              <a:rPr lang="en-US" sz="1300" dirty="0" smtClean="0">
                <a:latin typeface="Arial" panose="020B0604020202020204" pitchFamily="34" charset="0"/>
                <a:cs typeface="Arial" panose="020B0604020202020204" pitchFamily="34" charset="0"/>
              </a:rPr>
              <a:t>’ as the execution driver instead of Linux LXC that was used earlier.</a:t>
            </a:r>
          </a:p>
        </p:txBody>
      </p:sp>
    </p:spTree>
    <p:extLst>
      <p:ext uri="{BB962C8B-B14F-4D97-AF65-F5344CB8AC3E}">
        <p14:creationId xmlns:p14="http://schemas.microsoft.com/office/powerpoint/2010/main" val="421829845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38"/>
            <a:ext cx="8229600" cy="857250"/>
          </a:xfrm>
        </p:spPr>
        <p:txBody>
          <a:bodyPr anchor="ctr">
            <a:normAutofit/>
          </a:bodyPr>
          <a:lstStyle/>
          <a:p>
            <a:pPr algn="l"/>
            <a:r>
              <a:rPr lang="en-US" sz="2400" b="1" dirty="0" smtClean="0">
                <a:solidFill>
                  <a:schemeClr val="bg1"/>
                </a:solidFill>
                <a:latin typeface="Arial" panose="020B0604020202020204" pitchFamily="34" charset="0"/>
                <a:cs typeface="Arial" panose="020B0604020202020204" pitchFamily="34" charset="0"/>
              </a:rPr>
              <a:t>Docker High Level picture</a:t>
            </a:r>
            <a:endParaRPr lang="en-IN" sz="2400" b="1" dirty="0">
              <a:solidFill>
                <a:schemeClr val="bg1"/>
              </a:solidFill>
              <a:latin typeface="Arial" panose="020B0604020202020204" pitchFamily="34" charset="0"/>
              <a:cs typeface="Arial" panose="020B0604020202020204" pitchFamily="34" charset="0"/>
            </a:endParaRPr>
          </a:p>
        </p:txBody>
      </p:sp>
      <p:grpSp>
        <p:nvGrpSpPr>
          <p:cNvPr id="6" name="Group 5"/>
          <p:cNvGrpSpPr/>
          <p:nvPr/>
        </p:nvGrpSpPr>
        <p:grpSpPr>
          <a:xfrm>
            <a:off x="304800" y="915566"/>
            <a:ext cx="8610600" cy="1915666"/>
            <a:chOff x="304800" y="2398779"/>
            <a:chExt cx="8610600" cy="2554221"/>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276600"/>
              <a:ext cx="28194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2398780"/>
              <a:ext cx="1828800" cy="492443"/>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Docker Engine</a:t>
              </a:r>
              <a:endParaRPr lang="en-IN" dirty="0">
                <a:latin typeface="Arial" panose="020B0604020202020204" pitchFamily="34" charset="0"/>
                <a:cs typeface="Arial" panose="020B0604020202020204" pitchFamily="34" charset="0"/>
              </a:endParaRPr>
            </a:p>
          </p:txBody>
        </p:sp>
        <p:sp>
          <p:nvSpPr>
            <p:cNvPr id="5" name="TextBox 4"/>
            <p:cNvSpPr txBox="1"/>
            <p:nvPr/>
          </p:nvSpPr>
          <p:spPr>
            <a:xfrm>
              <a:off x="838200" y="2811469"/>
              <a:ext cx="1752600" cy="451405"/>
            </a:xfrm>
            <a:prstGeom prst="rect">
              <a:avLst/>
            </a:prstGeom>
            <a:noFill/>
          </p:spPr>
          <p:txBody>
            <a:bodyPr wrap="square" rtlCol="0">
              <a:spAutoFit/>
            </a:bodyPr>
            <a:lstStyle/>
            <a:p>
              <a:pPr algn="ctr"/>
              <a:r>
                <a:rPr lang="en-US" sz="1600" dirty="0" smtClean="0">
                  <a:solidFill>
                    <a:schemeClr val="tx1">
                      <a:lumMod val="50000"/>
                      <a:lumOff val="50000"/>
                    </a:schemeClr>
                  </a:solidFill>
                  <a:latin typeface="Arial" panose="020B0604020202020204" pitchFamily="34" charset="0"/>
                  <a:cs typeface="Arial" panose="020B0604020202020204" pitchFamily="34" charset="0"/>
                </a:rPr>
                <a:t>(Shipping Yard)</a:t>
              </a:r>
              <a:endParaRPr lang="en-IN" sz="16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733800" y="2398779"/>
              <a:ext cx="1828800" cy="492443"/>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Docker Images</a:t>
              </a:r>
              <a:endParaRPr lang="en-IN" dirty="0">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2473" y="3276600"/>
              <a:ext cx="271145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657600" y="2782822"/>
              <a:ext cx="2057400" cy="451405"/>
            </a:xfrm>
            <a:prstGeom prst="rect">
              <a:avLst/>
            </a:prstGeom>
            <a:noFill/>
          </p:spPr>
          <p:txBody>
            <a:bodyPr wrap="square" rtlCol="0">
              <a:spAutoFit/>
            </a:bodyPr>
            <a:lstStyle/>
            <a:p>
              <a:pPr algn="ctr"/>
              <a:r>
                <a:rPr lang="en-US" sz="1600" dirty="0" smtClean="0">
                  <a:solidFill>
                    <a:schemeClr val="tx1">
                      <a:lumMod val="50000"/>
                      <a:lumOff val="50000"/>
                    </a:schemeClr>
                  </a:solidFill>
                  <a:latin typeface="Arial" panose="020B0604020202020204" pitchFamily="34" charset="0"/>
                  <a:cs typeface="Arial" panose="020B0604020202020204" pitchFamily="34" charset="0"/>
                </a:rPr>
                <a:t>(Shipping Manifests)</a:t>
              </a:r>
              <a:endParaRPr lang="en-IN" sz="16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276600"/>
              <a:ext cx="26670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553200" y="2398779"/>
              <a:ext cx="2057400" cy="492443"/>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Docker containers</a:t>
              </a:r>
              <a:endParaRPr lang="en-IN" dirty="0">
                <a:latin typeface="Arial" panose="020B0604020202020204" pitchFamily="34" charset="0"/>
                <a:cs typeface="Arial" panose="020B0604020202020204" pitchFamily="34" charset="0"/>
              </a:endParaRPr>
            </a:p>
          </p:txBody>
        </p:sp>
        <p:sp>
          <p:nvSpPr>
            <p:cNvPr id="12" name="TextBox 11"/>
            <p:cNvSpPr txBox="1"/>
            <p:nvPr/>
          </p:nvSpPr>
          <p:spPr>
            <a:xfrm>
              <a:off x="6400800" y="2782822"/>
              <a:ext cx="2286000" cy="451405"/>
            </a:xfrm>
            <a:prstGeom prst="rect">
              <a:avLst/>
            </a:prstGeom>
            <a:noFill/>
          </p:spPr>
          <p:txBody>
            <a:bodyPr wrap="square" rtlCol="0">
              <a:spAutoFit/>
            </a:bodyPr>
            <a:lstStyle/>
            <a:p>
              <a:pPr algn="ctr"/>
              <a:r>
                <a:rPr lang="en-US" sz="1600" dirty="0" smtClean="0">
                  <a:solidFill>
                    <a:schemeClr val="tx1">
                      <a:lumMod val="50000"/>
                      <a:lumOff val="50000"/>
                    </a:schemeClr>
                  </a:solidFill>
                  <a:latin typeface="Arial" panose="020B0604020202020204" pitchFamily="34" charset="0"/>
                  <a:cs typeface="Arial" panose="020B0604020202020204" pitchFamily="34" charset="0"/>
                </a:rPr>
                <a:t>(Shipping Containers)</a:t>
              </a:r>
              <a:endParaRPr lang="en-IN" sz="1600"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8" name="TextBox 7"/>
          <p:cNvSpPr txBox="1"/>
          <p:nvPr/>
        </p:nvSpPr>
        <p:spPr>
          <a:xfrm>
            <a:off x="228600" y="3939902"/>
            <a:ext cx="7315200" cy="338554"/>
          </a:xfrm>
          <a:prstGeom prst="rect">
            <a:avLst/>
          </a:prstGeom>
          <a:noFill/>
        </p:spPr>
        <p:txBody>
          <a:bodyPr wrap="square" rtlCol="0">
            <a:spAutoFit/>
          </a:bodyPr>
          <a:lstStyle/>
          <a:p>
            <a:r>
              <a:rPr lang="en-US" sz="1600" b="1" dirty="0" smtClean="0">
                <a:solidFill>
                  <a:srgbClr val="FFC000"/>
                </a:solidFill>
                <a:latin typeface="Arial" panose="020B0604020202020204" pitchFamily="34" charset="0"/>
                <a:cs typeface="Arial" panose="020B0604020202020204" pitchFamily="34" charset="0"/>
              </a:rPr>
              <a:t>Docker</a:t>
            </a:r>
            <a:r>
              <a:rPr lang="en-US" sz="1600" dirty="0" smtClean="0">
                <a:solidFill>
                  <a:srgbClr val="FFC000"/>
                </a:solidFill>
                <a:latin typeface="Arial" panose="020B0604020202020204" pitchFamily="34" charset="0"/>
                <a:cs typeface="Arial" panose="020B0604020202020204" pitchFamily="34" charset="0"/>
              </a:rPr>
              <a:t> </a:t>
            </a:r>
            <a:r>
              <a:rPr lang="en-US" sz="1600" b="1" dirty="0" smtClean="0">
                <a:solidFill>
                  <a:srgbClr val="FFC000"/>
                </a:solidFill>
                <a:latin typeface="Arial" panose="020B0604020202020204" pitchFamily="34" charset="0"/>
                <a:cs typeface="Arial" panose="020B0604020202020204" pitchFamily="34" charset="0"/>
              </a:rPr>
              <a:t>engine</a:t>
            </a:r>
            <a:r>
              <a:rPr lang="en-US" sz="1600" dirty="0" smtClean="0">
                <a:solidFill>
                  <a:srgbClr val="FFC000"/>
                </a:solidFill>
                <a:latin typeface="Arial" panose="020B0604020202020204" pitchFamily="34" charset="0"/>
                <a:cs typeface="Arial" panose="020B0604020202020204" pitchFamily="34" charset="0"/>
              </a:rPr>
              <a:t> is also known as Docker </a:t>
            </a:r>
            <a:r>
              <a:rPr lang="en-US" sz="1600" b="1" dirty="0" smtClean="0">
                <a:solidFill>
                  <a:srgbClr val="FFC000"/>
                </a:solidFill>
                <a:latin typeface="Arial" panose="020B0604020202020204" pitchFamily="34" charset="0"/>
                <a:cs typeface="Arial" panose="020B0604020202020204" pitchFamily="34" charset="0"/>
              </a:rPr>
              <a:t>Daemon</a:t>
            </a:r>
            <a:r>
              <a:rPr lang="en-US" sz="1600" dirty="0" smtClean="0">
                <a:solidFill>
                  <a:srgbClr val="FFC000"/>
                </a:solidFill>
                <a:latin typeface="Arial" panose="020B0604020202020204" pitchFamily="34" charset="0"/>
                <a:cs typeface="Arial" panose="020B0604020202020204" pitchFamily="34" charset="0"/>
              </a:rPr>
              <a:t> or Docker </a:t>
            </a:r>
            <a:r>
              <a:rPr lang="en-US" sz="1600" b="1" dirty="0">
                <a:solidFill>
                  <a:srgbClr val="FFC000"/>
                </a:solidFill>
                <a:latin typeface="Arial" panose="020B0604020202020204" pitchFamily="34" charset="0"/>
                <a:cs typeface="Arial" panose="020B0604020202020204" pitchFamily="34" charset="0"/>
              </a:rPr>
              <a:t>R</a:t>
            </a:r>
            <a:r>
              <a:rPr lang="en-US" sz="1600" b="1" dirty="0" smtClean="0">
                <a:solidFill>
                  <a:srgbClr val="FFC000"/>
                </a:solidFill>
                <a:latin typeface="Arial" panose="020B0604020202020204" pitchFamily="34" charset="0"/>
                <a:cs typeface="Arial" panose="020B0604020202020204" pitchFamily="34" charset="0"/>
              </a:rPr>
              <a:t>untime</a:t>
            </a:r>
            <a:r>
              <a:rPr lang="en-US" sz="1600" dirty="0" smtClean="0">
                <a:solidFill>
                  <a:srgbClr val="FFC000"/>
                </a:solidFill>
                <a:latin typeface="Arial" panose="020B0604020202020204" pitchFamily="34" charset="0"/>
                <a:cs typeface="Arial" panose="020B0604020202020204" pitchFamily="34" charset="0"/>
              </a:rPr>
              <a:t>…..</a:t>
            </a:r>
            <a:endParaRPr lang="en-IN" sz="1600" dirty="0">
              <a:solidFill>
                <a:srgbClr val="FFC000"/>
              </a:solidFill>
              <a:latin typeface="Arial" panose="020B0604020202020204" pitchFamily="34" charset="0"/>
              <a:cs typeface="Arial" panose="020B0604020202020204" pitchFamily="34" charset="0"/>
            </a:endParaRPr>
          </a:p>
        </p:txBody>
      </p:sp>
      <p:sp>
        <p:nvSpPr>
          <p:cNvPr id="10" name="TextBox 9"/>
          <p:cNvSpPr txBox="1"/>
          <p:nvPr/>
        </p:nvSpPr>
        <p:spPr>
          <a:xfrm>
            <a:off x="228600" y="3147814"/>
            <a:ext cx="8229600" cy="584775"/>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While using a container from public repository, utmost care should be taken of using only trusted container as there can be malicious code in the containers.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49675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8229600" cy="857250"/>
          </a:xfrm>
        </p:spPr>
        <p:txBody>
          <a:bodyPr vert="horz" lIns="0" rIns="0" bIns="0" anchor="ctr">
            <a:normAutofit/>
          </a:bodyPr>
          <a:lstStyle/>
          <a:p>
            <a:pPr algn="l"/>
            <a:r>
              <a:rPr lang="en-US" sz="2400" b="1" dirty="0">
                <a:solidFill>
                  <a:schemeClr val="bg1"/>
                </a:solidFill>
                <a:latin typeface="Arial" panose="020B0604020202020204" pitchFamily="34" charset="0"/>
                <a:cs typeface="Arial" panose="020B0604020202020204" pitchFamily="34" charset="0"/>
              </a:rPr>
              <a:t>Installing Docker</a:t>
            </a:r>
            <a:endParaRPr lang="en-IN" sz="2400" b="1"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381652" y="742950"/>
            <a:ext cx="7619348" cy="2891922"/>
          </a:xfrm>
          <a:prstGeom prst="rect">
            <a:avLst/>
          </a:prstGeom>
          <a:noFill/>
        </p:spPr>
        <p:txBody>
          <a:bodyPr wrap="square" lIns="72494" tIns="36247" rIns="72494" bIns="36247" rtlCol="0">
            <a:spAutoFit/>
          </a:bodyPr>
          <a:lstStyle/>
          <a:p>
            <a:pPr algn="just">
              <a:spcAft>
                <a:spcPts val="476"/>
              </a:spcAft>
            </a:pPr>
            <a:r>
              <a:rPr lang="en-US" sz="1600" b="1" dirty="0">
                <a:latin typeface="Helvetica" panose="020B0604020202020204" pitchFamily="34" charset="0"/>
                <a:cs typeface="Helvetica" panose="020B0604020202020204" pitchFamily="34" charset="0"/>
              </a:rPr>
              <a:t>Docker</a:t>
            </a:r>
            <a:r>
              <a:rPr lang="en-US" sz="1600" dirty="0">
                <a:latin typeface="Helvetica" panose="020B0604020202020204" pitchFamily="34" charset="0"/>
                <a:cs typeface="Helvetica" panose="020B0604020202020204" pitchFamily="34" charset="0"/>
              </a:rPr>
              <a:t> can be installed on </a:t>
            </a:r>
            <a:r>
              <a:rPr lang="en-US" sz="1600" b="1" dirty="0">
                <a:latin typeface="Helvetica" panose="020B0604020202020204" pitchFamily="34" charset="0"/>
                <a:cs typeface="Helvetica" panose="020B0604020202020204" pitchFamily="34" charset="0"/>
              </a:rPr>
              <a:t>Windows</a:t>
            </a:r>
            <a:r>
              <a:rPr lang="en-US" sz="1600" dirty="0">
                <a:latin typeface="Helvetica" panose="020B0604020202020204" pitchFamily="34" charset="0"/>
                <a:cs typeface="Helvetica" panose="020B0604020202020204" pitchFamily="34" charset="0"/>
              </a:rPr>
              <a:t> as well as Linux flavor machine.</a:t>
            </a:r>
          </a:p>
          <a:p>
            <a:pPr marL="226543" indent="-226543" algn="just">
              <a:spcAft>
                <a:spcPts val="476"/>
              </a:spcAft>
              <a:buFont typeface="Arial" panose="020B0604020202020204" pitchFamily="34" charset="0"/>
              <a:buChar char="•"/>
            </a:pPr>
            <a:r>
              <a:rPr lang="en-US" sz="1600" dirty="0" smtClean="0">
                <a:latin typeface="Helvetica" panose="020B0604020202020204" pitchFamily="34" charset="0"/>
                <a:cs typeface="Helvetica" panose="020B0604020202020204" pitchFamily="34" charset="0"/>
              </a:rPr>
              <a:t>Currently Docker can be installed only on Windows7, Windows8 and Windows10. For Win7 and Win8, one need </a:t>
            </a:r>
            <a:r>
              <a:rPr lang="en-US" sz="1600" dirty="0">
                <a:latin typeface="Helvetica" panose="020B0604020202020204" pitchFamily="34" charset="0"/>
                <a:cs typeface="Helvetica" panose="020B0604020202020204" pitchFamily="34" charset="0"/>
              </a:rPr>
              <a:t>D</a:t>
            </a:r>
            <a:r>
              <a:rPr lang="en-US" sz="1600" dirty="0" smtClean="0">
                <a:latin typeface="Helvetica" panose="020B0604020202020204" pitchFamily="34" charset="0"/>
                <a:cs typeface="Helvetica" panose="020B0604020202020204" pitchFamily="34" charset="0"/>
              </a:rPr>
              <a:t>ocker toolbox to work.</a:t>
            </a:r>
          </a:p>
          <a:p>
            <a:pPr marL="226543" indent="-226543" algn="just">
              <a:spcAft>
                <a:spcPts val="476"/>
              </a:spcAft>
              <a:buFont typeface="Arial" panose="020B0604020202020204" pitchFamily="34" charset="0"/>
              <a:buChar char="•"/>
            </a:pPr>
            <a:r>
              <a:rPr lang="en-US" sz="1600" dirty="0" smtClean="0">
                <a:latin typeface="Helvetica" panose="020B0604020202020204" pitchFamily="34" charset="0"/>
                <a:cs typeface="Helvetica" panose="020B0604020202020204" pitchFamily="34" charset="0"/>
              </a:rPr>
              <a:t>Download </a:t>
            </a:r>
            <a:r>
              <a:rPr lang="en-US" sz="1600" dirty="0">
                <a:latin typeface="Helvetica" panose="020B0604020202020204" pitchFamily="34" charset="0"/>
                <a:cs typeface="Helvetica" panose="020B0604020202020204" pitchFamily="34" charset="0"/>
              </a:rPr>
              <a:t>D</a:t>
            </a:r>
            <a:r>
              <a:rPr lang="en-US" sz="1600" dirty="0" smtClean="0">
                <a:latin typeface="Helvetica" panose="020B0604020202020204" pitchFamily="34" charset="0"/>
                <a:cs typeface="Helvetica" panose="020B0604020202020204" pitchFamily="34" charset="0"/>
              </a:rPr>
              <a:t>ocker for windows from the URL,</a:t>
            </a:r>
          </a:p>
          <a:p>
            <a:pPr marL="226543" indent="-226543" algn="just">
              <a:spcAft>
                <a:spcPts val="476"/>
              </a:spcAft>
              <a:buFont typeface="Arial" panose="020B0604020202020204" pitchFamily="34" charset="0"/>
              <a:buChar char="•"/>
            </a:pPr>
            <a:r>
              <a:rPr lang="en-US" sz="1600" dirty="0" smtClean="0">
                <a:solidFill>
                  <a:srgbClr val="0000FF"/>
                </a:solidFill>
                <a:latin typeface="Helvetica" panose="020B0604020202020204" pitchFamily="34" charset="0"/>
                <a:cs typeface="Helvetica" panose="020B0604020202020204" pitchFamily="34" charset="0"/>
                <a:hlinkClick r:id="rId2"/>
              </a:rPr>
              <a:t>https://docs.docker.com/docker-for-windows/install</a:t>
            </a:r>
            <a:endParaRPr lang="en-US" sz="1600" dirty="0" smtClean="0">
              <a:solidFill>
                <a:srgbClr val="0000FF"/>
              </a:solidFill>
              <a:latin typeface="Helvetica" panose="020B0604020202020204" pitchFamily="34" charset="0"/>
              <a:cs typeface="Helvetica" panose="020B0604020202020204" pitchFamily="34" charset="0"/>
            </a:endParaRPr>
          </a:p>
          <a:p>
            <a:pPr marL="226543" indent="-226543" algn="just">
              <a:spcAft>
                <a:spcPts val="300"/>
              </a:spcAft>
              <a:buFont typeface="Arial" panose="020B0604020202020204" pitchFamily="34" charset="0"/>
              <a:buChar char="•"/>
            </a:pPr>
            <a:r>
              <a:rPr lang="en-US" sz="1600" dirty="0" smtClean="0">
                <a:latin typeface="Helvetica" panose="020B0604020202020204" pitchFamily="34" charset="0"/>
                <a:cs typeface="Helvetica" panose="020B0604020202020204" pitchFamily="34" charset="0"/>
              </a:rPr>
              <a:t>Docker on windows will need the </a:t>
            </a:r>
            <a:r>
              <a:rPr lang="en-US" sz="1600" b="1" dirty="0" err="1" smtClean="0">
                <a:latin typeface="Helvetica" panose="020B0604020202020204" pitchFamily="34" charset="0"/>
                <a:cs typeface="Helvetica" panose="020B0604020202020204" pitchFamily="34" charset="0"/>
              </a:rPr>
              <a:t>hyper-v</a:t>
            </a:r>
            <a:r>
              <a:rPr lang="en-US" sz="1600" dirty="0" smtClean="0">
                <a:latin typeface="Helvetica" panose="020B0604020202020204" pitchFamily="34" charset="0"/>
                <a:cs typeface="Helvetica" panose="020B0604020202020204" pitchFamily="34" charset="0"/>
              </a:rPr>
              <a:t> to be enabled on windows. If you have any other virtualization platform installed on your windows machine, like VirtualBox, it will have to be disabled in order to use Docker on Windows.</a:t>
            </a:r>
          </a:p>
          <a:p>
            <a:pPr marL="226543" indent="-226543" algn="just">
              <a:spcAft>
                <a:spcPts val="300"/>
              </a:spcAft>
              <a:buFont typeface="Arial" panose="020B0604020202020204" pitchFamily="34" charset="0"/>
              <a:buChar char="•"/>
            </a:pPr>
            <a:r>
              <a:rPr lang="en-US" sz="1600" dirty="0" smtClean="0">
                <a:latin typeface="Helvetica" panose="020B0604020202020204" pitchFamily="34" charset="0"/>
                <a:cs typeface="Helvetica" panose="020B0604020202020204" pitchFamily="34" charset="0"/>
              </a:rPr>
              <a:t>Once we download the ‘</a:t>
            </a:r>
            <a:r>
              <a:rPr lang="en-US" sz="1600" dirty="0" smtClean="0">
                <a:solidFill>
                  <a:srgbClr val="0000FF"/>
                </a:solidFill>
                <a:latin typeface="Helvetica" panose="020B0604020202020204" pitchFamily="34" charset="0"/>
                <a:cs typeface="Helvetica" panose="020B0604020202020204" pitchFamily="34" charset="0"/>
              </a:rPr>
              <a:t>InstallDocker.msi</a:t>
            </a:r>
            <a:r>
              <a:rPr lang="en-US" sz="1600" dirty="0" smtClean="0">
                <a:latin typeface="Helvetica" panose="020B0604020202020204" pitchFamily="34" charset="0"/>
                <a:cs typeface="Helvetica" panose="020B0604020202020204" pitchFamily="34" charset="0"/>
              </a:rPr>
              <a:t>’ file, install it by following standard installation instructions.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651870"/>
            <a:ext cx="6324600" cy="832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401626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0324"/>
            <a:ext cx="8229600" cy="857250"/>
          </a:xfrm>
        </p:spPr>
        <p:txBody>
          <a:bodyPr anchor="t"/>
          <a:lstStyle/>
          <a:p>
            <a:pPr algn="l"/>
            <a:r>
              <a:rPr lang="en-US" sz="2400" b="1" dirty="0" smtClean="0">
                <a:solidFill>
                  <a:schemeClr val="bg1"/>
                </a:solidFill>
              </a:rPr>
              <a:t>Install Docker-CE</a:t>
            </a:r>
            <a:endParaRPr lang="en-IN" sz="2400" b="1" dirty="0">
              <a:solidFill>
                <a:schemeClr val="bg1"/>
              </a:solidFill>
            </a:endParaRPr>
          </a:p>
        </p:txBody>
      </p:sp>
      <p:sp>
        <p:nvSpPr>
          <p:cNvPr id="3" name="Content Placeholder 2"/>
          <p:cNvSpPr>
            <a:spLocks noGrp="1"/>
          </p:cNvSpPr>
          <p:nvPr>
            <p:ph idx="1"/>
          </p:nvPr>
        </p:nvSpPr>
        <p:spPr>
          <a:xfrm>
            <a:off x="457200" y="699542"/>
            <a:ext cx="8229600" cy="3886200"/>
          </a:xfrm>
        </p:spPr>
        <p:txBody>
          <a:bodyPr>
            <a:noAutofit/>
          </a:bodyPr>
          <a:lstStyle/>
          <a:p>
            <a:pPr marL="0" indent="0">
              <a:spcBef>
                <a:spcPts val="0"/>
              </a:spcBef>
              <a:spcAft>
                <a:spcPts val="300"/>
              </a:spcAft>
              <a:buNone/>
            </a:pPr>
            <a:r>
              <a:rPr lang="en-US" sz="1800" dirty="0" smtClean="0">
                <a:latin typeface="+mj-lt"/>
                <a:cs typeface="Courier New" panose="02070309020205020404" pitchFamily="49" charset="0"/>
              </a:rPr>
              <a:t>Installing Docker-CE is advised as against installing docker.io</a:t>
            </a:r>
            <a:endParaRPr lang="en-IN" sz="1800" dirty="0" smtClean="0">
              <a:latin typeface="+mj-lt"/>
              <a:cs typeface="Courier New" panose="02070309020205020404" pitchFamily="49" charset="0"/>
            </a:endParaRPr>
          </a:p>
          <a:p>
            <a:pPr marL="0" indent="0">
              <a:spcBef>
                <a:spcPts val="0"/>
              </a:spcBef>
              <a:spcAft>
                <a:spcPts val="300"/>
              </a:spcAft>
              <a:buNone/>
            </a:pPr>
            <a:r>
              <a:rPr lang="en-IN" sz="1200" dirty="0" smtClean="0">
                <a:solidFill>
                  <a:srgbClr val="0000FF"/>
                </a:solidFill>
                <a:latin typeface="Courier New" panose="02070309020205020404" pitchFamily="49" charset="0"/>
                <a:cs typeface="Courier New" panose="02070309020205020404" pitchFamily="49" charset="0"/>
              </a:rPr>
              <a:t>$ sudo </a:t>
            </a:r>
            <a:r>
              <a:rPr lang="en-IN" sz="1200" dirty="0">
                <a:solidFill>
                  <a:srgbClr val="0000FF"/>
                </a:solidFill>
                <a:latin typeface="Courier New" panose="02070309020205020404" pitchFamily="49" charset="0"/>
                <a:cs typeface="Courier New" panose="02070309020205020404" pitchFamily="49" charset="0"/>
              </a:rPr>
              <a:t>apt-get update</a:t>
            </a:r>
          </a:p>
          <a:p>
            <a:pPr marL="0" indent="0">
              <a:spcBef>
                <a:spcPts val="0"/>
              </a:spcBef>
              <a:buNone/>
            </a:pPr>
            <a:r>
              <a:rPr lang="en-IN" sz="1200" dirty="0" smtClean="0">
                <a:solidFill>
                  <a:srgbClr val="0000FF"/>
                </a:solidFill>
                <a:latin typeface="Courier New" panose="02070309020205020404" pitchFamily="49" charset="0"/>
                <a:cs typeface="Courier New" panose="02070309020205020404" pitchFamily="49" charset="0"/>
              </a:rPr>
              <a:t>$ sudo </a:t>
            </a:r>
            <a:r>
              <a:rPr lang="en-IN" sz="1200" dirty="0">
                <a:solidFill>
                  <a:srgbClr val="0000FF"/>
                </a:solidFill>
                <a:latin typeface="Courier New" panose="02070309020205020404" pitchFamily="49" charset="0"/>
                <a:cs typeface="Courier New" panose="02070309020205020404" pitchFamily="49" charset="0"/>
              </a:rPr>
              <a:t>apt-get install \</a:t>
            </a:r>
          </a:p>
          <a:p>
            <a:pPr marL="0" indent="0">
              <a:spcBef>
                <a:spcPts val="0"/>
              </a:spcBef>
              <a:buNone/>
            </a:pPr>
            <a:r>
              <a:rPr lang="en-IN" sz="1200" dirty="0">
                <a:solidFill>
                  <a:srgbClr val="0000FF"/>
                </a:solidFill>
                <a:latin typeface="Courier New" panose="02070309020205020404" pitchFamily="49" charset="0"/>
                <a:cs typeface="Courier New" panose="02070309020205020404" pitchFamily="49" charset="0"/>
              </a:rPr>
              <a:t>    </a:t>
            </a:r>
            <a:r>
              <a:rPr lang="en-IN" sz="1200" dirty="0" err="1">
                <a:solidFill>
                  <a:srgbClr val="0000FF"/>
                </a:solidFill>
                <a:latin typeface="Courier New" panose="02070309020205020404" pitchFamily="49" charset="0"/>
                <a:cs typeface="Courier New" panose="02070309020205020404" pitchFamily="49" charset="0"/>
              </a:rPr>
              <a:t>linux</a:t>
            </a:r>
            <a:r>
              <a:rPr lang="en-IN" sz="1200" dirty="0">
                <a:solidFill>
                  <a:srgbClr val="0000FF"/>
                </a:solidFill>
                <a:latin typeface="Courier New" panose="02070309020205020404" pitchFamily="49" charset="0"/>
                <a:cs typeface="Courier New" panose="02070309020205020404" pitchFamily="49" charset="0"/>
              </a:rPr>
              <a:t>-image-extra-$(</a:t>
            </a:r>
            <a:r>
              <a:rPr lang="en-IN" sz="1200" dirty="0" err="1">
                <a:solidFill>
                  <a:srgbClr val="0000FF"/>
                </a:solidFill>
                <a:latin typeface="Courier New" panose="02070309020205020404" pitchFamily="49" charset="0"/>
                <a:cs typeface="Courier New" panose="02070309020205020404" pitchFamily="49" charset="0"/>
              </a:rPr>
              <a:t>uname</a:t>
            </a:r>
            <a:r>
              <a:rPr lang="en-IN" sz="1200" dirty="0">
                <a:solidFill>
                  <a:srgbClr val="0000FF"/>
                </a:solidFill>
                <a:latin typeface="Courier New" panose="02070309020205020404" pitchFamily="49" charset="0"/>
                <a:cs typeface="Courier New" panose="02070309020205020404" pitchFamily="49" charset="0"/>
              </a:rPr>
              <a:t> -r) \</a:t>
            </a:r>
          </a:p>
          <a:p>
            <a:pPr marL="0" indent="0">
              <a:spcBef>
                <a:spcPts val="0"/>
              </a:spcBef>
              <a:spcAft>
                <a:spcPts val="300"/>
              </a:spcAft>
              <a:buNone/>
            </a:pPr>
            <a:r>
              <a:rPr lang="en-IN" sz="1200" dirty="0">
                <a:solidFill>
                  <a:srgbClr val="0000FF"/>
                </a:solidFill>
                <a:latin typeface="Courier New" panose="02070309020205020404" pitchFamily="49" charset="0"/>
                <a:cs typeface="Courier New" panose="02070309020205020404" pitchFamily="49" charset="0"/>
              </a:rPr>
              <a:t>    </a:t>
            </a:r>
            <a:r>
              <a:rPr lang="en-IN" sz="1200" dirty="0" err="1">
                <a:solidFill>
                  <a:srgbClr val="0000FF"/>
                </a:solidFill>
                <a:latin typeface="Courier New" panose="02070309020205020404" pitchFamily="49" charset="0"/>
                <a:cs typeface="Courier New" panose="02070309020205020404" pitchFamily="49" charset="0"/>
              </a:rPr>
              <a:t>linux</a:t>
            </a:r>
            <a:r>
              <a:rPr lang="en-IN" sz="1200" dirty="0">
                <a:solidFill>
                  <a:srgbClr val="0000FF"/>
                </a:solidFill>
                <a:latin typeface="Courier New" panose="02070309020205020404" pitchFamily="49" charset="0"/>
                <a:cs typeface="Courier New" panose="02070309020205020404" pitchFamily="49" charset="0"/>
              </a:rPr>
              <a:t>-image-extra-virtual</a:t>
            </a:r>
          </a:p>
          <a:p>
            <a:pPr marL="0" indent="0">
              <a:spcBef>
                <a:spcPts val="0"/>
              </a:spcBef>
              <a:spcAft>
                <a:spcPts val="300"/>
              </a:spcAft>
              <a:buNone/>
            </a:pPr>
            <a:r>
              <a:rPr lang="en-IN" sz="1200" dirty="0" smtClean="0">
                <a:solidFill>
                  <a:srgbClr val="0000FF"/>
                </a:solidFill>
                <a:latin typeface="Courier New" panose="02070309020205020404" pitchFamily="49" charset="0"/>
                <a:cs typeface="Courier New" panose="02070309020205020404" pitchFamily="49" charset="0"/>
              </a:rPr>
              <a:t>$ </a:t>
            </a:r>
            <a:r>
              <a:rPr lang="en-IN" sz="1200" dirty="0">
                <a:solidFill>
                  <a:srgbClr val="0000FF"/>
                </a:solidFill>
                <a:latin typeface="Courier New" panose="02070309020205020404" pitchFamily="49" charset="0"/>
                <a:cs typeface="Courier New" panose="02070309020205020404" pitchFamily="49" charset="0"/>
              </a:rPr>
              <a:t>sudo apt-get update</a:t>
            </a:r>
          </a:p>
          <a:p>
            <a:pPr marL="0" indent="0">
              <a:spcBef>
                <a:spcPts val="0"/>
              </a:spcBef>
              <a:buNone/>
            </a:pPr>
            <a:r>
              <a:rPr lang="en-IN" sz="1200" dirty="0" smtClean="0">
                <a:solidFill>
                  <a:srgbClr val="0000FF"/>
                </a:solidFill>
                <a:latin typeface="Courier New" panose="02070309020205020404" pitchFamily="49" charset="0"/>
                <a:cs typeface="Courier New" panose="02070309020205020404" pitchFamily="49" charset="0"/>
              </a:rPr>
              <a:t>$ sudo </a:t>
            </a:r>
            <a:r>
              <a:rPr lang="en-IN" sz="1200" dirty="0">
                <a:solidFill>
                  <a:srgbClr val="0000FF"/>
                </a:solidFill>
                <a:latin typeface="Courier New" panose="02070309020205020404" pitchFamily="49" charset="0"/>
                <a:cs typeface="Courier New" panose="02070309020205020404" pitchFamily="49" charset="0"/>
              </a:rPr>
              <a:t>apt-get install \</a:t>
            </a:r>
          </a:p>
          <a:p>
            <a:pPr marL="0" indent="0">
              <a:spcBef>
                <a:spcPts val="0"/>
              </a:spcBef>
              <a:buNone/>
            </a:pPr>
            <a:r>
              <a:rPr lang="en-IN" sz="1200" dirty="0">
                <a:solidFill>
                  <a:srgbClr val="0000FF"/>
                </a:solidFill>
                <a:latin typeface="Courier New" panose="02070309020205020404" pitchFamily="49" charset="0"/>
                <a:cs typeface="Courier New" panose="02070309020205020404" pitchFamily="49" charset="0"/>
              </a:rPr>
              <a:t>    apt-transport-https \</a:t>
            </a:r>
          </a:p>
          <a:p>
            <a:pPr marL="0" indent="0">
              <a:spcBef>
                <a:spcPts val="0"/>
              </a:spcBef>
              <a:buNone/>
            </a:pPr>
            <a:r>
              <a:rPr lang="en-IN" sz="1200" dirty="0">
                <a:solidFill>
                  <a:srgbClr val="0000FF"/>
                </a:solidFill>
                <a:latin typeface="Courier New" panose="02070309020205020404" pitchFamily="49" charset="0"/>
                <a:cs typeface="Courier New" panose="02070309020205020404" pitchFamily="49" charset="0"/>
              </a:rPr>
              <a:t>    ca-certificates \</a:t>
            </a:r>
          </a:p>
          <a:p>
            <a:pPr marL="0" indent="0">
              <a:spcBef>
                <a:spcPts val="0"/>
              </a:spcBef>
              <a:buNone/>
            </a:pPr>
            <a:r>
              <a:rPr lang="en-IN" sz="1200" dirty="0">
                <a:solidFill>
                  <a:srgbClr val="0000FF"/>
                </a:solidFill>
                <a:latin typeface="Courier New" panose="02070309020205020404" pitchFamily="49" charset="0"/>
                <a:cs typeface="Courier New" panose="02070309020205020404" pitchFamily="49" charset="0"/>
              </a:rPr>
              <a:t>    curl \</a:t>
            </a:r>
          </a:p>
          <a:p>
            <a:pPr marL="0" indent="0">
              <a:spcBef>
                <a:spcPts val="0"/>
              </a:spcBef>
              <a:spcAft>
                <a:spcPts val="300"/>
              </a:spcAft>
              <a:buNone/>
            </a:pPr>
            <a:r>
              <a:rPr lang="en-IN" sz="1200" dirty="0">
                <a:solidFill>
                  <a:srgbClr val="0000FF"/>
                </a:solidFill>
                <a:latin typeface="Courier New" panose="02070309020205020404" pitchFamily="49" charset="0"/>
                <a:cs typeface="Courier New" panose="02070309020205020404" pitchFamily="49" charset="0"/>
              </a:rPr>
              <a:t>    software-properties-common</a:t>
            </a:r>
          </a:p>
          <a:p>
            <a:pPr marL="0" indent="0">
              <a:spcBef>
                <a:spcPts val="0"/>
              </a:spcBef>
              <a:spcAft>
                <a:spcPts val="300"/>
              </a:spcAft>
              <a:buNone/>
            </a:pPr>
            <a:r>
              <a:rPr lang="en-IN" sz="1200" dirty="0">
                <a:solidFill>
                  <a:srgbClr val="0000FF"/>
                </a:solidFill>
                <a:latin typeface="Courier New" panose="02070309020205020404" pitchFamily="49" charset="0"/>
                <a:cs typeface="Courier New" panose="02070309020205020404" pitchFamily="49" charset="0"/>
              </a:rPr>
              <a:t>$ curl -</a:t>
            </a:r>
            <a:r>
              <a:rPr lang="en-IN" sz="1200" dirty="0" err="1">
                <a:solidFill>
                  <a:srgbClr val="0000FF"/>
                </a:solidFill>
                <a:latin typeface="Courier New" panose="02070309020205020404" pitchFamily="49" charset="0"/>
                <a:cs typeface="Courier New" panose="02070309020205020404" pitchFamily="49" charset="0"/>
              </a:rPr>
              <a:t>fsSL</a:t>
            </a:r>
            <a:r>
              <a:rPr lang="en-IN" sz="1200" dirty="0">
                <a:solidFill>
                  <a:srgbClr val="0000FF"/>
                </a:solidFill>
                <a:latin typeface="Courier New" panose="02070309020205020404" pitchFamily="49" charset="0"/>
                <a:cs typeface="Courier New" panose="02070309020205020404" pitchFamily="49" charset="0"/>
              </a:rPr>
              <a:t> https://download.docker.com/linux/ubuntu/gpg | sudo apt-key add -</a:t>
            </a:r>
          </a:p>
          <a:p>
            <a:pPr marL="0" indent="0">
              <a:spcBef>
                <a:spcPts val="0"/>
              </a:spcBef>
              <a:buNone/>
            </a:pPr>
            <a:r>
              <a:rPr lang="en-IN" sz="1200" dirty="0" smtClean="0">
                <a:solidFill>
                  <a:srgbClr val="0000FF"/>
                </a:solidFill>
                <a:latin typeface="Courier New" panose="02070309020205020404" pitchFamily="49" charset="0"/>
                <a:cs typeface="Courier New" panose="02070309020205020404" pitchFamily="49" charset="0"/>
              </a:rPr>
              <a:t>$ sudo </a:t>
            </a:r>
            <a:r>
              <a:rPr lang="en-IN" sz="1200" dirty="0">
                <a:solidFill>
                  <a:srgbClr val="0000FF"/>
                </a:solidFill>
                <a:latin typeface="Courier New" panose="02070309020205020404" pitchFamily="49" charset="0"/>
                <a:cs typeface="Courier New" panose="02070309020205020404" pitchFamily="49" charset="0"/>
              </a:rPr>
              <a:t>add-apt-repository \</a:t>
            </a:r>
          </a:p>
          <a:p>
            <a:pPr marL="0" indent="0">
              <a:spcBef>
                <a:spcPts val="0"/>
              </a:spcBef>
              <a:buNone/>
            </a:pPr>
            <a:r>
              <a:rPr lang="en-IN" sz="1200" dirty="0">
                <a:solidFill>
                  <a:srgbClr val="0000FF"/>
                </a:solidFill>
                <a:latin typeface="Courier New" panose="02070309020205020404" pitchFamily="49" charset="0"/>
                <a:cs typeface="Courier New" panose="02070309020205020404" pitchFamily="49" charset="0"/>
              </a:rPr>
              <a:t>   "deb [arch=amd64] https://download.docker.com/linux/ubuntu \</a:t>
            </a:r>
          </a:p>
          <a:p>
            <a:pPr marL="0" indent="0">
              <a:spcBef>
                <a:spcPts val="0"/>
              </a:spcBef>
              <a:buNone/>
            </a:pPr>
            <a:r>
              <a:rPr lang="en-IN" sz="1200" dirty="0">
                <a:solidFill>
                  <a:srgbClr val="0000FF"/>
                </a:solidFill>
                <a:latin typeface="Courier New" panose="02070309020205020404" pitchFamily="49" charset="0"/>
                <a:cs typeface="Courier New" panose="02070309020205020404" pitchFamily="49" charset="0"/>
              </a:rPr>
              <a:t>   $(</a:t>
            </a:r>
            <a:r>
              <a:rPr lang="en-IN" sz="1200" dirty="0" err="1">
                <a:solidFill>
                  <a:srgbClr val="0000FF"/>
                </a:solidFill>
                <a:latin typeface="Courier New" panose="02070309020205020404" pitchFamily="49" charset="0"/>
                <a:cs typeface="Courier New" panose="02070309020205020404" pitchFamily="49" charset="0"/>
              </a:rPr>
              <a:t>lsb_release</a:t>
            </a:r>
            <a:r>
              <a:rPr lang="en-IN" sz="1200" dirty="0">
                <a:solidFill>
                  <a:srgbClr val="0000FF"/>
                </a:solidFill>
                <a:latin typeface="Courier New" panose="02070309020205020404" pitchFamily="49" charset="0"/>
                <a:cs typeface="Courier New" panose="02070309020205020404" pitchFamily="49" charset="0"/>
              </a:rPr>
              <a:t> -</a:t>
            </a:r>
            <a:r>
              <a:rPr lang="en-IN" sz="1200" dirty="0" err="1">
                <a:solidFill>
                  <a:srgbClr val="0000FF"/>
                </a:solidFill>
                <a:latin typeface="Courier New" panose="02070309020205020404" pitchFamily="49" charset="0"/>
                <a:cs typeface="Courier New" panose="02070309020205020404" pitchFamily="49" charset="0"/>
              </a:rPr>
              <a:t>cs</a:t>
            </a:r>
            <a:r>
              <a:rPr lang="en-IN" sz="1200" dirty="0">
                <a:solidFill>
                  <a:srgbClr val="0000FF"/>
                </a:solidFill>
                <a:latin typeface="Courier New" panose="02070309020205020404" pitchFamily="49" charset="0"/>
                <a:cs typeface="Courier New" panose="02070309020205020404" pitchFamily="49" charset="0"/>
              </a:rPr>
              <a:t>) \</a:t>
            </a:r>
          </a:p>
          <a:p>
            <a:pPr marL="0" indent="0">
              <a:spcBef>
                <a:spcPts val="0"/>
              </a:spcBef>
              <a:spcAft>
                <a:spcPts val="300"/>
              </a:spcAft>
              <a:buNone/>
            </a:pPr>
            <a:r>
              <a:rPr lang="en-IN" sz="1200" dirty="0">
                <a:solidFill>
                  <a:srgbClr val="0000FF"/>
                </a:solidFill>
                <a:latin typeface="Courier New" panose="02070309020205020404" pitchFamily="49" charset="0"/>
                <a:cs typeface="Courier New" panose="02070309020205020404" pitchFamily="49" charset="0"/>
              </a:rPr>
              <a:t>   stable"</a:t>
            </a:r>
          </a:p>
          <a:p>
            <a:pPr marL="0" indent="0">
              <a:spcBef>
                <a:spcPts val="0"/>
              </a:spcBef>
              <a:spcAft>
                <a:spcPts val="300"/>
              </a:spcAft>
              <a:buNone/>
            </a:pPr>
            <a:r>
              <a:rPr lang="en-IN" sz="1200" dirty="0">
                <a:solidFill>
                  <a:srgbClr val="0000FF"/>
                </a:solidFill>
                <a:latin typeface="Courier New" panose="02070309020205020404" pitchFamily="49" charset="0"/>
                <a:cs typeface="Courier New" panose="02070309020205020404" pitchFamily="49" charset="0"/>
              </a:rPr>
              <a:t>$ sudo apt-get update</a:t>
            </a:r>
          </a:p>
          <a:p>
            <a:pPr marL="0" indent="0">
              <a:spcBef>
                <a:spcPts val="0"/>
              </a:spcBef>
              <a:buNone/>
            </a:pPr>
            <a:r>
              <a:rPr lang="en-IN" sz="1200" dirty="0" smtClean="0">
                <a:solidFill>
                  <a:srgbClr val="0000FF"/>
                </a:solidFill>
                <a:latin typeface="Courier New" panose="02070309020205020404" pitchFamily="49" charset="0"/>
                <a:cs typeface="Courier New" panose="02070309020205020404" pitchFamily="49" charset="0"/>
              </a:rPr>
              <a:t>$ sudo </a:t>
            </a:r>
            <a:r>
              <a:rPr lang="en-IN" sz="1200" dirty="0">
                <a:solidFill>
                  <a:srgbClr val="0000FF"/>
                </a:solidFill>
                <a:latin typeface="Courier New" panose="02070309020205020404" pitchFamily="49" charset="0"/>
                <a:cs typeface="Courier New" panose="02070309020205020404" pitchFamily="49" charset="0"/>
              </a:rPr>
              <a:t>apt-get install docker-</a:t>
            </a:r>
            <a:r>
              <a:rPr lang="en-IN" sz="1200" dirty="0" err="1">
                <a:solidFill>
                  <a:srgbClr val="0000FF"/>
                </a:solidFill>
                <a:latin typeface="Courier New" panose="02070309020205020404" pitchFamily="49" charset="0"/>
                <a:cs typeface="Courier New" panose="02070309020205020404" pitchFamily="49" charset="0"/>
              </a:rPr>
              <a:t>ce</a:t>
            </a:r>
            <a:endParaRPr lang="en-IN" sz="1200"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9975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316"/>
            <a:ext cx="8229600" cy="857250"/>
          </a:xfrm>
        </p:spPr>
        <p:txBody>
          <a:bodyPr/>
          <a:lstStyle/>
          <a:p>
            <a:pPr algn="l"/>
            <a:r>
              <a:rPr lang="en-US" sz="2800" b="1" dirty="0" smtClean="0">
                <a:solidFill>
                  <a:schemeClr val="bg1"/>
                </a:solidFill>
              </a:rPr>
              <a:t>Docker-CE </a:t>
            </a:r>
            <a:r>
              <a:rPr lang="en-US" sz="2800" b="1" dirty="0" smtClean="0">
                <a:solidFill>
                  <a:schemeClr val="bg1"/>
                </a:solidFill>
              </a:rPr>
              <a:t>on Centos</a:t>
            </a:r>
            <a:endParaRPr lang="en-IN" sz="2800" b="1" dirty="0">
              <a:solidFill>
                <a:schemeClr val="bg1"/>
              </a:solidFill>
            </a:endParaRPr>
          </a:p>
        </p:txBody>
      </p:sp>
      <p:sp>
        <p:nvSpPr>
          <p:cNvPr id="3" name="Content Placeholder 2"/>
          <p:cNvSpPr>
            <a:spLocks noGrp="1"/>
          </p:cNvSpPr>
          <p:nvPr>
            <p:ph idx="1"/>
          </p:nvPr>
        </p:nvSpPr>
        <p:spPr>
          <a:xfrm>
            <a:off x="179512" y="1131590"/>
            <a:ext cx="8229600" cy="3291840"/>
          </a:xfrm>
        </p:spPr>
        <p:txBody>
          <a:bodyPr>
            <a:normAutofit/>
          </a:bodyPr>
          <a:lstStyle/>
          <a:p>
            <a:pPr marL="457200" indent="0">
              <a:buNone/>
            </a:pPr>
            <a:r>
              <a:rPr lang="en-IN" sz="2000" dirty="0">
                <a:solidFill>
                  <a:srgbClr val="0000FF"/>
                </a:solidFill>
                <a:latin typeface="+mj-lt"/>
              </a:rPr>
              <a:t>$ sudo yum install -y yum-</a:t>
            </a:r>
            <a:r>
              <a:rPr lang="en-IN" sz="2000" dirty="0" err="1">
                <a:solidFill>
                  <a:srgbClr val="0000FF"/>
                </a:solidFill>
                <a:latin typeface="+mj-lt"/>
              </a:rPr>
              <a:t>utils</a:t>
            </a:r>
            <a:r>
              <a:rPr lang="en-IN" sz="2000" dirty="0">
                <a:solidFill>
                  <a:srgbClr val="0000FF"/>
                </a:solidFill>
                <a:latin typeface="+mj-lt"/>
              </a:rPr>
              <a:t> \</a:t>
            </a:r>
          </a:p>
          <a:p>
            <a:pPr marL="457200" indent="0">
              <a:buNone/>
            </a:pPr>
            <a:r>
              <a:rPr lang="en-IN" sz="2000" dirty="0">
                <a:solidFill>
                  <a:srgbClr val="0000FF"/>
                </a:solidFill>
                <a:latin typeface="+mj-lt"/>
              </a:rPr>
              <a:t>  device-mapper-persistent-data \</a:t>
            </a:r>
          </a:p>
          <a:p>
            <a:pPr marL="457200" indent="0">
              <a:buNone/>
            </a:pPr>
            <a:r>
              <a:rPr lang="en-IN" sz="2000" dirty="0">
                <a:solidFill>
                  <a:srgbClr val="0000FF"/>
                </a:solidFill>
                <a:latin typeface="+mj-lt"/>
              </a:rPr>
              <a:t>  lvm2</a:t>
            </a:r>
          </a:p>
          <a:p>
            <a:pPr marL="457200" indent="0">
              <a:buNone/>
            </a:pPr>
            <a:r>
              <a:rPr lang="en-IN" sz="2000" dirty="0">
                <a:solidFill>
                  <a:srgbClr val="0000FF"/>
                </a:solidFill>
                <a:latin typeface="+mj-lt"/>
              </a:rPr>
              <a:t>$ sudo yum-config-manager \</a:t>
            </a:r>
          </a:p>
          <a:p>
            <a:pPr marL="457200" indent="0">
              <a:buNone/>
            </a:pPr>
            <a:r>
              <a:rPr lang="en-IN" sz="2000" dirty="0">
                <a:solidFill>
                  <a:srgbClr val="0000FF"/>
                </a:solidFill>
                <a:latin typeface="+mj-lt"/>
              </a:rPr>
              <a:t>    --add-repo \</a:t>
            </a:r>
          </a:p>
          <a:p>
            <a:pPr marL="457200" indent="0">
              <a:buNone/>
            </a:pPr>
            <a:r>
              <a:rPr lang="en-IN" sz="2000" dirty="0">
                <a:solidFill>
                  <a:srgbClr val="0000FF"/>
                </a:solidFill>
                <a:latin typeface="+mj-lt"/>
              </a:rPr>
              <a:t>    https://download.docker.com/linux/centos/docker-ce.repo</a:t>
            </a:r>
          </a:p>
          <a:p>
            <a:pPr marL="457200" indent="0">
              <a:buNone/>
            </a:pPr>
            <a:r>
              <a:rPr lang="en-IN" sz="2000" dirty="0">
                <a:solidFill>
                  <a:srgbClr val="0000FF"/>
                </a:solidFill>
                <a:latin typeface="+mj-lt"/>
              </a:rPr>
              <a:t>$ sudo yum install docker-</a:t>
            </a:r>
            <a:r>
              <a:rPr lang="en-IN" sz="2000" dirty="0" err="1">
                <a:solidFill>
                  <a:srgbClr val="0000FF"/>
                </a:solidFill>
                <a:latin typeface="+mj-lt"/>
              </a:rPr>
              <a:t>ce</a:t>
            </a:r>
            <a:endParaRPr lang="en-IN" sz="2000" dirty="0">
              <a:solidFill>
                <a:srgbClr val="0000FF"/>
              </a:solidFill>
              <a:latin typeface="+mj-lt"/>
            </a:endParaRPr>
          </a:p>
          <a:p>
            <a:pPr marL="457200" indent="0">
              <a:buNone/>
            </a:pPr>
            <a:r>
              <a:rPr lang="en-IN" sz="2000" dirty="0">
                <a:solidFill>
                  <a:srgbClr val="0000FF"/>
                </a:solidFill>
                <a:latin typeface="+mj-lt"/>
              </a:rPr>
              <a:t>$ sudo </a:t>
            </a:r>
            <a:r>
              <a:rPr lang="en-IN" sz="2000" dirty="0" err="1">
                <a:solidFill>
                  <a:srgbClr val="0000FF"/>
                </a:solidFill>
                <a:latin typeface="+mj-lt"/>
              </a:rPr>
              <a:t>systemctl</a:t>
            </a:r>
            <a:r>
              <a:rPr lang="en-IN" sz="2000" dirty="0">
                <a:solidFill>
                  <a:srgbClr val="0000FF"/>
                </a:solidFill>
                <a:latin typeface="+mj-lt"/>
              </a:rPr>
              <a:t> start docker</a:t>
            </a:r>
          </a:p>
        </p:txBody>
      </p:sp>
    </p:spTree>
    <p:extLst>
      <p:ext uri="{BB962C8B-B14F-4D97-AF65-F5344CB8AC3E}">
        <p14:creationId xmlns:p14="http://schemas.microsoft.com/office/powerpoint/2010/main" val="1362356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8229600" cy="857250"/>
          </a:xfrm>
        </p:spPr>
        <p:txBody>
          <a:bodyPr vert="horz" lIns="0" rIns="0" bIns="0" anchor="ctr">
            <a:normAutofit/>
          </a:bodyPr>
          <a:lstStyle/>
          <a:p>
            <a:pPr algn="l"/>
            <a:r>
              <a:rPr lang="en-US" sz="2400" b="1" dirty="0">
                <a:solidFill>
                  <a:schemeClr val="bg1"/>
                </a:solidFill>
                <a:latin typeface="Arial" panose="020B0604020202020204" pitchFamily="34" charset="0"/>
                <a:cs typeface="Arial" panose="020B0604020202020204" pitchFamily="34" charset="0"/>
              </a:rPr>
              <a:t>Docker further</a:t>
            </a:r>
            <a:endParaRPr lang="en-IN" sz="2400" b="1"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435375" y="555526"/>
            <a:ext cx="7260825" cy="1340215"/>
          </a:xfrm>
          <a:prstGeom prst="rect">
            <a:avLst/>
          </a:prstGeom>
          <a:noFill/>
        </p:spPr>
        <p:txBody>
          <a:bodyPr wrap="square" lIns="72494" tIns="36247" rIns="72494" bIns="36247" rtlCol="0">
            <a:spAutoFit/>
          </a:bodyPr>
          <a:lstStyle/>
          <a:p>
            <a:pPr algn="just">
              <a:spcAft>
                <a:spcPts val="476"/>
              </a:spcAft>
            </a:pPr>
            <a:r>
              <a:rPr lang="en-US" sz="1600" b="1" dirty="0" smtClean="0">
                <a:latin typeface="Arial" panose="020B0604020202020204" pitchFamily="34" charset="0"/>
                <a:cs typeface="Arial" panose="020B0604020202020204" pitchFamily="34" charset="0"/>
              </a:rPr>
              <a:t>Now</a:t>
            </a:r>
            <a:r>
              <a:rPr lang="en-US" sz="16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to use a docker </a:t>
            </a:r>
            <a:r>
              <a:rPr lang="en-US" sz="1200" b="1" dirty="0">
                <a:latin typeface="Arial" panose="020B0604020202020204" pitchFamily="34" charset="0"/>
                <a:cs typeface="Arial" panose="020B0604020202020204" pitchFamily="34" charset="0"/>
              </a:rPr>
              <a:t>image</a:t>
            </a:r>
            <a:r>
              <a:rPr lang="en-US" sz="1200" dirty="0">
                <a:latin typeface="Arial" panose="020B0604020202020204" pitchFamily="34" charset="0"/>
                <a:cs typeface="Arial" panose="020B0604020202020204" pitchFamily="34" charset="0"/>
              </a:rPr>
              <a:t> that is part of the docker repository, use below command,</a:t>
            </a:r>
          </a:p>
          <a:p>
            <a:pPr algn="just">
              <a:spcAft>
                <a:spcPts val="476"/>
              </a:spcAft>
            </a:pPr>
            <a:r>
              <a:rPr lang="en-US" sz="1200" b="1" dirty="0">
                <a:latin typeface="Arial" panose="020B0604020202020204" pitchFamily="34" charset="0"/>
                <a:cs typeface="Arial" panose="020B0604020202020204" pitchFamily="34" charset="0"/>
              </a:rPr>
              <a:t>Docker</a:t>
            </a:r>
            <a:r>
              <a:rPr lang="en-US" sz="1200" dirty="0">
                <a:latin typeface="Arial" panose="020B0604020202020204" pitchFamily="34" charset="0"/>
                <a:cs typeface="Arial" panose="020B0604020202020204" pitchFamily="34" charset="0"/>
              </a:rPr>
              <a:t> promotes the </a:t>
            </a:r>
            <a:r>
              <a:rPr lang="en-US" sz="1200" b="1" dirty="0">
                <a:latin typeface="Arial" panose="020B0604020202020204" pitchFamily="34" charset="0"/>
                <a:cs typeface="Arial" panose="020B0604020202020204" pitchFamily="34" charset="0"/>
              </a:rPr>
              <a:t>standardization</a:t>
            </a:r>
            <a:r>
              <a:rPr lang="en-US" sz="1200" dirty="0">
                <a:latin typeface="Arial" panose="020B0604020202020204" pitchFamily="34" charset="0"/>
                <a:cs typeface="Arial" panose="020B0604020202020204" pitchFamily="34" charset="0"/>
              </a:rPr>
              <a:t> ideology and so that a container created on a local machine can easily be </a:t>
            </a:r>
            <a:r>
              <a:rPr lang="en-US" sz="1200" b="1" dirty="0">
                <a:latin typeface="Arial" panose="020B0604020202020204" pitchFamily="34" charset="0"/>
                <a:cs typeface="Arial" panose="020B0604020202020204" pitchFamily="34" charset="0"/>
              </a:rPr>
              <a:t>ported</a:t>
            </a:r>
            <a:r>
              <a:rPr lang="en-US" sz="1200" dirty="0">
                <a:latin typeface="Arial" panose="020B0604020202020204" pitchFamily="34" charset="0"/>
                <a:cs typeface="Arial" panose="020B0604020202020204" pitchFamily="34" charset="0"/>
              </a:rPr>
              <a:t> to EC2, Azure or any other </a:t>
            </a:r>
            <a:r>
              <a:rPr lang="en-US" sz="1200" b="1" dirty="0">
                <a:latin typeface="Arial" panose="020B0604020202020204" pitchFamily="34" charset="0"/>
                <a:cs typeface="Arial" panose="020B0604020202020204" pitchFamily="34" charset="0"/>
              </a:rPr>
              <a:t>cloud</a:t>
            </a:r>
            <a:r>
              <a:rPr lang="en-US" sz="1200" dirty="0">
                <a:latin typeface="Arial" panose="020B0604020202020204" pitchFamily="34" charset="0"/>
                <a:cs typeface="Arial" panose="020B0604020202020204" pitchFamily="34" charset="0"/>
              </a:rPr>
              <a:t> environment.</a:t>
            </a:r>
          </a:p>
          <a:p>
            <a:pPr marL="50800" algn="just"/>
            <a:r>
              <a:rPr lang="en-US" sz="1200" dirty="0">
                <a:solidFill>
                  <a:srgbClr val="0000FF"/>
                </a:solidFill>
                <a:latin typeface="Courier New" panose="02070309020205020404" pitchFamily="49" charset="0"/>
                <a:cs typeface="Courier New" panose="02070309020205020404" pitchFamily="49" charset="0"/>
              </a:rPr>
              <a:t>$ docker run –it ubuntu /bin/bash    </a:t>
            </a:r>
            <a:r>
              <a:rPr lang="en-US" sz="1050" dirty="0">
                <a:latin typeface="Arial" panose="020B0604020202020204" pitchFamily="34" charset="0"/>
                <a:cs typeface="Arial" panose="020B0604020202020204" pitchFamily="34" charset="0"/>
              </a:rPr>
              <a:t>---- this tells the docker to run in interactive mode and assign a terminal, use the </a:t>
            </a:r>
            <a:r>
              <a:rPr lang="en-US" sz="1050" b="1" dirty="0">
                <a:latin typeface="Arial" panose="020B0604020202020204" pitchFamily="34" charset="0"/>
                <a:cs typeface="Arial" panose="020B0604020202020204" pitchFamily="34" charset="0"/>
              </a:rPr>
              <a:t>Ubuntu image </a:t>
            </a:r>
            <a:r>
              <a:rPr lang="en-US" sz="1050" dirty="0">
                <a:latin typeface="Arial" panose="020B0604020202020204" pitchFamily="34" charset="0"/>
                <a:cs typeface="Arial" panose="020B0604020202020204" pitchFamily="34" charset="0"/>
              </a:rPr>
              <a:t>for the container to create and then run the /bin/bash command once the container is ready.</a:t>
            </a:r>
            <a:endParaRPr lang="en-IN" sz="105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24" y="1885950"/>
            <a:ext cx="6623151" cy="1311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7201" y="3147814"/>
            <a:ext cx="6339243" cy="1394076"/>
          </a:xfrm>
          <a:prstGeom prst="rect">
            <a:avLst/>
          </a:prstGeom>
          <a:noFill/>
        </p:spPr>
        <p:txBody>
          <a:bodyPr wrap="square" lIns="72494" tIns="36247" rIns="72494" bIns="36247" rtlCol="0">
            <a:spAutoFit/>
          </a:bodyPr>
          <a:lstStyle/>
          <a:p>
            <a:r>
              <a:rPr lang="en-US" sz="1300" dirty="0">
                <a:solidFill>
                  <a:srgbClr val="0000FF"/>
                </a:solidFill>
                <a:latin typeface="Courier New" panose="02070309020205020404" pitchFamily="49" charset="0"/>
                <a:cs typeface="Courier New" panose="02070309020205020404" pitchFamily="49" charset="0"/>
              </a:rPr>
              <a:t>$ docker </a:t>
            </a:r>
            <a:r>
              <a:rPr lang="en-US" sz="1300" dirty="0" err="1">
                <a:solidFill>
                  <a:srgbClr val="0000FF"/>
                </a:solidFill>
                <a:latin typeface="Courier New" panose="02070309020205020404" pitchFamily="49" charset="0"/>
                <a:cs typeface="Courier New" panose="02070309020205020404" pitchFamily="49" charset="0"/>
              </a:rPr>
              <a:t>ps</a:t>
            </a:r>
            <a:r>
              <a:rPr lang="en-US" sz="1300" dirty="0">
                <a:solidFill>
                  <a:srgbClr val="0000FF"/>
                </a:solidFill>
                <a:latin typeface="Courier New" panose="02070309020205020404" pitchFamily="49" charset="0"/>
                <a:cs typeface="Courier New" panose="02070309020205020404" pitchFamily="49" charset="0"/>
              </a:rPr>
              <a:t> –a   </a:t>
            </a:r>
            <a:r>
              <a:rPr lang="en-US"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this will show all processes running on the host.</a:t>
            </a:r>
            <a:endParaRPr lang="en-US" dirty="0" smtClean="0">
              <a:latin typeface="Arial" panose="020B0604020202020204" pitchFamily="34" charset="0"/>
              <a:cs typeface="Arial" panose="020B0604020202020204" pitchFamily="34" charset="0"/>
            </a:endParaRPr>
          </a:p>
          <a:p>
            <a:r>
              <a:rPr lang="en-US" sz="1300" dirty="0">
                <a:solidFill>
                  <a:srgbClr val="0000FF"/>
                </a:solidFill>
                <a:latin typeface="Courier New" panose="02070309020205020404" pitchFamily="49" charset="0"/>
                <a:cs typeface="Courier New" panose="02070309020205020404" pitchFamily="49" charset="0"/>
              </a:rPr>
              <a:t>$ docker start &lt;container code&gt;</a:t>
            </a:r>
            <a:r>
              <a:rPr lang="en-US" sz="1300" dirty="0">
                <a:solidFill>
                  <a:srgbClr val="0000FF"/>
                </a:solidFill>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 start the container</a:t>
            </a:r>
          </a:p>
          <a:p>
            <a:r>
              <a:rPr lang="en-US" sz="1300" dirty="0">
                <a:solidFill>
                  <a:srgbClr val="0000FF"/>
                </a:solidFill>
                <a:latin typeface="Courier New" panose="02070309020205020404" pitchFamily="49" charset="0"/>
                <a:cs typeface="Courier New" panose="02070309020205020404" pitchFamily="49" charset="0"/>
              </a:rPr>
              <a:t>$ docker attach &lt;container code&gt;  </a:t>
            </a:r>
            <a:r>
              <a:rPr lang="en-US" sz="1100" dirty="0">
                <a:latin typeface="Arial" panose="020B0604020202020204" pitchFamily="34" charset="0"/>
                <a:cs typeface="Arial" panose="020B0604020202020204" pitchFamily="34" charset="0"/>
              </a:rPr>
              <a:t>--- attach to running container</a:t>
            </a:r>
          </a:p>
          <a:p>
            <a:pPr>
              <a:spcBef>
                <a:spcPts val="1427"/>
              </a:spcBef>
            </a:pPr>
            <a:r>
              <a:rPr lang="en-US" sz="1300" b="1" dirty="0">
                <a:latin typeface="Arial" panose="020B0604020202020204" pitchFamily="34" charset="0"/>
                <a:cs typeface="Arial" panose="020B0604020202020204" pitchFamily="34" charset="0"/>
              </a:rPr>
              <a:t>Docker HUB: Registries and Repository:</a:t>
            </a:r>
          </a:p>
          <a:p>
            <a:pPr>
              <a:spcBef>
                <a:spcPts val="476"/>
              </a:spcBef>
            </a:pPr>
            <a:endParaRPr lang="en-IN" sz="1300" b="1" dirty="0">
              <a:latin typeface="Arial" panose="020B0604020202020204" pitchFamily="34" charset="0"/>
              <a:cs typeface="Arial" panose="020B0604020202020204" pitchFamily="34" charset="0"/>
            </a:endParaRPr>
          </a:p>
        </p:txBody>
      </p:sp>
      <p:sp>
        <p:nvSpPr>
          <p:cNvPr id="6" name="Rectangle 5"/>
          <p:cNvSpPr/>
          <p:nvPr/>
        </p:nvSpPr>
        <p:spPr bwMode="auto">
          <a:xfrm>
            <a:off x="4948056" y="3913995"/>
            <a:ext cx="3438234" cy="885888"/>
          </a:xfrm>
          <a:prstGeom prst="rect">
            <a:avLst/>
          </a:prstGeom>
          <a:noFill/>
          <a:ln w="38100" cap="flat" cmpd="sng" algn="ctr">
            <a:solidFill>
              <a:schemeClr val="tx1"/>
            </a:solidFill>
            <a:prstDash val="solid"/>
            <a:round/>
            <a:headEnd type="none" w="med" len="med"/>
            <a:tailEnd type="none" w="med" len="med"/>
          </a:ln>
          <a:effectLst/>
          <a:ex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400">
              <a:latin typeface="Arial" panose="020B0604020202020204" pitchFamily="34" charset="0"/>
              <a:ea typeface="Microsoft YaHei" panose="020B0503020204020204" pitchFamily="34" charset="-122"/>
              <a:cs typeface="Arial" panose="020B0604020202020204" pitchFamily="34" charset="0"/>
            </a:endParaRPr>
          </a:p>
        </p:txBody>
      </p:sp>
      <p:sp>
        <p:nvSpPr>
          <p:cNvPr id="7" name="Rectangle 6"/>
          <p:cNvSpPr/>
          <p:nvPr/>
        </p:nvSpPr>
        <p:spPr bwMode="auto">
          <a:xfrm>
            <a:off x="5915060" y="3767333"/>
            <a:ext cx="1611672" cy="326069"/>
          </a:xfrm>
          <a:prstGeom prst="rect">
            <a:avLst/>
          </a:prstGeom>
          <a:solidFill>
            <a:schemeClr val="bg1"/>
          </a:solidFill>
          <a:ln w="19050" cap="flat" cmpd="sng" algn="ctr">
            <a:solidFill>
              <a:schemeClr val="tx1"/>
            </a:solidFill>
            <a:prstDash val="solid"/>
            <a:round/>
            <a:headEnd type="none" w="med" len="med"/>
            <a:tailEnd type="none" w="med" len="med"/>
          </a:ln>
          <a:effectLst/>
          <a:extLst/>
        </p:spPr>
        <p:txBody>
          <a:bodyPr vert="horz" wrap="square" lIns="72494" tIns="36247" rIns="72494" bIns="36247" numCol="1" rtlCol="0" anchor="t"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050" dirty="0">
                <a:latin typeface="Arial" panose="020B0604020202020204" pitchFamily="34" charset="0"/>
                <a:cs typeface="Arial" panose="020B0604020202020204" pitchFamily="34" charset="0"/>
              </a:rPr>
              <a:t>Registry</a:t>
            </a:r>
          </a:p>
          <a:p>
            <a:pPr algn="ctr" defTabSz="362468" fontAlgn="base" hangingPunct="0">
              <a:lnSpc>
                <a:spcPct val="93000"/>
              </a:lnSpc>
              <a:spcBef>
                <a:spcPct val="0"/>
              </a:spcBef>
              <a:spcAft>
                <a:spcPct val="0"/>
              </a:spcAft>
              <a:buClr>
                <a:srgbClr val="000000"/>
              </a:buClr>
              <a:buSzPct val="100000"/>
            </a:pPr>
            <a:r>
              <a:rPr lang="en-US" sz="1050" dirty="0">
                <a:latin typeface="Arial" panose="020B0604020202020204" pitchFamily="34" charset="0"/>
                <a:cs typeface="Arial" panose="020B0604020202020204" pitchFamily="34" charset="0"/>
              </a:rPr>
              <a:t>(</a:t>
            </a:r>
            <a:r>
              <a:rPr lang="en-US" sz="1050" dirty="0" smtClean="0">
                <a:latin typeface="Arial" panose="020B0604020202020204" pitchFamily="34" charset="0"/>
                <a:cs typeface="Arial" panose="020B0604020202020204" pitchFamily="34" charset="0"/>
              </a:rPr>
              <a:t>hub.docker.com</a:t>
            </a:r>
            <a:r>
              <a:rPr lang="en-US" sz="1050" dirty="0">
                <a:latin typeface="Arial" panose="020B0604020202020204" pitchFamily="34" charset="0"/>
                <a:cs typeface="Arial" panose="020B0604020202020204" pitchFamily="34" charset="0"/>
              </a:rPr>
              <a:t>)</a:t>
            </a:r>
            <a:endParaRPr lang="en-IN" sz="1050" dirty="0">
              <a:latin typeface="Arial" panose="020B0604020202020204" pitchFamily="34" charset="0"/>
              <a:cs typeface="Arial" panose="020B0604020202020204" pitchFamily="34" charset="0"/>
            </a:endParaRPr>
          </a:p>
        </p:txBody>
      </p:sp>
      <p:sp>
        <p:nvSpPr>
          <p:cNvPr id="8" name="TextBox 7"/>
          <p:cNvSpPr txBox="1"/>
          <p:nvPr/>
        </p:nvSpPr>
        <p:spPr>
          <a:xfrm>
            <a:off x="5109224" y="4256435"/>
            <a:ext cx="805836" cy="489102"/>
          </a:xfrm>
          <a:prstGeom prst="rect">
            <a:avLst/>
          </a:prstGeom>
          <a:solidFill>
            <a:srgbClr val="92D050"/>
          </a:solidFill>
          <a:ln>
            <a:solidFill>
              <a:schemeClr val="tx1"/>
            </a:solidFill>
          </a:ln>
        </p:spPr>
        <p:txBody>
          <a:bodyPr wrap="square" lIns="72494" tIns="36247" rIns="72494" bIns="36247" rtlCol="0" anchor="t">
            <a:noAutofit/>
          </a:bodyPr>
          <a:lstStyle/>
          <a:p>
            <a:pPr algn="ctr"/>
            <a:r>
              <a:rPr lang="en-US" sz="1000" dirty="0">
                <a:latin typeface="Arial" panose="020B0604020202020204" pitchFamily="34" charset="0"/>
                <a:cs typeface="Arial" panose="020B0604020202020204" pitchFamily="34" charset="0"/>
              </a:rPr>
              <a:t>Repo</a:t>
            </a:r>
          </a:p>
          <a:p>
            <a:pPr algn="ctr"/>
            <a:r>
              <a:rPr lang="en-US" sz="1000" dirty="0">
                <a:latin typeface="Arial" panose="020B0604020202020204" pitchFamily="34" charset="0"/>
                <a:cs typeface="Arial" panose="020B0604020202020204" pitchFamily="34" charset="0"/>
              </a:rPr>
              <a:t>Image1,2,3….</a:t>
            </a:r>
            <a:endParaRPr lang="en-IN" sz="1000" dirty="0">
              <a:latin typeface="Arial" panose="020B0604020202020204" pitchFamily="34" charset="0"/>
              <a:cs typeface="Arial" panose="020B0604020202020204" pitchFamily="34" charset="0"/>
            </a:endParaRPr>
          </a:p>
        </p:txBody>
      </p:sp>
      <p:sp>
        <p:nvSpPr>
          <p:cNvPr id="13" name="TextBox 12"/>
          <p:cNvSpPr txBox="1"/>
          <p:nvPr/>
        </p:nvSpPr>
        <p:spPr>
          <a:xfrm>
            <a:off x="6264255" y="4256435"/>
            <a:ext cx="805836" cy="489102"/>
          </a:xfrm>
          <a:prstGeom prst="rect">
            <a:avLst/>
          </a:prstGeom>
          <a:solidFill>
            <a:srgbClr val="92D050"/>
          </a:solidFill>
          <a:ln>
            <a:solidFill>
              <a:schemeClr val="tx1"/>
            </a:solidFill>
          </a:ln>
        </p:spPr>
        <p:txBody>
          <a:bodyPr wrap="square" lIns="72494" tIns="36247" rIns="72494" bIns="36247" rtlCol="0" anchor="t">
            <a:noAutofit/>
          </a:bodyPr>
          <a:lstStyle/>
          <a:p>
            <a:pPr algn="ctr"/>
            <a:r>
              <a:rPr lang="en-US" sz="1000" dirty="0">
                <a:latin typeface="Arial" panose="020B0604020202020204" pitchFamily="34" charset="0"/>
                <a:cs typeface="Arial" panose="020B0604020202020204" pitchFamily="34" charset="0"/>
              </a:rPr>
              <a:t>Repo</a:t>
            </a:r>
          </a:p>
          <a:p>
            <a:pPr algn="ctr"/>
            <a:r>
              <a:rPr lang="en-US" sz="1000" dirty="0">
                <a:latin typeface="Arial" panose="020B0604020202020204" pitchFamily="34" charset="0"/>
                <a:cs typeface="Arial" panose="020B0604020202020204" pitchFamily="34" charset="0"/>
              </a:rPr>
              <a:t>Image1,2,3….</a:t>
            </a:r>
            <a:endParaRPr lang="en-IN" sz="1000" dirty="0">
              <a:latin typeface="Arial" panose="020B0604020202020204" pitchFamily="34" charset="0"/>
              <a:cs typeface="Arial" panose="020B0604020202020204" pitchFamily="34" charset="0"/>
            </a:endParaRPr>
          </a:p>
        </p:txBody>
      </p:sp>
      <p:sp>
        <p:nvSpPr>
          <p:cNvPr id="14" name="TextBox 13"/>
          <p:cNvSpPr txBox="1"/>
          <p:nvPr/>
        </p:nvSpPr>
        <p:spPr>
          <a:xfrm>
            <a:off x="7419287" y="4256435"/>
            <a:ext cx="805836" cy="489102"/>
          </a:xfrm>
          <a:prstGeom prst="rect">
            <a:avLst/>
          </a:prstGeom>
          <a:solidFill>
            <a:srgbClr val="92D050"/>
          </a:solidFill>
          <a:ln>
            <a:solidFill>
              <a:schemeClr val="tx1"/>
            </a:solidFill>
          </a:ln>
        </p:spPr>
        <p:txBody>
          <a:bodyPr wrap="square" lIns="72494" tIns="36247" rIns="72494" bIns="36247" rtlCol="0" anchor="t">
            <a:noAutofit/>
          </a:bodyPr>
          <a:lstStyle/>
          <a:p>
            <a:pPr algn="ctr"/>
            <a:r>
              <a:rPr lang="en-US" sz="1000" dirty="0">
                <a:latin typeface="Arial" panose="020B0604020202020204" pitchFamily="34" charset="0"/>
                <a:cs typeface="Arial" panose="020B0604020202020204" pitchFamily="34" charset="0"/>
              </a:rPr>
              <a:t>Repo</a:t>
            </a:r>
          </a:p>
          <a:p>
            <a:pPr algn="ctr"/>
            <a:r>
              <a:rPr lang="en-US" sz="1000" dirty="0">
                <a:latin typeface="Arial" panose="020B0604020202020204" pitchFamily="34" charset="0"/>
                <a:cs typeface="Arial" panose="020B0604020202020204" pitchFamily="34" charset="0"/>
              </a:rPr>
              <a:t>Image1,2,3….</a:t>
            </a:r>
            <a:endParaRPr lang="en-IN"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508871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1597</Words>
  <Application>Microsoft Office PowerPoint</Application>
  <PresentationFormat>On-screen Show (16:9)</PresentationFormat>
  <Paragraphs>196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Agenda</vt:lpstr>
      <vt:lpstr>What is Docker</vt:lpstr>
      <vt:lpstr>Docker Architecture</vt:lpstr>
      <vt:lpstr>Docker High Level picture</vt:lpstr>
      <vt:lpstr>Installing Docker</vt:lpstr>
      <vt:lpstr>Install Docker-CE</vt:lpstr>
      <vt:lpstr>Docker-CE on Centos</vt:lpstr>
      <vt:lpstr>Docker further</vt:lpstr>
      <vt:lpstr>Docker Commands</vt:lpstr>
      <vt:lpstr>Docker Images</vt:lpstr>
      <vt:lpstr>Docker Images</vt:lpstr>
      <vt:lpstr>Docker Containers</vt:lpstr>
      <vt:lpstr>Docker Containers</vt:lpstr>
      <vt:lpstr>Dockerization</vt:lpstr>
      <vt:lpstr>DockerFile</vt:lpstr>
      <vt:lpstr>Docker registries and repos</vt:lpstr>
      <vt:lpstr>Docker and Microservices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Dhruv.varun</dc:creator>
  <cp:lastModifiedBy>ganesh</cp:lastModifiedBy>
  <cp:revision>69</cp:revision>
  <dcterms:created xsi:type="dcterms:W3CDTF">2018-07-11T06:27:01Z</dcterms:created>
  <dcterms:modified xsi:type="dcterms:W3CDTF">2019-09-19T16:11:10Z</dcterms:modified>
</cp:coreProperties>
</file>