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CB4-BF28-4534-A00A-730553A2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48404-661B-A5E1-23DB-29861956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589E-B1BC-9768-FC47-23404D34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6CE8-0DD1-DC70-AAA3-E9653830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7D2A-9531-35FB-6C6F-AD9B7D4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350-6216-C778-D5F2-55057803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39F2-0A3A-3F00-B8D0-499F6EFB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E8CE-9E21-D012-3BC6-0BE4EA33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FAD3-78FE-73AB-4494-2598F2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C951-AA90-DA89-6E11-B89C0084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02B83-B527-7F05-A260-1B6EAB3A0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2C52F-73A4-DD89-9678-FC9A7A26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169A-AEB8-A31E-6500-B4ED2F69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4997-F188-AC77-C6C7-04491142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0001-AC7E-5864-88E1-C571843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06E4-2F33-4CF5-5205-2D5B1E85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02EF-94A4-556B-9E50-CEA1D167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5AAC-CD8F-C9F1-CBB9-6733249C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9678-D7BF-46FD-1D62-9E415BD1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ED2A-548F-3D8C-8194-F9FC4ABF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2128-6754-4105-1823-9AC36EAA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036F-918D-F6A8-9084-5DAE0EE0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06C3-157B-746B-FCC1-99BEF75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DD98-3C31-6BDA-9C69-5D7B108D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4DAC-DA39-65CC-DC0C-2A26768C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D619-598E-2AEF-75CC-6034500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4F4D-9C39-48F6-6619-1547B647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AEE2-6717-E7F8-DA86-326C1EFCA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2B413-3080-890B-31C9-88958A7E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28B1-7073-36CE-F10C-CE14DFB2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FB6DD-2032-58BE-0C1C-1A6F59E3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7971-70FF-3CED-394C-C597E94A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BA17-F279-E818-696B-151077F9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8666-F539-955B-465E-513706F5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4B66-A0EC-A5ED-2FD5-F03D9213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5F42B-9A6D-2219-C772-7C5600330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DC8D2-DA3C-B00A-A4C3-390B3B38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24511-56FA-CD74-31DB-E9BA675F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CB782-B38B-A8D4-B8EE-412D34BF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AB0-E047-CD58-A135-06B2B7FE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E4E3E-6D2B-D8CC-A1C4-FFB1B0EE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8D6D6-7843-18AD-C61D-31988037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D5675-34B7-3BEA-1A2C-52276D3B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543E6-6C2D-29AB-DA90-2E35C2B2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B0188-1C2C-89AA-ABC0-F9FB5C4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5A3B-F1DE-B969-32A0-96F0587D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82CA-E8D1-6959-1FFA-E8C9D00E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8B11-6127-71F8-9287-4D71E900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1639D-8175-1792-E36E-AB848EDB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C3EE-6FDC-225A-9114-93A93D9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C408E-FAC0-FDC9-F479-617AEC11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45984-E4A8-3391-D2D7-27E7A534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06DB-7FB3-F364-8680-57BD57B2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43F33-CA3B-12AC-B4DB-71CC315F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9AAE-FEE3-C3FD-88DA-247C10D2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D70B-E75C-19EB-BBC6-9DC75A9A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6DC3-5CE8-B763-7D1F-C1F7FEC0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2175-7BCF-3553-1DEB-528C2FD5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68B56-1C69-EF05-5722-CC9D4807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A340-0DDF-011D-D42E-6B7672DF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B290-191B-E5B3-6581-F5AABC52A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CE2C-1FBD-4325-822A-62531356BB9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62B6-12D5-6477-4971-3E1621ECD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A222-F36C-B27A-CE69-86F242033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1BCB-07EF-41DC-A641-25A4E2882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619A-02A3-1F2A-39BE-158924D5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877"/>
            <a:ext cx="9144000" cy="2387600"/>
          </a:xfrm>
        </p:spPr>
        <p:txBody>
          <a:bodyPr/>
          <a:lstStyle/>
          <a:p>
            <a:r>
              <a:rPr lang="en-US" dirty="0"/>
              <a:t> Sales Analysis &amp; External Factor Insights”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50EE7-A24D-D3E0-9EA1-805B13215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Through Key visuals, we can see that sales is affected by all the external factors i.e. </a:t>
            </a:r>
            <a:r>
              <a:rPr lang="en-US" dirty="0" err="1"/>
              <a:t>FuelPrice,Temperature,CPI</a:t>
            </a:r>
            <a:r>
              <a:rPr lang="en-US" dirty="0"/>
              <a:t> and Unemployment.  Top segments are also reflected there.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2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2C34-B52F-ADF2-5C47-FB1C48ADC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KPI card showing % Average weekly Sales Increase on Holidays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0114C-D9CA-4AEF-BF13-060859E6A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u="sng" dirty="0"/>
              <a:t>Text / Insight:</a:t>
            </a:r>
            <a:endParaRPr lang="en-US" u="sng" dirty="0"/>
          </a:p>
          <a:p>
            <a:pPr lvl="1" algn="l"/>
            <a:r>
              <a:rPr lang="en-US" dirty="0"/>
              <a:t>“Average Sales peak around Non-holiday weeks . If there are only 5 holiday weeks and 47 non-holiday weeks, total holiday sales will naturally be lower — making the KPI misleading. That is why we use Average weekly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1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7D80-2A7E-35BE-A4B7-25A08CC6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chart of </a:t>
            </a:r>
            <a:r>
              <a:rPr lang="en-US" b="1" dirty="0"/>
              <a:t>Weekly Sales over time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C465E-9D4B-C06F-C4CE-324BE56D7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1524"/>
            <a:ext cx="9144000" cy="1655762"/>
          </a:xfrm>
        </p:spPr>
        <p:txBody>
          <a:bodyPr/>
          <a:lstStyle/>
          <a:p>
            <a:pPr algn="l"/>
            <a:r>
              <a:rPr lang="en-US" b="1" u="sng" dirty="0"/>
              <a:t>Text / Insight:</a:t>
            </a:r>
            <a:endParaRPr lang="en-US" u="sng" dirty="0"/>
          </a:p>
          <a:p>
            <a:pPr lvl="1" algn="l"/>
            <a:r>
              <a:rPr lang="en-US" dirty="0"/>
              <a:t>“Total Sales peak around holiday weeks, showing seasonal trends.”</a:t>
            </a:r>
          </a:p>
          <a:p>
            <a:pPr lvl="1" algn="l"/>
            <a:r>
              <a:rPr lang="en-US" dirty="0"/>
              <a:t>“Overall trend indicates growth/decline patterns over time.”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3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CD12-4301-8254-C173-85B6CD572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Holiday vs Non-Holiday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4333-65B2-8B97-59EA-52F18D575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Text / Insight:</a:t>
            </a:r>
            <a:endParaRPr lang="en-US" dirty="0"/>
          </a:p>
          <a:p>
            <a:r>
              <a:rPr lang="en-US" dirty="0"/>
              <a:t>“Holiday weeks outperform non-holiday weeks by 7.84% on average.”</a:t>
            </a:r>
          </a:p>
          <a:p>
            <a:r>
              <a:rPr lang="en-US" dirty="0"/>
              <a:t>“This highlights the importance of holiday planning and inventory management.”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44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C0BB-4814-EFC7-4ECF-EBFCBAC50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Actionable Insights /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43D5C-5778-FD6A-CDE9-35C30DFC8F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“Focus marketing and promotions around high-impact holiday weeks.”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“Monitor Temperature trends for seasonal product demand.”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“External macro factors (Fuel, CPI) have limited short-term effect; prioritize operational factors.”</a:t>
            </a:r>
          </a:p>
        </p:txBody>
      </p:sp>
    </p:spTree>
    <p:extLst>
      <p:ext uri="{BB962C8B-B14F-4D97-AF65-F5344CB8AC3E}">
        <p14:creationId xmlns:p14="http://schemas.microsoft.com/office/powerpoint/2010/main" val="296967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Sales Analysis &amp; External Factor Insights”</vt:lpstr>
      <vt:lpstr>KPI card showing % Average weekly Sales Increase on Holidays</vt:lpstr>
      <vt:lpstr>Line chart of Weekly Sales over time</vt:lpstr>
      <vt:lpstr>Holiday vs Non-Holiday Comparison</vt:lpstr>
      <vt:lpstr>Actionable Insights /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Meghna Rawat</dc:creator>
  <cp:lastModifiedBy>Meghna Rawat</cp:lastModifiedBy>
  <cp:revision>1</cp:revision>
  <dcterms:created xsi:type="dcterms:W3CDTF">2025-09-25T15:17:54Z</dcterms:created>
  <dcterms:modified xsi:type="dcterms:W3CDTF">2025-09-25T15:17:55Z</dcterms:modified>
</cp:coreProperties>
</file>