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2"/>
  </p:notesMasterIdLst>
  <p:handoutMasterIdLst>
    <p:handoutMasterId r:id="rId23"/>
  </p:handoutMasterIdLst>
  <p:sldIdLst>
    <p:sldId id="350" r:id="rId5"/>
    <p:sldId id="352" r:id="rId6"/>
    <p:sldId id="361" r:id="rId7"/>
    <p:sldId id="334" r:id="rId8"/>
    <p:sldId id="365" r:id="rId9"/>
    <p:sldId id="366" r:id="rId10"/>
    <p:sldId id="353" r:id="rId11"/>
    <p:sldId id="373" r:id="rId12"/>
    <p:sldId id="375" r:id="rId13"/>
    <p:sldId id="379" r:id="rId14"/>
    <p:sldId id="372" r:id="rId15"/>
    <p:sldId id="374" r:id="rId16"/>
    <p:sldId id="364" r:id="rId17"/>
    <p:sldId id="343" r:id="rId18"/>
    <p:sldId id="354" r:id="rId19"/>
    <p:sldId id="371" r:id="rId20"/>
    <p:sldId id="3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6" autoAdjust="0"/>
    <p:restoredTop sz="95226" autoAdjust="0"/>
  </p:normalViewPr>
  <p:slideViewPr>
    <p:cSldViewPr snapToGrid="0">
      <p:cViewPr>
        <p:scale>
          <a:sx n="125" d="100"/>
          <a:sy n="125" d="100"/>
        </p:scale>
        <p:origin x="450" y="-76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72218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edit </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dirty="0"/>
              <a:t>Click to edit</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dirty="0"/>
              <a:t>Click to edit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dirty="0"/>
              <a:t>Click to edit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dirty="0"/>
              <a:t>Click to edit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dirty="0"/>
              <a:t>Click to edit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dirty="0"/>
              <a:t>Click to edit </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dirty="0"/>
              <a:t>Click to edit </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dirty="0"/>
              <a:t>Click to edit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dirty="0"/>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dirty="0"/>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dirty="0"/>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dirty="0"/>
              <a:t>Click icon to add picture</a:t>
            </a: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Coupon Data Analysis</a:t>
            </a:r>
            <a:br>
              <a:rPr lang="en-US" dirty="0"/>
            </a:br>
            <a:r>
              <a:rPr lang="en-US" sz="2000" dirty="0"/>
              <a:t>for</a:t>
            </a:r>
            <a:endParaRPr lang="en-US"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Allan Yeung</a:t>
            </a:r>
            <a:r>
              <a:rPr lang="en-US" dirty="0"/>
              <a:t> </a:t>
            </a:r>
          </a:p>
          <a:p>
            <a:r>
              <a:rPr lang="en-US" dirty="0"/>
              <a:t>April 8, 2023</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934-FA66-BC07-FB5F-F970B1BF7748}"/>
              </a:ext>
            </a:extLst>
          </p:cNvPr>
          <p:cNvSpPr>
            <a:spLocks noGrp="1"/>
          </p:cNvSpPr>
          <p:nvPr>
            <p:ph type="title"/>
          </p:nvPr>
        </p:nvSpPr>
        <p:spPr>
          <a:xfrm>
            <a:off x="964023" y="879063"/>
            <a:ext cx="9126182" cy="610863"/>
          </a:xfrm>
        </p:spPr>
        <p:txBody>
          <a:bodyPr>
            <a:normAutofit fontScale="90000"/>
          </a:bodyPr>
          <a:lstStyle/>
          <a:p>
            <a:r>
              <a:rPr lang="en-US" dirty="0"/>
              <a:t>Coffee User Attributes: Not Accepted</a:t>
            </a:r>
            <a:br>
              <a:rPr lang="en-US" dirty="0"/>
            </a:br>
            <a:r>
              <a:rPr lang="en-US" sz="2200" b="1" i="0" dirty="0">
                <a:solidFill>
                  <a:srgbClr val="292929"/>
                </a:solidFill>
                <a:effectLst/>
                <a:latin typeface="sohne"/>
              </a:rPr>
              <a:t>Distribution of a categorical variables</a:t>
            </a:r>
            <a:endParaRPr lang="en-US" dirty="0"/>
          </a:p>
        </p:txBody>
      </p:sp>
      <p:sp>
        <p:nvSpPr>
          <p:cNvPr id="27" name="TextBox 26">
            <a:extLst>
              <a:ext uri="{FF2B5EF4-FFF2-40B4-BE49-F238E27FC236}">
                <a16:creationId xmlns:a16="http://schemas.microsoft.com/office/drawing/2014/main" id="{01F90252-B76F-CE6F-B7D8-AD575EF800C2}"/>
              </a:ext>
            </a:extLst>
          </p:cNvPr>
          <p:cNvSpPr txBox="1"/>
          <p:nvPr/>
        </p:nvSpPr>
        <p:spPr>
          <a:xfrm>
            <a:off x="10110833" y="1786947"/>
            <a:ext cx="1999771" cy="1323439"/>
          </a:xfrm>
          <a:prstGeom prst="rect">
            <a:avLst/>
          </a:prstGeom>
          <a:noFill/>
        </p:spPr>
        <p:txBody>
          <a:bodyPr wrap="square" rtlCol="0">
            <a:spAutoFit/>
          </a:bodyPr>
          <a:lstStyle/>
          <a:p>
            <a:r>
              <a:rPr lang="en-US" sz="1600" b="1" dirty="0">
                <a:solidFill>
                  <a:schemeClr val="bg1"/>
                </a:solidFill>
              </a:rPr>
              <a:t>Unemployed, Student and Sales </a:t>
            </a:r>
            <a:r>
              <a:rPr lang="en-US" sz="1600" dirty="0">
                <a:solidFill>
                  <a:schemeClr val="bg1"/>
                </a:solidFill>
              </a:rPr>
              <a:t>has higher decline rate of Coffee House coupon </a:t>
            </a:r>
          </a:p>
        </p:txBody>
      </p:sp>
      <p:pic>
        <p:nvPicPr>
          <p:cNvPr id="4" name="Picture 3" descr="Chart, bar chart, histogram&#10;&#10;Description automatically generated">
            <a:extLst>
              <a:ext uri="{FF2B5EF4-FFF2-40B4-BE49-F238E27FC236}">
                <a16:creationId xmlns:a16="http://schemas.microsoft.com/office/drawing/2014/main" id="{E7941996-CFF2-0FD8-2857-028E38F47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6" y="2385479"/>
            <a:ext cx="5116966" cy="3277863"/>
          </a:xfrm>
          <a:prstGeom prst="rect">
            <a:avLst/>
          </a:prstGeom>
        </p:spPr>
      </p:pic>
      <p:sp>
        <p:nvSpPr>
          <p:cNvPr id="5" name="Arrow: Right 4">
            <a:extLst>
              <a:ext uri="{FF2B5EF4-FFF2-40B4-BE49-F238E27FC236}">
                <a16:creationId xmlns:a16="http://schemas.microsoft.com/office/drawing/2014/main" id="{A80AA087-AAED-7FD3-8E95-2631D8F3E006}"/>
              </a:ext>
            </a:extLst>
          </p:cNvPr>
          <p:cNvSpPr/>
          <p:nvPr/>
        </p:nvSpPr>
        <p:spPr>
          <a:xfrm rot="6721233">
            <a:off x="574766" y="2394856"/>
            <a:ext cx="574765"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BCEBC8E-C435-5AE3-2271-42BB3BD9DFDD}"/>
              </a:ext>
            </a:extLst>
          </p:cNvPr>
          <p:cNvSpPr/>
          <p:nvPr/>
        </p:nvSpPr>
        <p:spPr>
          <a:xfrm rot="3969049">
            <a:off x="777167" y="2565838"/>
            <a:ext cx="858419" cy="9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1C54E2-FF44-8BC7-8C90-BC309470A42D}"/>
              </a:ext>
            </a:extLst>
          </p:cNvPr>
          <p:cNvSpPr txBox="1"/>
          <p:nvPr/>
        </p:nvSpPr>
        <p:spPr>
          <a:xfrm>
            <a:off x="502469" y="1708865"/>
            <a:ext cx="6096000" cy="369332"/>
          </a:xfrm>
          <a:prstGeom prst="rect">
            <a:avLst/>
          </a:prstGeom>
          <a:noFill/>
        </p:spPr>
        <p:txBody>
          <a:bodyPr wrap="square">
            <a:spAutoFit/>
          </a:bodyPr>
          <a:lstStyle/>
          <a:p>
            <a:r>
              <a:rPr lang="en-US" sz="1800" dirty="0">
                <a:solidFill>
                  <a:schemeClr val="bg1"/>
                </a:solidFill>
              </a:rPr>
              <a:t>Cohorts 1: Age 21 &amp; 26</a:t>
            </a:r>
            <a:endParaRPr lang="en-US" dirty="0"/>
          </a:p>
        </p:txBody>
      </p:sp>
      <p:sp>
        <p:nvSpPr>
          <p:cNvPr id="11" name="TextBox 10">
            <a:extLst>
              <a:ext uri="{FF2B5EF4-FFF2-40B4-BE49-F238E27FC236}">
                <a16:creationId xmlns:a16="http://schemas.microsoft.com/office/drawing/2014/main" id="{A1935525-E55E-BB55-C4D8-9DC3CE225FAF}"/>
              </a:ext>
            </a:extLst>
          </p:cNvPr>
          <p:cNvSpPr txBox="1"/>
          <p:nvPr/>
        </p:nvSpPr>
        <p:spPr>
          <a:xfrm>
            <a:off x="2017560" y="2200814"/>
            <a:ext cx="6096000" cy="369332"/>
          </a:xfrm>
          <a:prstGeom prst="rect">
            <a:avLst/>
          </a:prstGeom>
          <a:noFill/>
        </p:spPr>
        <p:txBody>
          <a:bodyPr wrap="square">
            <a:spAutoFit/>
          </a:bodyPr>
          <a:lstStyle/>
          <a:p>
            <a:r>
              <a:rPr lang="en-US" sz="1800" dirty="0">
                <a:solidFill>
                  <a:schemeClr val="bg1"/>
                </a:solidFill>
              </a:rPr>
              <a:t>Cohorts 2: Age 31 &amp; 50plus</a:t>
            </a:r>
            <a:endParaRPr lang="en-US" dirty="0"/>
          </a:p>
        </p:txBody>
      </p:sp>
      <p:sp>
        <p:nvSpPr>
          <p:cNvPr id="16" name="Arrow: Right 15">
            <a:extLst>
              <a:ext uri="{FF2B5EF4-FFF2-40B4-BE49-F238E27FC236}">
                <a16:creationId xmlns:a16="http://schemas.microsoft.com/office/drawing/2014/main" id="{3A0B66BB-5B88-B8FB-6CC4-913BF6D6C80F}"/>
              </a:ext>
            </a:extLst>
          </p:cNvPr>
          <p:cNvSpPr/>
          <p:nvPr/>
        </p:nvSpPr>
        <p:spPr>
          <a:xfrm rot="8157635">
            <a:off x="998926" y="2889363"/>
            <a:ext cx="1245697" cy="116221"/>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9" name="Arrow: Right 18">
            <a:extLst>
              <a:ext uri="{FF2B5EF4-FFF2-40B4-BE49-F238E27FC236}">
                <a16:creationId xmlns:a16="http://schemas.microsoft.com/office/drawing/2014/main" id="{24AAE282-9E37-7373-DE43-D75138E8815F}"/>
              </a:ext>
            </a:extLst>
          </p:cNvPr>
          <p:cNvSpPr/>
          <p:nvPr/>
        </p:nvSpPr>
        <p:spPr>
          <a:xfrm rot="6721233">
            <a:off x="1855037" y="2728124"/>
            <a:ext cx="574765" cy="12192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pic>
        <p:nvPicPr>
          <p:cNvPr id="26" name="Picture 25" descr="Chart, bar chart&#10;&#10;Description automatically generated">
            <a:extLst>
              <a:ext uri="{FF2B5EF4-FFF2-40B4-BE49-F238E27FC236}">
                <a16:creationId xmlns:a16="http://schemas.microsoft.com/office/drawing/2014/main" id="{8D74EDD4-435D-3CC5-26A6-7F6FCF617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889" y="4178053"/>
            <a:ext cx="4958585" cy="2648278"/>
          </a:xfrm>
          <a:prstGeom prst="rect">
            <a:avLst/>
          </a:prstGeom>
        </p:spPr>
      </p:pic>
      <p:pic>
        <p:nvPicPr>
          <p:cNvPr id="30" name="Picture 29" descr="Chart&#10;&#10;Description automatically generated">
            <a:extLst>
              <a:ext uri="{FF2B5EF4-FFF2-40B4-BE49-F238E27FC236}">
                <a16:creationId xmlns:a16="http://schemas.microsoft.com/office/drawing/2014/main" id="{836534DF-3DA3-D686-53BA-619D451888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534" y="1522732"/>
            <a:ext cx="4742186" cy="2532704"/>
          </a:xfrm>
          <a:prstGeom prst="rect">
            <a:avLst/>
          </a:prstGeom>
        </p:spPr>
      </p:pic>
      <p:sp>
        <p:nvSpPr>
          <p:cNvPr id="31" name="TextBox 30">
            <a:extLst>
              <a:ext uri="{FF2B5EF4-FFF2-40B4-BE49-F238E27FC236}">
                <a16:creationId xmlns:a16="http://schemas.microsoft.com/office/drawing/2014/main" id="{5CD35367-6ADC-8DD5-E091-E5F8B648945F}"/>
              </a:ext>
            </a:extLst>
          </p:cNvPr>
          <p:cNvSpPr txBox="1"/>
          <p:nvPr/>
        </p:nvSpPr>
        <p:spPr>
          <a:xfrm>
            <a:off x="6286954" y="1499937"/>
            <a:ext cx="6096000" cy="276999"/>
          </a:xfrm>
          <a:prstGeom prst="rect">
            <a:avLst/>
          </a:prstGeom>
          <a:noFill/>
        </p:spPr>
        <p:txBody>
          <a:bodyPr wrap="square">
            <a:spAutoFit/>
          </a:bodyPr>
          <a:lstStyle/>
          <a:p>
            <a:r>
              <a:rPr lang="en-US" sz="1200" dirty="0">
                <a:solidFill>
                  <a:schemeClr val="bg1"/>
                </a:solidFill>
              </a:rPr>
              <a:t>Cohorts 1: Age 21 &amp; 26</a:t>
            </a:r>
            <a:endParaRPr lang="en-US" sz="1200" dirty="0"/>
          </a:p>
        </p:txBody>
      </p:sp>
      <p:sp>
        <p:nvSpPr>
          <p:cNvPr id="32" name="TextBox 31">
            <a:extLst>
              <a:ext uri="{FF2B5EF4-FFF2-40B4-BE49-F238E27FC236}">
                <a16:creationId xmlns:a16="http://schemas.microsoft.com/office/drawing/2014/main" id="{B22DA9B1-F872-182B-A146-8440A7284022}"/>
              </a:ext>
            </a:extLst>
          </p:cNvPr>
          <p:cNvSpPr txBox="1"/>
          <p:nvPr/>
        </p:nvSpPr>
        <p:spPr>
          <a:xfrm>
            <a:off x="6286954" y="4178053"/>
            <a:ext cx="6096000" cy="276999"/>
          </a:xfrm>
          <a:prstGeom prst="rect">
            <a:avLst/>
          </a:prstGeom>
          <a:noFill/>
        </p:spPr>
        <p:txBody>
          <a:bodyPr wrap="square">
            <a:spAutoFit/>
          </a:bodyPr>
          <a:lstStyle/>
          <a:p>
            <a:r>
              <a:rPr lang="en-US" sz="1200" dirty="0">
                <a:solidFill>
                  <a:schemeClr val="bg1"/>
                </a:solidFill>
              </a:rPr>
              <a:t>Cohorts 2: Age 31 &amp; 50plus</a:t>
            </a:r>
            <a:endParaRPr lang="en-US" sz="1200" dirty="0"/>
          </a:p>
        </p:txBody>
      </p:sp>
      <p:sp>
        <p:nvSpPr>
          <p:cNvPr id="33" name="TextBox 32">
            <a:extLst>
              <a:ext uri="{FF2B5EF4-FFF2-40B4-BE49-F238E27FC236}">
                <a16:creationId xmlns:a16="http://schemas.microsoft.com/office/drawing/2014/main" id="{BBE176A5-1B47-7757-913D-3AFE5587FDFE}"/>
              </a:ext>
            </a:extLst>
          </p:cNvPr>
          <p:cNvSpPr txBox="1"/>
          <p:nvPr/>
        </p:nvSpPr>
        <p:spPr>
          <a:xfrm>
            <a:off x="10192229" y="4577669"/>
            <a:ext cx="1999771" cy="1569660"/>
          </a:xfrm>
          <a:prstGeom prst="rect">
            <a:avLst/>
          </a:prstGeom>
          <a:noFill/>
        </p:spPr>
        <p:txBody>
          <a:bodyPr wrap="square" rtlCol="0">
            <a:spAutoFit/>
          </a:bodyPr>
          <a:lstStyle/>
          <a:p>
            <a:r>
              <a:rPr lang="en-US" sz="1600" b="1" dirty="0">
                <a:solidFill>
                  <a:schemeClr val="bg1"/>
                </a:solidFill>
              </a:rPr>
              <a:t>Computer &amp; Math, Retired </a:t>
            </a:r>
            <a:r>
              <a:rPr lang="en-US" sz="1600" dirty="0">
                <a:solidFill>
                  <a:schemeClr val="bg1"/>
                </a:solidFill>
              </a:rPr>
              <a:t>and</a:t>
            </a:r>
            <a:r>
              <a:rPr lang="en-US" sz="1600" b="1" dirty="0">
                <a:solidFill>
                  <a:schemeClr val="bg1"/>
                </a:solidFill>
              </a:rPr>
              <a:t> Management </a:t>
            </a:r>
            <a:r>
              <a:rPr lang="en-US" sz="1600" dirty="0">
                <a:solidFill>
                  <a:schemeClr val="bg1"/>
                </a:solidFill>
              </a:rPr>
              <a:t>group has higher decline rate of Coffee House coupon</a:t>
            </a:r>
          </a:p>
        </p:txBody>
      </p:sp>
      <p:sp>
        <p:nvSpPr>
          <p:cNvPr id="39" name="TextBox 38">
            <a:extLst>
              <a:ext uri="{FF2B5EF4-FFF2-40B4-BE49-F238E27FC236}">
                <a16:creationId xmlns:a16="http://schemas.microsoft.com/office/drawing/2014/main" id="{98CCA4FC-40C6-7047-886F-F812719FC1CA}"/>
              </a:ext>
            </a:extLst>
          </p:cNvPr>
          <p:cNvSpPr txBox="1"/>
          <p:nvPr/>
        </p:nvSpPr>
        <p:spPr>
          <a:xfrm>
            <a:off x="323374" y="5458200"/>
            <a:ext cx="4248626" cy="830997"/>
          </a:xfrm>
          <a:prstGeom prst="rect">
            <a:avLst/>
          </a:prstGeom>
          <a:noFill/>
        </p:spPr>
        <p:txBody>
          <a:bodyPr wrap="square" rtlCol="0">
            <a:spAutoFit/>
          </a:bodyPr>
          <a:lstStyle/>
          <a:p>
            <a:r>
              <a:rPr lang="en-US" sz="1600" dirty="0">
                <a:solidFill>
                  <a:schemeClr val="bg1"/>
                </a:solidFill>
              </a:rPr>
              <a:t>Since there is no clear dominant demographics that decline coupon for coffee house, we will divide the top 4 age groups into 2 cohorts</a:t>
            </a:r>
          </a:p>
        </p:txBody>
      </p:sp>
    </p:spTree>
    <p:extLst>
      <p:ext uri="{BB962C8B-B14F-4D97-AF65-F5344CB8AC3E}">
        <p14:creationId xmlns:p14="http://schemas.microsoft.com/office/powerpoint/2010/main" val="66231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07FC-8E77-A8EB-73D1-32173B78AB9A}"/>
              </a:ext>
            </a:extLst>
          </p:cNvPr>
          <p:cNvSpPr>
            <a:spLocks noGrp="1"/>
          </p:cNvSpPr>
          <p:nvPr>
            <p:ph type="title"/>
          </p:nvPr>
        </p:nvSpPr>
        <p:spPr>
          <a:xfrm>
            <a:off x="964023" y="879063"/>
            <a:ext cx="10411113" cy="610863"/>
          </a:xfrm>
        </p:spPr>
        <p:txBody>
          <a:bodyPr>
            <a:normAutofit fontScale="90000"/>
          </a:bodyPr>
          <a:lstStyle/>
          <a:p>
            <a:r>
              <a:rPr lang="en-US" sz="3600" b="1" dirty="0"/>
              <a:t>Coffee Context Attribute: Accepted vs Not Accepted</a:t>
            </a:r>
            <a:br>
              <a:rPr lang="en-US" b="1" dirty="0"/>
            </a:br>
            <a:r>
              <a:rPr lang="en-US" sz="2200" b="1" i="0" dirty="0">
                <a:solidFill>
                  <a:srgbClr val="292929"/>
                </a:solidFill>
                <a:effectLst/>
                <a:latin typeface="sohne"/>
              </a:rPr>
              <a:t>Distribution of a categorical variables</a:t>
            </a:r>
            <a:endParaRPr lang="en-US" dirty="0"/>
          </a:p>
        </p:txBody>
      </p:sp>
      <p:sp>
        <p:nvSpPr>
          <p:cNvPr id="8" name="Title 1">
            <a:extLst>
              <a:ext uri="{FF2B5EF4-FFF2-40B4-BE49-F238E27FC236}">
                <a16:creationId xmlns:a16="http://schemas.microsoft.com/office/drawing/2014/main" id="{645D9D8E-3ED7-11D1-ECB4-D3C28D9C54CD}"/>
              </a:ext>
            </a:extLst>
          </p:cNvPr>
          <p:cNvSpPr txBox="1">
            <a:spLocks/>
          </p:cNvSpPr>
          <p:nvPr/>
        </p:nvSpPr>
        <p:spPr>
          <a:xfrm>
            <a:off x="816864" y="1347540"/>
            <a:ext cx="3869049" cy="200969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0" dirty="0">
                <a:solidFill>
                  <a:srgbClr val="000000"/>
                </a:solidFill>
                <a:latin typeface="Arial" panose="020B0604020202020204" pitchFamily="34" charset="0"/>
                <a:cs typeface="Arial" panose="020B0604020202020204" pitchFamily="34" charset="0"/>
              </a:rPr>
              <a:t>Using data for participant that Accepted vs Declined Coffee House coupon, the following attribute are </a:t>
            </a:r>
            <a:r>
              <a:rPr lang="en-US" sz="1200" b="0" u="sng" dirty="0">
                <a:solidFill>
                  <a:srgbClr val="000000"/>
                </a:solidFill>
                <a:latin typeface="Arial" panose="020B0604020202020204" pitchFamily="34" charset="0"/>
                <a:cs typeface="Arial" panose="020B0604020202020204" pitchFamily="34" charset="0"/>
              </a:rPr>
              <a:t>common</a:t>
            </a:r>
            <a:r>
              <a:rPr lang="en-US" sz="1200" b="0" dirty="0">
                <a:solidFill>
                  <a:srgbClr val="000000"/>
                </a:solidFill>
                <a:latin typeface="Arial" panose="020B0604020202020204" pitchFamily="34" charset="0"/>
                <a:cs typeface="Arial" panose="020B0604020202020204" pitchFamily="34" charset="0"/>
              </a:rPr>
              <a:t> across both Accepted vs Decline of the coupon for Coffee:</a:t>
            </a:r>
            <a:endParaRPr lang="en-US" sz="1600" dirty="0">
              <a:latin typeface="Arial" panose="020B0604020202020204" pitchFamily="34" charset="0"/>
              <a:cs typeface="Arial" panose="020B0604020202020204" pitchFamily="34" charset="0"/>
            </a:endParaRPr>
          </a:p>
          <a:p>
            <a:pPr marL="571500" indent="-571500">
              <a:spcBef>
                <a:spcPts val="600"/>
              </a:spcBef>
              <a:buFont typeface="Arial" panose="020B0604020202020204" pitchFamily="34" charset="0"/>
              <a:buChar char="•"/>
            </a:pPr>
            <a:r>
              <a:rPr lang="en-US" sz="1200" b="0" dirty="0">
                <a:latin typeface="Arial" panose="020B0604020202020204" pitchFamily="34" charset="0"/>
                <a:cs typeface="Arial" panose="020B0604020202020204" pitchFamily="34" charset="0"/>
              </a:rPr>
              <a:t>Destination: </a:t>
            </a:r>
            <a:r>
              <a:rPr lang="en-US" sz="1200" dirty="0">
                <a:latin typeface="Arial" panose="020B0604020202020204" pitchFamily="34" charset="0"/>
                <a:cs typeface="Arial" panose="020B0604020202020204" pitchFamily="34" charset="0"/>
              </a:rPr>
              <a:t>No Urgent Place</a:t>
            </a:r>
          </a:p>
          <a:p>
            <a:pPr marL="571500" indent="-571500">
              <a:spcBef>
                <a:spcPts val="600"/>
              </a:spcBef>
              <a:buFont typeface="Arial" panose="020B0604020202020204" pitchFamily="34" charset="0"/>
              <a:buChar char="•"/>
            </a:pPr>
            <a:r>
              <a:rPr lang="en-US" sz="1200" b="0" dirty="0">
                <a:latin typeface="Arial" panose="020B0604020202020204" pitchFamily="34" charset="0"/>
                <a:cs typeface="Arial" panose="020B0604020202020204" pitchFamily="34" charset="0"/>
              </a:rPr>
              <a:t>Weather: </a:t>
            </a:r>
            <a:r>
              <a:rPr lang="en-US" sz="1200" dirty="0">
                <a:latin typeface="Arial" panose="020B0604020202020204" pitchFamily="34" charset="0"/>
                <a:cs typeface="Arial" panose="020B0604020202020204" pitchFamily="34" charset="0"/>
              </a:rPr>
              <a:t>Sunny</a:t>
            </a:r>
          </a:p>
          <a:p>
            <a:pPr marL="571500" indent="-571500">
              <a:spcBef>
                <a:spcPts val="600"/>
              </a:spcBef>
              <a:buFont typeface="Arial" panose="020B0604020202020204" pitchFamily="34" charset="0"/>
              <a:buChar char="•"/>
            </a:pPr>
            <a:r>
              <a:rPr lang="en-US" sz="1200" b="0" dirty="0">
                <a:latin typeface="Arial" panose="020B0604020202020204" pitchFamily="34" charset="0"/>
                <a:cs typeface="Arial" panose="020B0604020202020204" pitchFamily="34" charset="0"/>
              </a:rPr>
              <a:t>Driver Companion: </a:t>
            </a:r>
            <a:r>
              <a:rPr lang="en-US" sz="1200" dirty="0">
                <a:latin typeface="Arial" panose="020B0604020202020204" pitchFamily="34" charset="0"/>
                <a:cs typeface="Arial" panose="020B0604020202020204" pitchFamily="34" charset="0"/>
              </a:rPr>
              <a:t>Alone</a:t>
            </a:r>
          </a:p>
        </p:txBody>
      </p:sp>
      <p:pic>
        <p:nvPicPr>
          <p:cNvPr id="5122" name="Picture 2">
            <a:extLst>
              <a:ext uri="{FF2B5EF4-FFF2-40B4-BE49-F238E27FC236}">
                <a16:creationId xmlns:a16="http://schemas.microsoft.com/office/drawing/2014/main" id="{3C68985B-337B-01F6-2283-E2CD10B51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913" y="2011680"/>
            <a:ext cx="2269669" cy="160680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2A185E6-6524-604F-463A-CC56CCB5A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7595" y="2011679"/>
            <a:ext cx="2273149" cy="160680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39416EE-11D5-BB89-F54A-7FE11499E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379" y="4159236"/>
            <a:ext cx="3241283" cy="230827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2E90F6D-EA8B-A396-7320-53EC1D21A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014" y="2011679"/>
            <a:ext cx="2273149" cy="160680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A243333-703C-0C5D-2D0A-57FD4CE1B369}"/>
              </a:ext>
            </a:extLst>
          </p:cNvPr>
          <p:cNvSpPr txBox="1"/>
          <p:nvPr/>
        </p:nvSpPr>
        <p:spPr>
          <a:xfrm>
            <a:off x="6169579" y="1642347"/>
            <a:ext cx="6096000" cy="369332"/>
          </a:xfrm>
          <a:prstGeom prst="rect">
            <a:avLst/>
          </a:prstGeom>
          <a:noFill/>
        </p:spPr>
        <p:txBody>
          <a:bodyPr wrap="square">
            <a:spAutoFit/>
          </a:bodyPr>
          <a:lstStyle/>
          <a:p>
            <a:r>
              <a:rPr lang="en-US" sz="1800" b="1" dirty="0">
                <a:solidFill>
                  <a:schemeClr val="bg1"/>
                </a:solidFill>
              </a:rPr>
              <a:t>Common Across Accepted vs Not Accepted</a:t>
            </a:r>
            <a:endParaRPr lang="en-US" dirty="0">
              <a:solidFill>
                <a:schemeClr val="bg1"/>
              </a:solidFill>
            </a:endParaRPr>
          </a:p>
        </p:txBody>
      </p:sp>
      <p:sp>
        <p:nvSpPr>
          <p:cNvPr id="14" name="TextBox 13">
            <a:extLst>
              <a:ext uri="{FF2B5EF4-FFF2-40B4-BE49-F238E27FC236}">
                <a16:creationId xmlns:a16="http://schemas.microsoft.com/office/drawing/2014/main" id="{F5EF2C00-EADA-175A-0CBE-4394832C75EE}"/>
              </a:ext>
            </a:extLst>
          </p:cNvPr>
          <p:cNvSpPr txBox="1"/>
          <p:nvPr/>
        </p:nvSpPr>
        <p:spPr>
          <a:xfrm>
            <a:off x="6235337" y="3770910"/>
            <a:ext cx="1262743" cy="369332"/>
          </a:xfrm>
          <a:prstGeom prst="rect">
            <a:avLst/>
          </a:prstGeom>
          <a:noFill/>
        </p:spPr>
        <p:txBody>
          <a:bodyPr wrap="square">
            <a:spAutoFit/>
          </a:bodyPr>
          <a:lstStyle/>
          <a:p>
            <a:r>
              <a:rPr lang="en-US" sz="1800" b="1" dirty="0">
                <a:solidFill>
                  <a:schemeClr val="bg1"/>
                </a:solidFill>
              </a:rPr>
              <a:t>Accepted</a:t>
            </a:r>
            <a:endParaRPr lang="en-US" dirty="0"/>
          </a:p>
        </p:txBody>
      </p:sp>
      <p:pic>
        <p:nvPicPr>
          <p:cNvPr id="15" name="Picture 4">
            <a:extLst>
              <a:ext uri="{FF2B5EF4-FFF2-40B4-BE49-F238E27FC236}">
                <a16:creationId xmlns:a16="http://schemas.microsoft.com/office/drawing/2014/main" id="{54090612-101E-5EF8-DFEF-30A15167B2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7710" y="4159236"/>
            <a:ext cx="3241283" cy="231639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998C82-351D-DF71-5067-C1F6E84FDE66}"/>
              </a:ext>
            </a:extLst>
          </p:cNvPr>
          <p:cNvSpPr txBox="1"/>
          <p:nvPr/>
        </p:nvSpPr>
        <p:spPr>
          <a:xfrm>
            <a:off x="9717595" y="3770910"/>
            <a:ext cx="1503399" cy="369332"/>
          </a:xfrm>
          <a:prstGeom prst="rect">
            <a:avLst/>
          </a:prstGeom>
          <a:noFill/>
        </p:spPr>
        <p:txBody>
          <a:bodyPr wrap="square">
            <a:spAutoFit/>
          </a:bodyPr>
          <a:lstStyle/>
          <a:p>
            <a:r>
              <a:rPr lang="en-US" sz="1800" b="1" dirty="0">
                <a:solidFill>
                  <a:schemeClr val="bg1"/>
                </a:solidFill>
              </a:rPr>
              <a:t>Not Accepted</a:t>
            </a:r>
            <a:endParaRPr lang="en-US" dirty="0"/>
          </a:p>
        </p:txBody>
      </p:sp>
      <p:sp>
        <p:nvSpPr>
          <p:cNvPr id="17" name="Title 1">
            <a:extLst>
              <a:ext uri="{FF2B5EF4-FFF2-40B4-BE49-F238E27FC236}">
                <a16:creationId xmlns:a16="http://schemas.microsoft.com/office/drawing/2014/main" id="{434C2023-A92A-3293-F33B-D4C6E9E99080}"/>
              </a:ext>
            </a:extLst>
          </p:cNvPr>
          <p:cNvSpPr txBox="1">
            <a:spLocks/>
          </p:cNvSpPr>
          <p:nvPr/>
        </p:nvSpPr>
        <p:spPr>
          <a:xfrm>
            <a:off x="823848" y="3618488"/>
            <a:ext cx="3869049" cy="200969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rgbClr val="000000"/>
                </a:solidFill>
                <a:latin typeface="Arial" panose="020B0604020202020204" pitchFamily="34" charset="0"/>
                <a:cs typeface="Arial" panose="020B0604020202020204" pitchFamily="34" charset="0"/>
              </a:rPr>
              <a:t>Time</a:t>
            </a:r>
            <a:r>
              <a:rPr lang="en-US" sz="1200" b="0" dirty="0">
                <a:solidFill>
                  <a:srgbClr val="000000"/>
                </a:solidFill>
                <a:latin typeface="Arial" panose="020B0604020202020204" pitchFamily="34" charset="0"/>
                <a:cs typeface="Arial" panose="020B0604020202020204" pitchFamily="34" charset="0"/>
              </a:rPr>
              <a:t> attribute shows distinct characteristic to Acceptance vs Decline of the coupon</a:t>
            </a:r>
          </a:p>
          <a:p>
            <a:pPr marL="571500" indent="-571500">
              <a:spcBef>
                <a:spcPts val="600"/>
              </a:spcBef>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571500" indent="-571500">
              <a:spcBef>
                <a:spcPts val="600"/>
              </a:spcBef>
              <a:buFont typeface="Arial" panose="020B0604020202020204" pitchFamily="34" charset="0"/>
              <a:buChar char="•"/>
            </a:pPr>
            <a:r>
              <a:rPr lang="en-US" sz="1200" b="0" dirty="0">
                <a:latin typeface="Arial" panose="020B0604020202020204" pitchFamily="34" charset="0"/>
                <a:cs typeface="Arial" panose="020B0604020202020204" pitchFamily="34" charset="0"/>
              </a:rPr>
              <a:t>Acceptance: </a:t>
            </a:r>
            <a:r>
              <a:rPr lang="en-US" sz="1200" dirty="0">
                <a:latin typeface="Arial" panose="020B0604020202020204" pitchFamily="34" charset="0"/>
                <a:cs typeface="Arial" panose="020B0604020202020204" pitchFamily="34" charset="0"/>
              </a:rPr>
              <a:t>10AM</a:t>
            </a:r>
          </a:p>
          <a:p>
            <a:pPr marL="571500" indent="-571500">
              <a:spcBef>
                <a:spcPts val="600"/>
              </a:spcBef>
              <a:buFont typeface="Arial" panose="020B0604020202020204" pitchFamily="34" charset="0"/>
              <a:buChar char="•"/>
            </a:pPr>
            <a:r>
              <a:rPr lang="en-US" sz="1200" b="0" dirty="0">
                <a:latin typeface="Arial" panose="020B0604020202020204" pitchFamily="34" charset="0"/>
                <a:cs typeface="Arial" panose="020B0604020202020204" pitchFamily="34" charset="0"/>
              </a:rPr>
              <a:t>Decline: </a:t>
            </a:r>
            <a:r>
              <a:rPr lang="en-US" sz="1200" dirty="0">
                <a:latin typeface="Arial" panose="020B0604020202020204" pitchFamily="34" charset="0"/>
                <a:cs typeface="Arial" panose="020B0604020202020204" pitchFamily="34" charset="0"/>
              </a:rPr>
              <a:t>6PM</a:t>
            </a:r>
          </a:p>
        </p:txBody>
      </p:sp>
      <p:sp>
        <p:nvSpPr>
          <p:cNvPr id="18" name="Rectangle 17">
            <a:extLst>
              <a:ext uri="{FF2B5EF4-FFF2-40B4-BE49-F238E27FC236}">
                <a16:creationId xmlns:a16="http://schemas.microsoft.com/office/drawing/2014/main" id="{48AAA2F0-ED93-00E3-4F6E-352D05496201}"/>
              </a:ext>
            </a:extLst>
          </p:cNvPr>
          <p:cNvSpPr/>
          <p:nvPr/>
        </p:nvSpPr>
        <p:spPr>
          <a:xfrm>
            <a:off x="6453051" y="4317547"/>
            <a:ext cx="628620" cy="21733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BD1760-22F2-8E4C-5FA4-DD31E6CD1035}"/>
              </a:ext>
            </a:extLst>
          </p:cNvPr>
          <p:cNvSpPr/>
          <p:nvPr/>
        </p:nvSpPr>
        <p:spPr>
          <a:xfrm>
            <a:off x="10121921" y="4321288"/>
            <a:ext cx="628620" cy="21733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73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4350-54EA-DA09-B793-7DD42AD2328A}"/>
              </a:ext>
            </a:extLst>
          </p:cNvPr>
          <p:cNvSpPr>
            <a:spLocks noGrp="1"/>
          </p:cNvSpPr>
          <p:nvPr>
            <p:ph type="title"/>
          </p:nvPr>
        </p:nvSpPr>
        <p:spPr>
          <a:xfrm>
            <a:off x="964023" y="879063"/>
            <a:ext cx="8801769" cy="610863"/>
          </a:xfrm>
        </p:spPr>
        <p:txBody>
          <a:bodyPr>
            <a:normAutofit/>
          </a:bodyPr>
          <a:lstStyle/>
          <a:p>
            <a:r>
              <a:rPr lang="en-US" dirty="0"/>
              <a:t>Profile: Coffee House</a:t>
            </a:r>
          </a:p>
        </p:txBody>
      </p:sp>
      <p:sp>
        <p:nvSpPr>
          <p:cNvPr id="4" name="Footer Placeholder 3">
            <a:extLst>
              <a:ext uri="{FF2B5EF4-FFF2-40B4-BE49-F238E27FC236}">
                <a16:creationId xmlns:a16="http://schemas.microsoft.com/office/drawing/2014/main" id="{0EDE1290-C6A2-F383-0159-20129A8A7E7E}"/>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31473231-DBAA-AFAF-D29D-A89D7A40FFDC}"/>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pic>
        <p:nvPicPr>
          <p:cNvPr id="6150" name="Picture 6" descr="Check mark. green check mark and red cross icon 4815279 Vector Art at  Vecteezy">
            <a:extLst>
              <a:ext uri="{FF2B5EF4-FFF2-40B4-BE49-F238E27FC236}">
                <a16:creationId xmlns:a16="http://schemas.microsoft.com/office/drawing/2014/main" id="{76290248-0A0B-77E1-CF29-ACF7A6B49C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01"/>
          <a:stretch/>
        </p:blipFill>
        <p:spPr bwMode="auto">
          <a:xfrm>
            <a:off x="2563814" y="1450796"/>
            <a:ext cx="1085532" cy="13811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heck mark. green check mark and red cross icon 4815279 Vector Art at  Vecteezy">
            <a:extLst>
              <a:ext uri="{FF2B5EF4-FFF2-40B4-BE49-F238E27FC236}">
                <a16:creationId xmlns:a16="http://schemas.microsoft.com/office/drawing/2014/main" id="{E17D8024-89AD-61BC-05B0-5D2F33FF52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201"/>
          <a:stretch/>
        </p:blipFill>
        <p:spPr bwMode="auto">
          <a:xfrm>
            <a:off x="8542656" y="1450796"/>
            <a:ext cx="1085532" cy="1381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C87613-887A-6150-B8E0-14C09A02497B}"/>
              </a:ext>
            </a:extLst>
          </p:cNvPr>
          <p:cNvSpPr txBox="1"/>
          <p:nvPr/>
        </p:nvSpPr>
        <p:spPr>
          <a:xfrm>
            <a:off x="971550" y="2831921"/>
            <a:ext cx="4742186" cy="3539430"/>
          </a:xfrm>
          <a:prstGeom prst="rect">
            <a:avLst/>
          </a:prstGeom>
          <a:noFill/>
        </p:spPr>
        <p:txBody>
          <a:bodyPr wrap="square" rtlCol="0">
            <a:spAutoFit/>
          </a:bodyPr>
          <a:lstStyle/>
          <a:p>
            <a:r>
              <a:rPr lang="en-US" sz="1600" dirty="0">
                <a:solidFill>
                  <a:schemeClr val="bg1"/>
                </a:solidFill>
              </a:rPr>
              <a:t>Profile who likely </a:t>
            </a:r>
            <a:r>
              <a:rPr lang="en-US" sz="1600" u="sng" dirty="0">
                <a:solidFill>
                  <a:schemeClr val="bg1"/>
                </a:solidFill>
              </a:rPr>
              <a:t>will</a:t>
            </a:r>
            <a:r>
              <a:rPr lang="en-US" sz="1600" dirty="0">
                <a:solidFill>
                  <a:schemeClr val="bg1"/>
                </a:solidFill>
              </a:rPr>
              <a:t> accept Coffee House Coupon:</a:t>
            </a:r>
          </a:p>
          <a:p>
            <a:pPr marL="285750" indent="-285750">
              <a:buFont typeface="Arial" panose="020B0604020202020204" pitchFamily="34" charset="0"/>
              <a:buChar char="•"/>
            </a:pPr>
            <a:r>
              <a:rPr lang="en-US" sz="1600" dirty="0">
                <a:solidFill>
                  <a:schemeClr val="bg1"/>
                </a:solidFill>
              </a:rPr>
              <a:t>21yrs old male</a:t>
            </a:r>
          </a:p>
          <a:p>
            <a:pPr marL="285750" indent="-285750">
              <a:buFont typeface="Arial" panose="020B0604020202020204" pitchFamily="34" charset="0"/>
              <a:buChar char="•"/>
            </a:pPr>
            <a:r>
              <a:rPr lang="en-US" sz="1600" dirty="0">
                <a:solidFill>
                  <a:schemeClr val="bg1"/>
                </a:solidFill>
              </a:rPr>
              <a:t>Single</a:t>
            </a:r>
          </a:p>
          <a:p>
            <a:pPr marL="285750" indent="-285750">
              <a:buFont typeface="Arial" panose="020B0604020202020204" pitchFamily="34" charset="0"/>
              <a:buChar char="•"/>
            </a:pPr>
            <a:r>
              <a:rPr lang="en-US" sz="1600" dirty="0">
                <a:solidFill>
                  <a:schemeClr val="bg1"/>
                </a:solidFill>
              </a:rPr>
              <a:t>No children</a:t>
            </a:r>
          </a:p>
          <a:p>
            <a:pPr marL="285750" indent="-285750">
              <a:buFont typeface="Arial" panose="020B0604020202020204" pitchFamily="34" charset="0"/>
              <a:buChar char="•"/>
            </a:pPr>
            <a:r>
              <a:rPr lang="en-US" sz="1600" dirty="0">
                <a:solidFill>
                  <a:schemeClr val="bg1"/>
                </a:solidFill>
              </a:rPr>
              <a:t>Student </a:t>
            </a:r>
          </a:p>
          <a:p>
            <a:pPr marL="285750" indent="-285750">
              <a:buFont typeface="Arial" panose="020B0604020202020204" pitchFamily="34" charset="0"/>
              <a:buChar char="•"/>
            </a:pPr>
            <a:r>
              <a:rPr lang="en-US" sz="1600" dirty="0">
                <a:solidFill>
                  <a:schemeClr val="bg1"/>
                </a:solidFill>
              </a:rPr>
              <a:t>Some college degree</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Context Situation:</a:t>
            </a:r>
          </a:p>
          <a:p>
            <a:pPr marL="285750" indent="-285750">
              <a:buFont typeface="Arial" panose="020B0604020202020204" pitchFamily="34" charset="0"/>
              <a:buChar char="•"/>
            </a:pPr>
            <a:r>
              <a:rPr lang="en-US" sz="1600" b="1" dirty="0">
                <a:solidFill>
                  <a:schemeClr val="accent3"/>
                </a:solidFill>
              </a:rPr>
              <a:t>10am</a:t>
            </a:r>
            <a:r>
              <a:rPr lang="en-US" sz="1600" dirty="0">
                <a:solidFill>
                  <a:schemeClr val="bg1"/>
                </a:solidFill>
              </a:rPr>
              <a:t>. Sunny weather</a:t>
            </a:r>
          </a:p>
          <a:p>
            <a:pPr marL="285750" indent="-285750">
              <a:buFont typeface="Arial" panose="020B0604020202020204" pitchFamily="34" charset="0"/>
              <a:buChar char="•"/>
            </a:pPr>
            <a:r>
              <a:rPr lang="en-US" sz="1600" dirty="0">
                <a:solidFill>
                  <a:schemeClr val="bg1"/>
                </a:solidFill>
              </a:rPr>
              <a:t>Driving Alone</a:t>
            </a:r>
          </a:p>
          <a:p>
            <a:pPr marL="285750" indent="-285750">
              <a:buFont typeface="Arial" panose="020B0604020202020204" pitchFamily="34" charset="0"/>
              <a:buChar char="•"/>
            </a:pPr>
            <a:r>
              <a:rPr lang="en-US" sz="1600" dirty="0">
                <a:solidFill>
                  <a:schemeClr val="bg1"/>
                </a:solidFill>
              </a:rPr>
              <a:t>No Urgent Place</a:t>
            </a:r>
          </a:p>
          <a:p>
            <a:pPr marL="285750" indent="-285750">
              <a:buFont typeface="Arial" panose="020B0604020202020204" pitchFamily="34" charset="0"/>
              <a:buChar char="•"/>
            </a:pPr>
            <a:endParaRPr lang="en-US" sz="1600" dirty="0">
              <a:solidFill>
                <a:schemeClr val="bg1"/>
              </a:solidFill>
            </a:endParaRPr>
          </a:p>
          <a:p>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p:txBody>
      </p:sp>
      <p:sp>
        <p:nvSpPr>
          <p:cNvPr id="7" name="TextBox 6">
            <a:extLst>
              <a:ext uri="{FF2B5EF4-FFF2-40B4-BE49-F238E27FC236}">
                <a16:creationId xmlns:a16="http://schemas.microsoft.com/office/drawing/2014/main" id="{C887C134-52B5-DE20-1ACD-ED9D5533B4B8}"/>
              </a:ext>
            </a:extLst>
          </p:cNvPr>
          <p:cNvSpPr txBox="1"/>
          <p:nvPr/>
        </p:nvSpPr>
        <p:spPr>
          <a:xfrm>
            <a:off x="6750213" y="2792790"/>
            <a:ext cx="5241490" cy="4031873"/>
          </a:xfrm>
          <a:prstGeom prst="rect">
            <a:avLst/>
          </a:prstGeom>
          <a:noFill/>
        </p:spPr>
        <p:txBody>
          <a:bodyPr wrap="square" rtlCol="0">
            <a:spAutoFit/>
          </a:bodyPr>
          <a:lstStyle/>
          <a:p>
            <a:r>
              <a:rPr lang="en-US" sz="1600" dirty="0">
                <a:solidFill>
                  <a:schemeClr val="bg1"/>
                </a:solidFill>
              </a:rPr>
              <a:t>Profiles who likely </a:t>
            </a:r>
            <a:r>
              <a:rPr lang="en-US" sz="1600" u="sng" dirty="0">
                <a:solidFill>
                  <a:schemeClr val="bg1"/>
                </a:solidFill>
              </a:rPr>
              <a:t>will not</a:t>
            </a:r>
            <a:r>
              <a:rPr lang="en-US" sz="1600" b="1" dirty="0">
                <a:solidFill>
                  <a:schemeClr val="bg1"/>
                </a:solidFill>
              </a:rPr>
              <a:t> </a:t>
            </a:r>
            <a:r>
              <a:rPr lang="en-US" sz="1600" dirty="0">
                <a:solidFill>
                  <a:schemeClr val="bg1"/>
                </a:solidFill>
              </a:rPr>
              <a:t>accept Coffee House Coupon:</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endParaRPr lang="en-US" sz="1600" dirty="0">
              <a:solidFill>
                <a:schemeClr val="bg1"/>
              </a:solidFill>
            </a:endParaRPr>
          </a:p>
          <a:p>
            <a:r>
              <a:rPr lang="en-US" sz="1600" dirty="0">
                <a:solidFill>
                  <a:schemeClr val="bg1"/>
                </a:solidFill>
              </a:rPr>
              <a:t>Context Situation:</a:t>
            </a:r>
          </a:p>
          <a:p>
            <a:pPr marL="285750" indent="-285750">
              <a:buFont typeface="Arial" panose="020B0604020202020204" pitchFamily="34" charset="0"/>
              <a:buChar char="•"/>
            </a:pPr>
            <a:r>
              <a:rPr lang="en-US" sz="1600" b="1" dirty="0">
                <a:solidFill>
                  <a:srgbClr val="C00000"/>
                </a:solidFill>
              </a:rPr>
              <a:t>6pm</a:t>
            </a:r>
            <a:r>
              <a:rPr lang="en-US" sz="1600" dirty="0">
                <a:solidFill>
                  <a:schemeClr val="bg1"/>
                </a:solidFill>
              </a:rPr>
              <a:t>. Sunny weather</a:t>
            </a:r>
          </a:p>
          <a:p>
            <a:pPr marL="285750" indent="-285750">
              <a:buFont typeface="Arial" panose="020B0604020202020204" pitchFamily="34" charset="0"/>
              <a:buChar char="•"/>
            </a:pPr>
            <a:r>
              <a:rPr lang="en-US" sz="1600" dirty="0">
                <a:solidFill>
                  <a:schemeClr val="bg1"/>
                </a:solidFill>
              </a:rPr>
              <a:t>Driving Alone</a:t>
            </a:r>
          </a:p>
          <a:p>
            <a:pPr marL="285750" indent="-285750">
              <a:buFont typeface="Arial" panose="020B0604020202020204" pitchFamily="34" charset="0"/>
              <a:buChar char="•"/>
            </a:pPr>
            <a:r>
              <a:rPr lang="en-US" sz="1600" dirty="0">
                <a:solidFill>
                  <a:schemeClr val="bg1"/>
                </a:solidFill>
              </a:rPr>
              <a:t>No urgent Place</a:t>
            </a:r>
          </a:p>
          <a:p>
            <a:pPr marL="285750" indent="-285750">
              <a:buFont typeface="Arial" panose="020B0604020202020204" pitchFamily="34" charset="0"/>
              <a:buChar char="•"/>
            </a:pPr>
            <a:endParaRPr lang="en-US" sz="1600" dirty="0">
              <a:solidFill>
                <a:schemeClr val="bg1"/>
              </a:solidFill>
            </a:endParaRPr>
          </a:p>
          <a:p>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p:txBody>
      </p:sp>
      <p:graphicFrame>
        <p:nvGraphicFramePr>
          <p:cNvPr id="8" name="Table 8">
            <a:extLst>
              <a:ext uri="{FF2B5EF4-FFF2-40B4-BE49-F238E27FC236}">
                <a16:creationId xmlns:a16="http://schemas.microsoft.com/office/drawing/2014/main" id="{EC19A478-D052-11DF-4AF9-B3A058C5AD36}"/>
              </a:ext>
            </a:extLst>
          </p:cNvPr>
          <p:cNvGraphicFramePr>
            <a:graphicFrameLocks noGrp="1"/>
          </p:cNvGraphicFramePr>
          <p:nvPr>
            <p:extLst>
              <p:ext uri="{D42A27DB-BD31-4B8C-83A1-F6EECF244321}">
                <p14:modId xmlns:p14="http://schemas.microsoft.com/office/powerpoint/2010/main" val="507648890"/>
              </p:ext>
            </p:extLst>
          </p:nvPr>
        </p:nvGraphicFramePr>
        <p:xfrm>
          <a:off x="6750213" y="3157400"/>
          <a:ext cx="5441788" cy="1798320"/>
        </p:xfrm>
        <a:graphic>
          <a:graphicData uri="http://schemas.openxmlformats.org/drawingml/2006/table">
            <a:tbl>
              <a:tblPr firstRow="1" bandRow="1">
                <a:tableStyleId>{5C22544A-7EE6-4342-B048-85BDC9FD1C3A}</a:tableStyleId>
              </a:tblPr>
              <a:tblGrid>
                <a:gridCol w="2720894">
                  <a:extLst>
                    <a:ext uri="{9D8B030D-6E8A-4147-A177-3AD203B41FA5}">
                      <a16:colId xmlns:a16="http://schemas.microsoft.com/office/drawing/2014/main" val="1433155577"/>
                    </a:ext>
                  </a:extLst>
                </a:gridCol>
                <a:gridCol w="2720894">
                  <a:extLst>
                    <a:ext uri="{9D8B030D-6E8A-4147-A177-3AD203B41FA5}">
                      <a16:colId xmlns:a16="http://schemas.microsoft.com/office/drawing/2014/main" val="678605884"/>
                    </a:ext>
                  </a:extLst>
                </a:gridCol>
              </a:tblGrid>
              <a:tr h="1553937">
                <a:tc>
                  <a:txBody>
                    <a:bodyPr/>
                    <a:lstStyle/>
                    <a:p>
                      <a:pPr marL="285750" indent="-285750">
                        <a:buFont typeface="Arial" panose="020B0604020202020204" pitchFamily="34" charset="0"/>
                        <a:buChar char="•"/>
                      </a:pPr>
                      <a:r>
                        <a:rPr lang="en-US" sz="1600" b="0" dirty="0">
                          <a:solidFill>
                            <a:schemeClr val="bg1"/>
                          </a:solidFill>
                        </a:rPr>
                        <a:t>26yrs old male</a:t>
                      </a:r>
                    </a:p>
                    <a:p>
                      <a:pPr marL="285750" indent="-285750">
                        <a:buFont typeface="Arial" panose="020B0604020202020204" pitchFamily="34" charset="0"/>
                        <a:buChar char="•"/>
                      </a:pPr>
                      <a:r>
                        <a:rPr lang="en-US" sz="1600" b="0" dirty="0">
                          <a:solidFill>
                            <a:schemeClr val="bg1"/>
                          </a:solidFill>
                        </a:rPr>
                        <a:t>Single</a:t>
                      </a:r>
                    </a:p>
                    <a:p>
                      <a:pPr marL="285750" indent="-285750">
                        <a:buFont typeface="Arial" panose="020B0604020202020204" pitchFamily="34" charset="0"/>
                        <a:buChar char="•"/>
                      </a:pPr>
                      <a:r>
                        <a:rPr lang="en-US" sz="1600" b="0" dirty="0">
                          <a:solidFill>
                            <a:schemeClr val="bg1"/>
                          </a:solidFill>
                        </a:rPr>
                        <a:t>No children</a:t>
                      </a:r>
                    </a:p>
                    <a:p>
                      <a:pPr marL="285750" indent="-285750">
                        <a:buFont typeface="Arial" panose="020B0604020202020204" pitchFamily="34" charset="0"/>
                        <a:buChar char="•"/>
                      </a:pPr>
                      <a:r>
                        <a:rPr lang="en-US" sz="1600" b="0" dirty="0">
                          <a:solidFill>
                            <a:schemeClr val="bg1"/>
                          </a:solidFill>
                        </a:rPr>
                        <a:t>Less than $12.5K</a:t>
                      </a:r>
                    </a:p>
                    <a:p>
                      <a:pPr marL="285750" indent="-285750">
                        <a:buFont typeface="Arial" panose="020B0604020202020204" pitchFamily="34" charset="0"/>
                        <a:buChar char="•"/>
                      </a:pPr>
                      <a:r>
                        <a:rPr lang="en-US" sz="1600" b="0" dirty="0">
                          <a:solidFill>
                            <a:schemeClr val="bg1"/>
                          </a:solidFill>
                        </a:rPr>
                        <a:t>Unemployed</a:t>
                      </a:r>
                    </a:p>
                  </a:txBody>
                  <a:tcPr>
                    <a:noFill/>
                  </a:tcPr>
                </a:tc>
                <a:tc>
                  <a:txBody>
                    <a:bodyPr/>
                    <a:lstStyle/>
                    <a:p>
                      <a:pPr marL="285750" indent="-285750">
                        <a:buFont typeface="Arial" panose="020B0604020202020204" pitchFamily="34" charset="0"/>
                        <a:buChar char="•"/>
                      </a:pPr>
                      <a:r>
                        <a:rPr lang="en-US" sz="1600" b="0" dirty="0">
                          <a:solidFill>
                            <a:schemeClr val="bg1"/>
                          </a:solidFill>
                        </a:rPr>
                        <a:t>31yrs old female</a:t>
                      </a:r>
                    </a:p>
                    <a:p>
                      <a:pPr marL="285750" indent="-285750">
                        <a:buFont typeface="Arial" panose="020B0604020202020204" pitchFamily="34" charset="0"/>
                        <a:buChar char="•"/>
                      </a:pPr>
                      <a:r>
                        <a:rPr lang="en-US" sz="1600" b="0" dirty="0">
                          <a:solidFill>
                            <a:schemeClr val="bg1"/>
                          </a:solidFill>
                        </a:rPr>
                        <a:t>Married</a:t>
                      </a:r>
                    </a:p>
                    <a:p>
                      <a:pPr marL="285750" indent="-285750">
                        <a:buFont typeface="Arial" panose="020B0604020202020204" pitchFamily="34" charset="0"/>
                        <a:buChar char="•"/>
                      </a:pPr>
                      <a:r>
                        <a:rPr lang="en-US" sz="1600" b="0" dirty="0">
                          <a:solidFill>
                            <a:schemeClr val="bg1"/>
                          </a:solidFill>
                        </a:rPr>
                        <a:t>No children</a:t>
                      </a:r>
                    </a:p>
                    <a:p>
                      <a:pPr marL="285750" indent="-285750">
                        <a:buFont typeface="Arial" panose="020B0604020202020204" pitchFamily="34" charset="0"/>
                        <a:buChar char="•"/>
                      </a:pPr>
                      <a:r>
                        <a:rPr lang="en-US" sz="1600" b="0" dirty="0">
                          <a:solidFill>
                            <a:schemeClr val="bg1"/>
                          </a:solidFill>
                        </a:rPr>
                        <a:t>$100K+</a:t>
                      </a:r>
                    </a:p>
                    <a:p>
                      <a:pPr marL="285750" indent="-285750">
                        <a:buFont typeface="Arial" panose="020B0604020202020204" pitchFamily="34" charset="0"/>
                        <a:buChar char="•"/>
                      </a:pPr>
                      <a:r>
                        <a:rPr lang="en-US" sz="1600" b="0" dirty="0">
                          <a:solidFill>
                            <a:schemeClr val="bg1"/>
                          </a:solidFill>
                        </a:rPr>
                        <a:t>Computer &amp; Math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chemeClr val="bg1"/>
                          </a:solidFill>
                        </a:rPr>
                        <a:t>Some college degree</a:t>
                      </a:r>
                    </a:p>
                    <a:p>
                      <a:pPr marL="0" indent="0">
                        <a:buFont typeface="Arial" panose="020B0604020202020204" pitchFamily="34" charset="0"/>
                        <a:buNone/>
                      </a:pPr>
                      <a:endParaRPr lang="en-US" sz="1600" b="0" dirty="0">
                        <a:solidFill>
                          <a:schemeClr val="bg1"/>
                        </a:solidFill>
                      </a:endParaRPr>
                    </a:p>
                  </a:txBody>
                  <a:tcPr>
                    <a:noFill/>
                  </a:tcPr>
                </a:tc>
                <a:extLst>
                  <a:ext uri="{0D108BD9-81ED-4DB2-BD59-A6C34878D82A}">
                    <a16:rowId xmlns:a16="http://schemas.microsoft.com/office/drawing/2014/main" val="2307136364"/>
                  </a:ext>
                </a:extLst>
              </a:tr>
            </a:tbl>
          </a:graphicData>
        </a:graphic>
      </p:graphicFrame>
    </p:spTree>
    <p:extLst>
      <p:ext uri="{BB962C8B-B14F-4D97-AF65-F5344CB8AC3E}">
        <p14:creationId xmlns:p14="http://schemas.microsoft.com/office/powerpoint/2010/main" val="279170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693783" cy="610863"/>
          </a:xfrm>
        </p:spPr>
        <p:txBody>
          <a:bodyPr>
            <a:normAutofit fontScale="90000"/>
          </a:bodyPr>
          <a:lstStyle/>
          <a:p>
            <a:r>
              <a:rPr lang="en-US" dirty="0"/>
              <a:t>Summary for Coffee House Coupon</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3503380"/>
            <a:ext cx="4838700" cy="315915"/>
          </a:xfrm>
        </p:spPr>
        <p:txBody>
          <a:bodyPr/>
          <a:lstStyle/>
          <a:p>
            <a:r>
              <a:rPr lang="en-US" dirty="0"/>
              <a:t>50/50 Split</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3904724"/>
            <a:ext cx="4838700" cy="392267"/>
          </a:xfrm>
        </p:spPr>
        <p:txBody>
          <a:bodyPr/>
          <a:lstStyle/>
          <a:p>
            <a:r>
              <a:rPr lang="en-US" dirty="0"/>
              <a:t>50/50 Split among Acceptance and Decline for Coffee Coupon. For acceptance, 21yrs old single male student are most likely to accept the Coffee House coupon. However there is no dominant profile that provide the evidence to the reason of the decline. There are several profiles are suggested that make up decline that consist of both low and high income participants: 26yrs old single male unemployed and 31yrs old female single computer professional are most likely to decline the coupon.</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952500" y="2134086"/>
            <a:ext cx="4838700" cy="315915"/>
          </a:xfrm>
        </p:spPr>
        <p:txBody>
          <a:bodyPr/>
          <a:lstStyle/>
          <a:p>
            <a:r>
              <a:rPr lang="en-US" dirty="0"/>
              <a:t>Methodology for Categorical Data </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954132" y="2450001"/>
            <a:ext cx="10462804" cy="574318"/>
          </a:xfrm>
        </p:spPr>
        <p:txBody>
          <a:bodyPr/>
          <a:lstStyle/>
          <a:p>
            <a:r>
              <a:rPr lang="en-US" dirty="0"/>
              <a:t>Coupon is investigated separately based on product. Each product has its own target demographics and characteristics. </a:t>
            </a:r>
          </a:p>
          <a:p>
            <a:r>
              <a:rPr lang="en-US" dirty="0"/>
              <a:t>Many personal attributes are categorical in nature. Instead of using finding correlation which is performed on numeric values, narrowing down to attribute that  contribute to acceptance and non-acceptance</a:t>
            </a:r>
          </a:p>
          <a:p>
            <a:r>
              <a:rPr lang="en-US" dirty="0"/>
              <a:t>                                                                                                                                            </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6399647" y="3503380"/>
            <a:ext cx="4838700" cy="261086"/>
          </a:xfrm>
        </p:spPr>
        <p:txBody>
          <a:bodyPr/>
          <a:lstStyle/>
          <a:p>
            <a:r>
              <a:rPr lang="en-US" dirty="0"/>
              <a:t>Context Attributes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a:xfrm>
            <a:off x="6399647" y="4008061"/>
            <a:ext cx="4838700" cy="750695"/>
          </a:xfrm>
        </p:spPr>
        <p:txBody>
          <a:bodyPr/>
          <a:lstStyle/>
          <a:p>
            <a:r>
              <a:rPr lang="en-US" dirty="0"/>
              <a:t>Context Attribute has impact to external operation factor to the experiment as it pertains factors directly impact to the output</a:t>
            </a:r>
          </a:p>
          <a:p>
            <a:r>
              <a:rPr lang="en-US" dirty="0"/>
              <a:t>In the case for coffee house, the time of day of the coupon sent has impact to the acceptance rate. For acceptance scenario, </a:t>
            </a:r>
            <a:r>
              <a:rPr lang="en-US" b="1" dirty="0"/>
              <a:t>10am</a:t>
            </a:r>
            <a:r>
              <a:rPr lang="en-US" dirty="0"/>
              <a:t> has highest acceptance. However </a:t>
            </a:r>
            <a:r>
              <a:rPr lang="en-US" b="1" dirty="0"/>
              <a:t>6pm</a:t>
            </a:r>
            <a:r>
              <a:rPr lang="en-US" dirty="0"/>
              <a:t> is likely subject to decline.  </a:t>
            </a:r>
          </a:p>
          <a:p>
            <a:endParaRPr lang="en-US" dirty="0"/>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April 8,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endParaRPr lang="en-US" dirty="0"/>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Allan  </a:t>
            </a:r>
            <a:r>
              <a:rPr lang="en-US" dirty="0"/>
              <a:t>  </a:t>
            </a:r>
          </a:p>
          <a:p>
            <a:r>
              <a:rPr lang="en-US" dirty="0"/>
              <a:t>Allan.yeung@gmail.com</a:t>
            </a:r>
          </a:p>
        </p:txBody>
      </p:sp>
    </p:spTree>
    <p:extLst>
      <p:ext uri="{BB962C8B-B14F-4D97-AF65-F5344CB8AC3E}">
        <p14:creationId xmlns:p14="http://schemas.microsoft.com/office/powerpoint/2010/main" val="233667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9980202" cy="610863"/>
          </a:xfrm>
        </p:spPr>
        <p:txBody>
          <a:bodyPr>
            <a:normAutofit fontScale="90000"/>
          </a:bodyPr>
          <a:lstStyle/>
          <a:p>
            <a:r>
              <a:rPr lang="en-US" b="1" dirty="0"/>
              <a:t>Why Bar Coupon is Less Likely to Accept</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15</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EC096D19-BD94-4908-B61E-1F9AFA53F122}"/>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April 9, 2023</a:t>
            </a:fld>
            <a:endParaRPr lang="en-US" dirty="0"/>
          </a:p>
        </p:txBody>
      </p:sp>
      <p:sp>
        <p:nvSpPr>
          <p:cNvPr id="9" name="TextBox 8">
            <a:extLst>
              <a:ext uri="{FF2B5EF4-FFF2-40B4-BE49-F238E27FC236}">
                <a16:creationId xmlns:a16="http://schemas.microsoft.com/office/drawing/2014/main" id="{150FE131-D1B4-AB01-639C-60083A112728}"/>
              </a:ext>
            </a:extLst>
          </p:cNvPr>
          <p:cNvSpPr txBox="1"/>
          <p:nvPr/>
        </p:nvSpPr>
        <p:spPr>
          <a:xfrm>
            <a:off x="952500" y="1885249"/>
            <a:ext cx="10801350" cy="923330"/>
          </a:xfrm>
          <a:prstGeom prst="rect">
            <a:avLst/>
          </a:prstGeom>
          <a:noFill/>
        </p:spPr>
        <p:txBody>
          <a:bodyPr wrap="square" rtlCol="0">
            <a:spAutoFit/>
          </a:bodyPr>
          <a:lstStyle/>
          <a:p>
            <a:r>
              <a:rPr lang="en-US" dirty="0">
                <a:solidFill>
                  <a:schemeClr val="bg1"/>
                </a:solidFill>
              </a:rPr>
              <a:t>In general, only 41% of respondent accepts Bar Coupon. There are some scenarios that contribute to the lower acceptance rate for Bar Coupon such as Marital Status, Passenger Age, Income, Marital Status, Time of Day, etc.</a:t>
            </a:r>
          </a:p>
        </p:txBody>
      </p:sp>
      <p:pic>
        <p:nvPicPr>
          <p:cNvPr id="1032" name="Picture 8">
            <a:extLst>
              <a:ext uri="{FF2B5EF4-FFF2-40B4-BE49-F238E27FC236}">
                <a16:creationId xmlns:a16="http://schemas.microsoft.com/office/drawing/2014/main" id="{70D74545-971A-98A6-2AD1-6E3250817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03207"/>
            <a:ext cx="12192000" cy="352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94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5FD83E6-451D-5DE2-C4CB-7B154ED2C1DE}"/>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8CA1A082-C20F-158A-B397-A5250CD60C8D}"/>
              </a:ext>
            </a:extLst>
          </p:cNvPr>
          <p:cNvSpPr>
            <a:spLocks noGrp="1"/>
          </p:cNvSpPr>
          <p:nvPr>
            <p:ph type="sldNum" sz="quarter" idx="13"/>
          </p:nvPr>
        </p:nvSpPr>
        <p:spPr/>
        <p:txBody>
          <a:bodyPr/>
          <a:lstStyle/>
          <a:p>
            <a:fld id="{294A09A9-5501-47C1-A89A-A340965A2BE2}" type="slidenum">
              <a:rPr lang="en-US" smtClean="0"/>
              <a:pPr/>
              <a:t>16</a:t>
            </a:fld>
            <a:endParaRPr lang="en-US" dirty="0">
              <a:latin typeface="+mn-lt"/>
            </a:endParaRPr>
          </a:p>
        </p:txBody>
      </p:sp>
      <p:sp>
        <p:nvSpPr>
          <p:cNvPr id="6" name="Title 1">
            <a:extLst>
              <a:ext uri="{FF2B5EF4-FFF2-40B4-BE49-F238E27FC236}">
                <a16:creationId xmlns:a16="http://schemas.microsoft.com/office/drawing/2014/main" id="{51F3B583-1B38-3E61-EB65-CD1B6ED8E2B0}"/>
              </a:ext>
            </a:extLst>
          </p:cNvPr>
          <p:cNvSpPr>
            <a:spLocks noGrp="1"/>
          </p:cNvSpPr>
          <p:nvPr>
            <p:ph type="title"/>
          </p:nvPr>
        </p:nvSpPr>
        <p:spPr>
          <a:xfrm>
            <a:off x="963613" y="879475"/>
            <a:ext cx="10420667" cy="611188"/>
          </a:xfrm>
        </p:spPr>
        <p:txBody>
          <a:bodyPr>
            <a:normAutofit/>
          </a:bodyPr>
          <a:lstStyle/>
          <a:p>
            <a:r>
              <a:rPr lang="en-US" b="1" dirty="0"/>
              <a:t>Why Bar Coupon is Less Likely to Accept</a:t>
            </a:r>
          </a:p>
        </p:txBody>
      </p:sp>
      <p:pic>
        <p:nvPicPr>
          <p:cNvPr id="4100" name="Picture 4">
            <a:extLst>
              <a:ext uri="{FF2B5EF4-FFF2-40B4-BE49-F238E27FC236}">
                <a16:creationId xmlns:a16="http://schemas.microsoft.com/office/drawing/2014/main" id="{566A408C-0D0A-F7EA-56A4-75FB5A707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925" y="2629548"/>
            <a:ext cx="4890708" cy="344206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451E3B5-334B-C3C9-4A6C-D03FA1D89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732" y="2576919"/>
            <a:ext cx="4890707" cy="348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01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07FC-8E77-A8EB-73D1-32173B78AB9A}"/>
              </a:ext>
            </a:extLst>
          </p:cNvPr>
          <p:cNvSpPr>
            <a:spLocks noGrp="1"/>
          </p:cNvSpPr>
          <p:nvPr>
            <p:ph type="title"/>
          </p:nvPr>
        </p:nvSpPr>
        <p:spPr>
          <a:xfrm>
            <a:off x="964023" y="879063"/>
            <a:ext cx="10411113" cy="610863"/>
          </a:xfrm>
        </p:spPr>
        <p:txBody>
          <a:bodyPr>
            <a:normAutofit/>
          </a:bodyPr>
          <a:lstStyle/>
          <a:p>
            <a:r>
              <a:rPr lang="en-US" b="1" dirty="0"/>
              <a:t>Why Bar Coupon is Less Likely to Accept</a:t>
            </a:r>
            <a:endParaRPr lang="en-US" dirty="0"/>
          </a:p>
        </p:txBody>
      </p:sp>
      <p:sp>
        <p:nvSpPr>
          <p:cNvPr id="4" name="Footer Placeholder 3">
            <a:extLst>
              <a:ext uri="{FF2B5EF4-FFF2-40B4-BE49-F238E27FC236}">
                <a16:creationId xmlns:a16="http://schemas.microsoft.com/office/drawing/2014/main" id="{D0723F22-5495-B5B8-8337-A07BDB1EF54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4B83C2D8-071B-7CD5-B1F9-03D3911EFDD7}"/>
              </a:ext>
            </a:extLst>
          </p:cNvPr>
          <p:cNvSpPr>
            <a:spLocks noGrp="1"/>
          </p:cNvSpPr>
          <p:nvPr>
            <p:ph type="sldNum" sz="quarter" idx="13"/>
          </p:nvPr>
        </p:nvSpPr>
        <p:spPr/>
        <p:txBody>
          <a:bodyPr/>
          <a:lstStyle/>
          <a:p>
            <a:fld id="{294A09A9-5501-47C1-A89A-A340965A2BE2}" type="slidenum">
              <a:rPr lang="en-US" smtClean="0"/>
              <a:pPr/>
              <a:t>17</a:t>
            </a:fld>
            <a:endParaRPr lang="en-US" dirty="0">
              <a:latin typeface="+mn-lt"/>
            </a:endParaRPr>
          </a:p>
        </p:txBody>
      </p:sp>
      <p:pic>
        <p:nvPicPr>
          <p:cNvPr id="2050" name="Picture 2">
            <a:extLst>
              <a:ext uri="{FF2B5EF4-FFF2-40B4-BE49-F238E27FC236}">
                <a16:creationId xmlns:a16="http://schemas.microsoft.com/office/drawing/2014/main" id="{AE6BC594-D76C-B201-D5E8-1E733C92448A}"/>
              </a:ext>
            </a:extLst>
          </p:cNvPr>
          <p:cNvPicPr>
            <a:picLocks noGrp="1" noChangeAspect="1" noChangeArrowheads="1"/>
          </p:cNvPicPr>
          <p:nvPr>
            <p:ph type="tbl" sz="quarter" idx="10"/>
          </p:nvPr>
        </p:nvPicPr>
        <p:blipFill>
          <a:blip r:embed="rId2">
            <a:extLst>
              <a:ext uri="{28A0092B-C50C-407E-A947-70E740481C1C}">
                <a14:useLocalDpi xmlns:a14="http://schemas.microsoft.com/office/drawing/2010/main" val="0"/>
              </a:ext>
            </a:extLst>
          </a:blip>
          <a:srcRect/>
          <a:stretch>
            <a:fillRect/>
          </a:stretch>
        </p:blipFill>
        <p:spPr bwMode="auto">
          <a:xfrm>
            <a:off x="4901184" y="1975372"/>
            <a:ext cx="6685788" cy="41606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8AF0546-7B04-0233-D339-7C5D00DB0626}"/>
              </a:ext>
            </a:extLst>
          </p:cNvPr>
          <p:cNvSpPr/>
          <p:nvPr/>
        </p:nvSpPr>
        <p:spPr>
          <a:xfrm>
            <a:off x="5193792" y="1746858"/>
            <a:ext cx="1581912" cy="4617682"/>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308C55-08F7-44D3-EA13-B23E38BF63F2}"/>
              </a:ext>
            </a:extLst>
          </p:cNvPr>
          <p:cNvSpPr txBox="1"/>
          <p:nvPr/>
        </p:nvSpPr>
        <p:spPr>
          <a:xfrm>
            <a:off x="964023" y="2112264"/>
            <a:ext cx="2973070" cy="2031325"/>
          </a:xfrm>
          <a:prstGeom prst="rect">
            <a:avLst/>
          </a:prstGeom>
          <a:noFill/>
        </p:spPr>
        <p:txBody>
          <a:bodyPr wrap="square" rtlCol="0">
            <a:spAutoFit/>
          </a:bodyPr>
          <a:lstStyle/>
          <a:p>
            <a:r>
              <a:rPr lang="en-US" dirty="0">
                <a:solidFill>
                  <a:schemeClr val="bg1"/>
                </a:solidFill>
              </a:rPr>
              <a:t>Top 5 Occupations Who Accepts Bar Coupon:</a:t>
            </a:r>
          </a:p>
          <a:p>
            <a:pPr marL="285750" indent="-285750">
              <a:buFont typeface="Arial" panose="020B0604020202020204" pitchFamily="34" charset="0"/>
              <a:buChar char="•"/>
            </a:pPr>
            <a:r>
              <a:rPr lang="en-US" dirty="0">
                <a:solidFill>
                  <a:schemeClr val="bg1"/>
                </a:solidFill>
              </a:rPr>
              <a:t>Unemployed</a:t>
            </a:r>
          </a:p>
          <a:p>
            <a:pPr marL="285750" indent="-285750">
              <a:buFont typeface="Arial" panose="020B0604020202020204" pitchFamily="34" charset="0"/>
              <a:buChar char="•"/>
            </a:pPr>
            <a:r>
              <a:rPr lang="en-US" dirty="0">
                <a:solidFill>
                  <a:schemeClr val="bg1"/>
                </a:solidFill>
              </a:rPr>
              <a:t>Students</a:t>
            </a:r>
          </a:p>
          <a:p>
            <a:pPr marL="285750" indent="-285750">
              <a:buFont typeface="Arial" panose="020B0604020202020204" pitchFamily="34" charset="0"/>
              <a:buChar char="•"/>
            </a:pPr>
            <a:r>
              <a:rPr lang="en-US" dirty="0">
                <a:solidFill>
                  <a:schemeClr val="bg1"/>
                </a:solidFill>
              </a:rPr>
              <a:t>Sales</a:t>
            </a:r>
          </a:p>
          <a:p>
            <a:pPr marL="285750" indent="-285750">
              <a:buFont typeface="Arial" panose="020B0604020202020204" pitchFamily="34" charset="0"/>
              <a:buChar char="•"/>
            </a:pPr>
            <a:r>
              <a:rPr lang="en-US" dirty="0">
                <a:solidFill>
                  <a:schemeClr val="bg1"/>
                </a:solidFill>
              </a:rPr>
              <a:t>Computer &amp; Math</a:t>
            </a:r>
          </a:p>
          <a:p>
            <a:pPr marL="285750" indent="-285750">
              <a:buFont typeface="Arial" panose="020B0604020202020204" pitchFamily="34" charset="0"/>
              <a:buChar char="•"/>
            </a:pPr>
            <a:r>
              <a:rPr lang="en-US" dirty="0">
                <a:solidFill>
                  <a:schemeClr val="bg1"/>
                </a:solidFill>
              </a:rPr>
              <a:t>Office &amp; Admin Support</a:t>
            </a:r>
          </a:p>
        </p:txBody>
      </p:sp>
    </p:spTree>
    <p:extLst>
      <p:ext uri="{BB962C8B-B14F-4D97-AF65-F5344CB8AC3E}">
        <p14:creationId xmlns:p14="http://schemas.microsoft.com/office/powerpoint/2010/main" val="207078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Lorem ipsum dolor sit amet, consectetuer adipiscing elit, sed diam nonummy nibh.</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Lorem ipsum dolor sit amet, consectetuer adipiscing elit, sed diam nonummy nibh.</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Data Results Review</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Lorem ipsum dolor sit amet, consectetuer adipiscing elit, sed diam nonummy nibh.</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Lorem ipsum dolor sit amet, consectetuer adipiscing elit, sed diam nonummy nibh.</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Conclusion</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April 8, 2023</a:t>
            </a:fld>
            <a:endParaRPr lang="en-US" dirty="0"/>
          </a:p>
        </p:txBody>
      </p:sp>
      <p:sp>
        <p:nvSpPr>
          <p:cNvPr id="16" name="Text Placeholder 15">
            <a:extLst>
              <a:ext uri="{FF2B5EF4-FFF2-40B4-BE49-F238E27FC236}">
                <a16:creationId xmlns:a16="http://schemas.microsoft.com/office/drawing/2014/main" id="{847C6A0C-0604-CF53-F683-78971FF46ECC}"/>
              </a:ext>
            </a:extLst>
          </p:cNvPr>
          <p:cNvSpPr>
            <a:spLocks noGrp="1"/>
          </p:cNvSpPr>
          <p:nvPr>
            <p:ph type="body" sz="quarter" idx="23"/>
          </p:nvPr>
        </p:nvSpPr>
        <p:spPr/>
        <p:txBody>
          <a:bodyPr/>
          <a:lstStyle/>
          <a:p>
            <a:endParaRPr lang="en-US"/>
          </a:p>
        </p:txBody>
      </p:sp>
      <p:sp>
        <p:nvSpPr>
          <p:cNvPr id="18" name="Text Placeholder 17">
            <a:extLst>
              <a:ext uri="{FF2B5EF4-FFF2-40B4-BE49-F238E27FC236}">
                <a16:creationId xmlns:a16="http://schemas.microsoft.com/office/drawing/2014/main" id="{B7B7A23E-95F6-E4DB-5BF1-37D2F2BE64C1}"/>
              </a:ext>
            </a:extLst>
          </p:cNvPr>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b="0" i="0" dirty="0">
                <a:solidFill>
                  <a:srgbClr val="000000"/>
                </a:solidFill>
                <a:effectLst/>
                <a:latin typeface="Helvetica Neue"/>
              </a:rPr>
              <a:t>The goal of this project is to provide visualizations and probability distributions to distinguish between customers who accepted a driving coupon versus those that did not</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April 8, 2023</a:t>
            </a:fld>
            <a:endParaRPr lang="en-US" dirty="0"/>
          </a:p>
        </p:txBody>
      </p:sp>
      <p:pic>
        <p:nvPicPr>
          <p:cNvPr id="10" name="Picture Placeholder 9" descr="Graphical user interface, application&#10;&#10;Description automatically generated">
            <a:extLst>
              <a:ext uri="{FF2B5EF4-FFF2-40B4-BE49-F238E27FC236}">
                <a16:creationId xmlns:a16="http://schemas.microsoft.com/office/drawing/2014/main" id="{3BE94F07-CDD7-0B60-DCA4-C25FF30176F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573" r="20573"/>
          <a:stretch>
            <a:fillRect/>
          </a:stretch>
        </p:blipFill>
        <p:spPr/>
      </p:pic>
      <p:pic>
        <p:nvPicPr>
          <p:cNvPr id="12" name="Picture 11" descr="A picture containing icon&#10;&#10;Description automatically generated">
            <a:extLst>
              <a:ext uri="{FF2B5EF4-FFF2-40B4-BE49-F238E27FC236}">
                <a16:creationId xmlns:a16="http://schemas.microsoft.com/office/drawing/2014/main" id="{2BF7993C-0235-1620-1AF3-2ED8108D3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122" y="3511296"/>
            <a:ext cx="1926588" cy="1467104"/>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Data</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1" y="3015359"/>
            <a:ext cx="4827178" cy="404216"/>
          </a:xfrm>
        </p:spPr>
        <p:txBody>
          <a:bodyPr/>
          <a:lstStyle/>
          <a:p>
            <a:r>
              <a:rPr lang="en-US" dirty="0"/>
              <a:t>User Attributes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0" y="3500820"/>
            <a:ext cx="5131977" cy="2747579"/>
          </a:xfrm>
        </p:spPr>
        <p:txBody>
          <a:bodyPr>
            <a:noAutofit/>
          </a:bodyPr>
          <a:lstStyle/>
          <a:p>
            <a:pPr>
              <a:spcBef>
                <a:spcPts val="10"/>
              </a:spcBef>
            </a:pPr>
            <a:r>
              <a:rPr lang="en-US" sz="1050" b="1" dirty="0"/>
              <a:t>Gender</a:t>
            </a:r>
            <a:r>
              <a:rPr lang="en-US" sz="1050" dirty="0"/>
              <a:t>: male, female</a:t>
            </a:r>
          </a:p>
          <a:p>
            <a:pPr>
              <a:spcBef>
                <a:spcPts val="10"/>
              </a:spcBef>
            </a:pPr>
            <a:r>
              <a:rPr lang="en-US" sz="1050" b="1" dirty="0"/>
              <a:t>Age</a:t>
            </a:r>
            <a:r>
              <a:rPr lang="en-US" sz="1050" dirty="0"/>
              <a:t>: below 21, 21 to 25, 26 to 30, etc.</a:t>
            </a:r>
          </a:p>
          <a:p>
            <a:pPr>
              <a:spcBef>
                <a:spcPts val="10"/>
              </a:spcBef>
            </a:pPr>
            <a:r>
              <a:rPr lang="en-US" sz="1050" b="1" dirty="0"/>
              <a:t>Marital Status</a:t>
            </a:r>
            <a:r>
              <a:rPr lang="en-US" sz="1050" dirty="0"/>
              <a:t>: single, married partner, unmarried partner, or widowed</a:t>
            </a:r>
          </a:p>
          <a:p>
            <a:pPr>
              <a:spcBef>
                <a:spcPts val="10"/>
              </a:spcBef>
            </a:pPr>
            <a:r>
              <a:rPr lang="en-US" sz="1050" b="1" dirty="0"/>
              <a:t>Number of children</a:t>
            </a:r>
            <a:r>
              <a:rPr lang="en-US" sz="1050" dirty="0"/>
              <a:t>: 0, 1, or more than 1</a:t>
            </a:r>
          </a:p>
          <a:p>
            <a:pPr>
              <a:spcBef>
                <a:spcPts val="10"/>
              </a:spcBef>
            </a:pPr>
            <a:r>
              <a:rPr lang="en-US" sz="1050" b="1" dirty="0"/>
              <a:t>Education</a:t>
            </a:r>
            <a:r>
              <a:rPr lang="en-US" sz="1050" dirty="0"/>
              <a:t>: high school, bachelors degree, associates degree, or graduate degree</a:t>
            </a:r>
          </a:p>
          <a:p>
            <a:pPr>
              <a:spcBef>
                <a:spcPts val="10"/>
              </a:spcBef>
            </a:pPr>
            <a:r>
              <a:rPr lang="en-US" sz="1050" b="1" dirty="0"/>
              <a:t>Occupation</a:t>
            </a:r>
            <a:r>
              <a:rPr lang="en-US" sz="1050" dirty="0"/>
              <a:t>: architecture &amp; engineering, business &amp; financial, etc.</a:t>
            </a:r>
          </a:p>
          <a:p>
            <a:pPr>
              <a:spcBef>
                <a:spcPts val="10"/>
              </a:spcBef>
            </a:pPr>
            <a:r>
              <a:rPr lang="en-US" sz="1050" b="1" dirty="0"/>
              <a:t>Annual income</a:t>
            </a:r>
            <a:r>
              <a:rPr lang="en-US" sz="1050" dirty="0"/>
              <a:t>: less than $12500, $12500 - $24999, $25000 - $37499, etc.</a:t>
            </a:r>
          </a:p>
          <a:p>
            <a:pPr>
              <a:spcBef>
                <a:spcPts val="10"/>
              </a:spcBef>
            </a:pPr>
            <a:r>
              <a:rPr lang="en-US" sz="1050" b="1" dirty="0"/>
              <a:t>Number of times that he/she goes to a bar</a:t>
            </a:r>
            <a:r>
              <a:rPr lang="en-US" sz="1050" dirty="0"/>
              <a:t>: 0, less than 1, 1 to 3, 4 to 8 or greater than 8</a:t>
            </a:r>
          </a:p>
          <a:p>
            <a:pPr>
              <a:spcBef>
                <a:spcPts val="10"/>
              </a:spcBef>
            </a:pPr>
            <a:r>
              <a:rPr lang="en-US" sz="1050" b="1" dirty="0"/>
              <a:t>Number of times that he/she buys takeaway food</a:t>
            </a:r>
            <a:r>
              <a:rPr lang="en-US" sz="1050" dirty="0"/>
              <a:t>: 0, less than 1, 1 to 3, 4 to 8 or greater than 8</a:t>
            </a:r>
          </a:p>
          <a:p>
            <a:pPr>
              <a:spcBef>
                <a:spcPts val="10"/>
              </a:spcBef>
            </a:pPr>
            <a:r>
              <a:rPr lang="en-US" sz="1050" b="1" dirty="0"/>
              <a:t>Number of times that he/she goes to a coffee house</a:t>
            </a:r>
            <a:r>
              <a:rPr lang="en-US" sz="1050" dirty="0"/>
              <a:t>: 0, less than 1, 1 to 3, 4 to 8 or greater than 8</a:t>
            </a:r>
          </a:p>
          <a:p>
            <a:pPr>
              <a:spcBef>
                <a:spcPts val="10"/>
              </a:spcBef>
            </a:pPr>
            <a:r>
              <a:rPr lang="en-US" sz="1050" b="1" dirty="0"/>
              <a:t>Number of times that he/she eats at a restaurant with average expense less than $20 per perso</a:t>
            </a:r>
            <a:r>
              <a:rPr lang="en-US" sz="1050" dirty="0"/>
              <a:t>n: 0, less than 1, 1 to 3, 4 to 8 or greater than 8</a:t>
            </a:r>
          </a:p>
          <a:p>
            <a:pPr>
              <a:spcBef>
                <a:spcPts val="10"/>
              </a:spcBef>
            </a:pPr>
            <a:r>
              <a:rPr lang="en-US" sz="1050" b="1" dirty="0"/>
              <a:t>Number of times that he/she goes to a bar</a:t>
            </a:r>
            <a:r>
              <a:rPr lang="en-US" sz="1050" dirty="0"/>
              <a:t>: 0, less than 1, 1 to 3, 4 to 8 or greater than 8</a:t>
            </a:r>
          </a:p>
          <a:p>
            <a:pPr>
              <a:spcBef>
                <a:spcPts val="10"/>
              </a:spcBef>
            </a:pPr>
            <a:endParaRPr lang="en-US" sz="1000"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362700" y="5145389"/>
            <a:ext cx="4764829" cy="404216"/>
          </a:xfrm>
        </p:spPr>
        <p:txBody>
          <a:bodyPr/>
          <a:lstStyle/>
          <a:p>
            <a:r>
              <a:rPr lang="en-US" dirty="0"/>
              <a:t>Coupon Types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700" y="5643551"/>
            <a:ext cx="4756241" cy="1942138"/>
          </a:xfrm>
        </p:spPr>
        <p:txBody>
          <a:bodyPr/>
          <a:lstStyle/>
          <a:p>
            <a:pPr>
              <a:spcBef>
                <a:spcPts val="0"/>
              </a:spcBef>
            </a:pPr>
            <a:r>
              <a:rPr lang="en-US" sz="1100" dirty="0"/>
              <a:t>Bar</a:t>
            </a:r>
          </a:p>
          <a:p>
            <a:pPr>
              <a:spcBef>
                <a:spcPts val="0"/>
              </a:spcBef>
            </a:pPr>
            <a:r>
              <a:rPr lang="en-US" sz="1100" dirty="0"/>
              <a:t>Restaurant (Under $20)</a:t>
            </a:r>
            <a:endParaRPr lang="en-US" sz="1100" baseline="30000" dirty="0"/>
          </a:p>
          <a:p>
            <a:pPr>
              <a:spcBef>
                <a:spcPts val="0"/>
              </a:spcBef>
            </a:pPr>
            <a:r>
              <a:rPr lang="en-US" sz="1100" dirty="0"/>
              <a:t>Restaurant ($20 to $50)</a:t>
            </a:r>
            <a:endParaRPr lang="en-US" sz="1100" baseline="30000" dirty="0"/>
          </a:p>
          <a:p>
            <a:pPr>
              <a:spcBef>
                <a:spcPts val="0"/>
              </a:spcBef>
            </a:pPr>
            <a:r>
              <a:rPr lang="en-US" sz="1100" dirty="0"/>
              <a:t>Coffee House</a:t>
            </a:r>
          </a:p>
          <a:p>
            <a:pPr>
              <a:spcBef>
                <a:spcPts val="0"/>
              </a:spcBef>
            </a:pPr>
            <a:r>
              <a:rPr lang="en-US" sz="1100" dirty="0"/>
              <a:t>Carry Out &amp; Take Out</a:t>
            </a:r>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Data Analysis</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April 8, 2023</a:t>
            </a:fld>
            <a:endParaRPr lang="en-US" dirty="0"/>
          </a:p>
        </p:txBody>
      </p:sp>
      <p:sp>
        <p:nvSpPr>
          <p:cNvPr id="7" name="Title 1">
            <a:extLst>
              <a:ext uri="{FF2B5EF4-FFF2-40B4-BE49-F238E27FC236}">
                <a16:creationId xmlns:a16="http://schemas.microsoft.com/office/drawing/2014/main" id="{89C737B8-8388-BEDE-048C-F661B428B871}"/>
              </a:ext>
            </a:extLst>
          </p:cNvPr>
          <p:cNvSpPr txBox="1">
            <a:spLocks/>
          </p:cNvSpPr>
          <p:nvPr/>
        </p:nvSpPr>
        <p:spPr>
          <a:xfrm>
            <a:off x="964021" y="2092173"/>
            <a:ext cx="10323103" cy="781615"/>
          </a:xfrm>
          <a:prstGeom prst="rect">
            <a:avLst/>
          </a:prstGeom>
        </p:spPr>
        <p:txBody>
          <a:bodyPr vert="horz" lIns="0" tIns="0" rIns="0" bIns="0" rtlCol="0" anchor="b" anchorCtr="0">
            <a:normAutofit lnSpcReduction="100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0" i="0" dirty="0">
                <a:solidFill>
                  <a:srgbClr val="000000"/>
                </a:solidFill>
                <a:effectLst/>
                <a:latin typeface="Arial" panose="020B0604020202020204" pitchFamily="34" charset="0"/>
                <a:cs typeface="Arial" panose="020B0604020202020204" pitchFamily="34" charset="0"/>
              </a:rPr>
              <a:t>The survey describes different driving scenarios including the destination, current time, weather, passenger, etc., and then ask the person whether he will accept the coupon if he is the driver. Answers that the user will drive there ‘right away’ or ‘later before the coupon expires’ are labeled as ‘Y = 1’ and answers ‘no, I do not want the coupon’ are labeled as ‘Y = 0’. There are five different types of coupons -- less expensive restaurants (under $20), coffee houses, carry out &amp; take away, bar, and more expensive restaurants ($20 - $50).</a:t>
            </a:r>
            <a:endParaRPr lang="en-US" sz="3600" dirty="0">
              <a:latin typeface="Arial" panose="020B06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BA8D8317-A230-3DBE-C21F-739B4886D252}"/>
              </a:ext>
            </a:extLst>
          </p:cNvPr>
          <p:cNvSpPr txBox="1">
            <a:spLocks/>
          </p:cNvSpPr>
          <p:nvPr/>
        </p:nvSpPr>
        <p:spPr>
          <a:xfrm>
            <a:off x="8745114" y="5145389"/>
            <a:ext cx="4764829"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Coupon Attributes</a:t>
            </a:r>
          </a:p>
        </p:txBody>
      </p:sp>
      <p:sp>
        <p:nvSpPr>
          <p:cNvPr id="11" name="Content Placeholder 5">
            <a:extLst>
              <a:ext uri="{FF2B5EF4-FFF2-40B4-BE49-F238E27FC236}">
                <a16:creationId xmlns:a16="http://schemas.microsoft.com/office/drawing/2014/main" id="{3C1938B7-C8D2-826A-9F72-DDA2706026AF}"/>
              </a:ext>
            </a:extLst>
          </p:cNvPr>
          <p:cNvSpPr txBox="1">
            <a:spLocks/>
          </p:cNvSpPr>
          <p:nvPr/>
        </p:nvSpPr>
        <p:spPr>
          <a:xfrm>
            <a:off x="8740820" y="5643551"/>
            <a:ext cx="4756241" cy="194213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100" b="1" dirty="0"/>
              <a:t>Time it Expires</a:t>
            </a:r>
            <a:r>
              <a:rPr lang="en-US" sz="1100" dirty="0"/>
              <a:t>: 2 </a:t>
            </a:r>
            <a:r>
              <a:rPr lang="en-US" sz="1100" dirty="0" err="1"/>
              <a:t>hrs</a:t>
            </a:r>
            <a:r>
              <a:rPr lang="en-US" sz="1100" dirty="0"/>
              <a:t> or 1 day</a:t>
            </a:r>
          </a:p>
          <a:p>
            <a:pPr marL="0" indent="0">
              <a:buFont typeface="Wingdings" pitchFamily="2" charset="2"/>
              <a:buNone/>
            </a:pPr>
            <a:endParaRPr lang="en-US" dirty="0"/>
          </a:p>
        </p:txBody>
      </p:sp>
      <p:sp>
        <p:nvSpPr>
          <p:cNvPr id="12" name="Text Placeholder 3">
            <a:extLst>
              <a:ext uri="{FF2B5EF4-FFF2-40B4-BE49-F238E27FC236}">
                <a16:creationId xmlns:a16="http://schemas.microsoft.com/office/drawing/2014/main" id="{E8AC2585-35A3-0CCD-617A-95422D3AACE9}"/>
              </a:ext>
            </a:extLst>
          </p:cNvPr>
          <p:cNvSpPr txBox="1">
            <a:spLocks/>
          </p:cNvSpPr>
          <p:nvPr/>
        </p:nvSpPr>
        <p:spPr>
          <a:xfrm>
            <a:off x="6362700" y="3015359"/>
            <a:ext cx="4764829"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Context Attributes</a:t>
            </a:r>
          </a:p>
        </p:txBody>
      </p:sp>
      <p:sp>
        <p:nvSpPr>
          <p:cNvPr id="13" name="Content Placeholder 5">
            <a:extLst>
              <a:ext uri="{FF2B5EF4-FFF2-40B4-BE49-F238E27FC236}">
                <a16:creationId xmlns:a16="http://schemas.microsoft.com/office/drawing/2014/main" id="{7C1DED98-2788-DBCB-15E2-C85683252064}"/>
              </a:ext>
            </a:extLst>
          </p:cNvPr>
          <p:cNvSpPr txBox="1">
            <a:spLocks/>
          </p:cNvSpPr>
          <p:nvPr/>
        </p:nvSpPr>
        <p:spPr>
          <a:xfrm>
            <a:off x="6362700" y="3513521"/>
            <a:ext cx="5191125" cy="194213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100" b="1" dirty="0"/>
              <a:t>Driving destination</a:t>
            </a:r>
            <a:r>
              <a:rPr lang="en-US" sz="1100" dirty="0"/>
              <a:t>: home, work, or no urgent destination</a:t>
            </a:r>
          </a:p>
          <a:p>
            <a:pPr>
              <a:spcBef>
                <a:spcPts val="0"/>
              </a:spcBef>
            </a:pPr>
            <a:r>
              <a:rPr lang="en-US" sz="1100" b="1" dirty="0"/>
              <a:t>Location of user</a:t>
            </a:r>
            <a:r>
              <a:rPr lang="en-US" sz="1100" dirty="0"/>
              <a:t>, coupon and destination: we provide a map to show the geographical location of the user, destination, and the venue, and we mark the distance between each two places with time of driving. The user can see whether the venue is in the same direction as the destination.</a:t>
            </a:r>
          </a:p>
          <a:p>
            <a:pPr>
              <a:spcBef>
                <a:spcPts val="0"/>
              </a:spcBef>
            </a:pPr>
            <a:r>
              <a:rPr lang="en-US" sz="1100" b="1" dirty="0"/>
              <a:t>Weather</a:t>
            </a:r>
            <a:r>
              <a:rPr lang="en-US" sz="1100" dirty="0"/>
              <a:t>: sunny, rainy, or snowy</a:t>
            </a:r>
          </a:p>
          <a:p>
            <a:pPr>
              <a:spcBef>
                <a:spcPts val="0"/>
              </a:spcBef>
            </a:pPr>
            <a:r>
              <a:rPr lang="en-US" sz="1100" b="1" dirty="0"/>
              <a:t>Temperature</a:t>
            </a:r>
            <a:r>
              <a:rPr lang="en-US" sz="1100" dirty="0"/>
              <a:t>: 30F, 55F, or 80F</a:t>
            </a:r>
          </a:p>
          <a:p>
            <a:pPr>
              <a:spcBef>
                <a:spcPts val="0"/>
              </a:spcBef>
            </a:pPr>
            <a:r>
              <a:rPr lang="en-US" sz="1100" b="1" dirty="0"/>
              <a:t>Time</a:t>
            </a:r>
            <a:r>
              <a:rPr lang="en-US" sz="1100" dirty="0"/>
              <a:t>: 10AM, 2PM, or 6PM</a:t>
            </a:r>
          </a:p>
          <a:p>
            <a:pPr>
              <a:spcBef>
                <a:spcPts val="0"/>
              </a:spcBef>
            </a:pPr>
            <a:r>
              <a:rPr lang="en-US" sz="1100" b="1" dirty="0"/>
              <a:t>Passenger</a:t>
            </a:r>
            <a:r>
              <a:rPr lang="en-US" sz="1100" dirty="0"/>
              <a:t>: alone, partner, kid(s), or friend(s</a:t>
            </a:r>
            <a:endParaRPr lang="en-US" dirty="0"/>
          </a:p>
        </p:txBody>
      </p:sp>
    </p:spTree>
    <p:extLst>
      <p:ext uri="{BB962C8B-B14F-4D97-AF65-F5344CB8AC3E}">
        <p14:creationId xmlns:p14="http://schemas.microsoft.com/office/powerpoint/2010/main" val="137134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Findings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69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Preliminary Outcome</a:t>
            </a:r>
          </a:p>
        </p:txBody>
      </p:sp>
      <p:pic>
        <p:nvPicPr>
          <p:cNvPr id="1026" name="Picture 2">
            <a:extLst>
              <a:ext uri="{FF2B5EF4-FFF2-40B4-BE49-F238E27FC236}">
                <a16:creationId xmlns:a16="http://schemas.microsoft.com/office/drawing/2014/main" id="{598A602E-6573-994D-E2B7-8A823AC4F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16" y="2102305"/>
            <a:ext cx="6980434" cy="3632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F1C3902-53B3-3123-2E69-2EF79ECAB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3250" y="2102304"/>
            <a:ext cx="4624009" cy="36320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0DB0993-ED5B-4C90-22C1-1B4641961965}"/>
              </a:ext>
            </a:extLst>
          </p:cNvPr>
          <p:cNvSpPr txBox="1"/>
          <p:nvPr/>
        </p:nvSpPr>
        <p:spPr>
          <a:xfrm>
            <a:off x="4239829" y="1554828"/>
            <a:ext cx="5305425" cy="369332"/>
          </a:xfrm>
          <a:prstGeom prst="rect">
            <a:avLst/>
          </a:prstGeom>
          <a:noFill/>
        </p:spPr>
        <p:txBody>
          <a:bodyPr wrap="square" rtlCol="0">
            <a:spAutoFit/>
          </a:bodyPr>
          <a:lstStyle/>
          <a:p>
            <a:r>
              <a:rPr lang="en-US" b="1" dirty="0">
                <a:solidFill>
                  <a:schemeClr val="bg1"/>
                </a:solidFill>
              </a:rPr>
              <a:t>Acceptance Rate by Coupon Type</a:t>
            </a:r>
          </a:p>
        </p:txBody>
      </p:sp>
      <p:sp>
        <p:nvSpPr>
          <p:cNvPr id="11" name="TextBox 10">
            <a:extLst>
              <a:ext uri="{FF2B5EF4-FFF2-40B4-BE49-F238E27FC236}">
                <a16:creationId xmlns:a16="http://schemas.microsoft.com/office/drawing/2014/main" id="{16720D1B-A4AF-8D6F-4279-CDA0A5E8CCD0}"/>
              </a:ext>
            </a:extLst>
          </p:cNvPr>
          <p:cNvSpPr txBox="1"/>
          <p:nvPr/>
        </p:nvSpPr>
        <p:spPr>
          <a:xfrm>
            <a:off x="420304" y="1735613"/>
            <a:ext cx="5305425" cy="261610"/>
          </a:xfrm>
          <a:prstGeom prst="rect">
            <a:avLst/>
          </a:prstGeom>
          <a:noFill/>
        </p:spPr>
        <p:txBody>
          <a:bodyPr wrap="square" rtlCol="0">
            <a:spAutoFit/>
          </a:bodyPr>
          <a:lstStyle/>
          <a:p>
            <a:r>
              <a:rPr lang="en-US" sz="1100" dirty="0">
                <a:solidFill>
                  <a:schemeClr val="bg1"/>
                </a:solidFill>
              </a:rPr>
              <a:t>Label on X-axis: 1=Accepted 0=Not Accepted</a:t>
            </a:r>
          </a:p>
        </p:txBody>
      </p:sp>
      <p:sp>
        <p:nvSpPr>
          <p:cNvPr id="2" name="Rectangle: Rounded Corners 1">
            <a:extLst>
              <a:ext uri="{FF2B5EF4-FFF2-40B4-BE49-F238E27FC236}">
                <a16:creationId xmlns:a16="http://schemas.microsoft.com/office/drawing/2014/main" id="{170AB673-DE82-08FE-A883-B5D6F75C44DB}"/>
              </a:ext>
            </a:extLst>
          </p:cNvPr>
          <p:cNvSpPr/>
          <p:nvPr/>
        </p:nvSpPr>
        <p:spPr>
          <a:xfrm>
            <a:off x="2392854" y="5839393"/>
            <a:ext cx="6805086" cy="647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Bar &amp; Expensive Restaurant Coupon Less Likely to Accept</a:t>
            </a:r>
          </a:p>
          <a:p>
            <a:pPr algn="ctr"/>
            <a:r>
              <a:rPr lang="en-US" sz="1400" dirty="0">
                <a:solidFill>
                  <a:schemeClr val="bg1"/>
                </a:solidFill>
              </a:rPr>
              <a:t>Carry Out &amp; Cheap Restaurant Coupon More Likely to Accept</a:t>
            </a:r>
          </a:p>
          <a:p>
            <a:pPr algn="ctr"/>
            <a:r>
              <a:rPr lang="en-US" sz="1400" dirty="0">
                <a:solidFill>
                  <a:schemeClr val="bg1"/>
                </a:solidFill>
              </a:rPr>
              <a:t>Coffee House Coupon Are Split 50/50</a:t>
            </a:r>
          </a:p>
        </p:txBody>
      </p:sp>
    </p:spTree>
    <p:extLst>
      <p:ext uri="{BB962C8B-B14F-4D97-AF65-F5344CB8AC3E}">
        <p14:creationId xmlns:p14="http://schemas.microsoft.com/office/powerpoint/2010/main" val="252153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934-FA66-BC07-FB5F-F970B1BF7748}"/>
              </a:ext>
            </a:extLst>
          </p:cNvPr>
          <p:cNvSpPr>
            <a:spLocks noGrp="1"/>
          </p:cNvSpPr>
          <p:nvPr>
            <p:ph type="title"/>
          </p:nvPr>
        </p:nvSpPr>
        <p:spPr>
          <a:xfrm>
            <a:off x="964023" y="879063"/>
            <a:ext cx="11008902" cy="610863"/>
          </a:xfrm>
        </p:spPr>
        <p:txBody>
          <a:bodyPr>
            <a:normAutofit fontScale="90000"/>
          </a:bodyPr>
          <a:lstStyle/>
          <a:p>
            <a:r>
              <a:rPr lang="en-US" dirty="0"/>
              <a:t>Coffee User Attributes: Accepted</a:t>
            </a:r>
            <a:br>
              <a:rPr lang="en-US" dirty="0"/>
            </a:br>
            <a:r>
              <a:rPr lang="en-US" sz="2200" b="1" i="0" dirty="0">
                <a:solidFill>
                  <a:srgbClr val="292929"/>
                </a:solidFill>
                <a:effectLst/>
                <a:latin typeface="sohne"/>
              </a:rPr>
              <a:t>Distribution of a Categorical Variables</a:t>
            </a:r>
            <a:endParaRPr lang="en-US" dirty="0"/>
          </a:p>
        </p:txBody>
      </p:sp>
      <p:sp>
        <p:nvSpPr>
          <p:cNvPr id="4" name="Footer Placeholder 3">
            <a:extLst>
              <a:ext uri="{FF2B5EF4-FFF2-40B4-BE49-F238E27FC236}">
                <a16:creationId xmlns:a16="http://schemas.microsoft.com/office/drawing/2014/main" id="{5EBCD141-5DF2-B9EA-B3FF-195939A74B77}"/>
              </a:ext>
            </a:extLst>
          </p:cNvPr>
          <p:cNvSpPr>
            <a:spLocks noGrp="1"/>
          </p:cNvSpPr>
          <p:nvPr>
            <p:ph type="ftr" sz="quarter" idx="12"/>
          </p:nvPr>
        </p:nvSpPr>
        <p:spPr>
          <a:xfrm>
            <a:off x="2085340" y="6351270"/>
            <a:ext cx="1497330" cy="247651"/>
          </a:xfrm>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8E95BC36-272E-D6AD-F326-E05D501ECD6D}"/>
              </a:ext>
            </a:extLst>
          </p:cNvPr>
          <p:cNvSpPr>
            <a:spLocks noGrp="1"/>
          </p:cNvSpPr>
          <p:nvPr>
            <p:ph type="sldNum" sz="quarter" idx="13"/>
          </p:nvPr>
        </p:nvSpPr>
        <p:spPr>
          <a:xfrm>
            <a:off x="1562100" y="6351270"/>
            <a:ext cx="523240" cy="247651"/>
          </a:xfrm>
        </p:spPr>
        <p:txBody>
          <a:bodyPr/>
          <a:lstStyle/>
          <a:p>
            <a:fld id="{294A09A9-5501-47C1-A89A-A340965A2BE2}" type="slidenum">
              <a:rPr lang="en-US" smtClean="0"/>
              <a:pPr/>
              <a:t>8</a:t>
            </a:fld>
            <a:endParaRPr lang="en-US" dirty="0">
              <a:latin typeface="+mn-lt"/>
            </a:endParaRPr>
          </a:p>
        </p:txBody>
      </p:sp>
      <p:pic>
        <p:nvPicPr>
          <p:cNvPr id="15" name="Picture 14" descr="Chart, bar chart">
            <a:extLst>
              <a:ext uri="{FF2B5EF4-FFF2-40B4-BE49-F238E27FC236}">
                <a16:creationId xmlns:a16="http://schemas.microsoft.com/office/drawing/2014/main" id="{3A1791FB-1B1D-81C2-69F1-2F84B0479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11" y="4100044"/>
            <a:ext cx="4591050" cy="2451985"/>
          </a:xfrm>
          <a:prstGeom prst="rect">
            <a:avLst/>
          </a:prstGeom>
        </p:spPr>
      </p:pic>
      <p:sp>
        <p:nvSpPr>
          <p:cNvPr id="51" name="Arrow: Right 50">
            <a:extLst>
              <a:ext uri="{FF2B5EF4-FFF2-40B4-BE49-F238E27FC236}">
                <a16:creationId xmlns:a16="http://schemas.microsoft.com/office/drawing/2014/main" id="{21D31A2C-075A-A8A6-95AE-4B91E825881A}"/>
              </a:ext>
            </a:extLst>
          </p:cNvPr>
          <p:cNvSpPr/>
          <p:nvPr/>
        </p:nvSpPr>
        <p:spPr>
          <a:xfrm rot="6880705">
            <a:off x="9634816" y="2025661"/>
            <a:ext cx="304082" cy="139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CA7485AE-CA32-15CE-21EB-C66527D9EDCA}"/>
              </a:ext>
            </a:extLst>
          </p:cNvPr>
          <p:cNvSpPr/>
          <p:nvPr/>
        </p:nvSpPr>
        <p:spPr>
          <a:xfrm rot="6880705">
            <a:off x="9343964" y="1951039"/>
            <a:ext cx="304082" cy="139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A picture containing text, writing implement, stationary, screenshot&#10;&#10;Description automatically generated">
            <a:extLst>
              <a:ext uri="{FF2B5EF4-FFF2-40B4-BE49-F238E27FC236}">
                <a16:creationId xmlns:a16="http://schemas.microsoft.com/office/drawing/2014/main" id="{3F7CB7C3-33AD-9E04-71A1-4B35E48F3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367" y="1903688"/>
            <a:ext cx="6189839" cy="3877988"/>
          </a:xfrm>
          <a:prstGeom prst="rect">
            <a:avLst/>
          </a:prstGeom>
        </p:spPr>
      </p:pic>
      <p:sp>
        <p:nvSpPr>
          <p:cNvPr id="57" name="Arrow: Right 56">
            <a:extLst>
              <a:ext uri="{FF2B5EF4-FFF2-40B4-BE49-F238E27FC236}">
                <a16:creationId xmlns:a16="http://schemas.microsoft.com/office/drawing/2014/main" id="{B4A8B350-1B1A-49BA-7F26-3CED5C04DF75}"/>
              </a:ext>
            </a:extLst>
          </p:cNvPr>
          <p:cNvSpPr/>
          <p:nvPr/>
        </p:nvSpPr>
        <p:spPr>
          <a:xfrm rot="9922344">
            <a:off x="7064134" y="2416818"/>
            <a:ext cx="44805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5510CBC6-A4E7-9F8E-00DE-2D2595E44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325" y="1624414"/>
            <a:ext cx="4892948" cy="2613222"/>
          </a:xfrm>
          <a:prstGeom prst="rect">
            <a:avLst/>
          </a:prstGeom>
        </p:spPr>
      </p:pic>
      <p:sp>
        <p:nvSpPr>
          <p:cNvPr id="12" name="Arrow: Right 11">
            <a:extLst>
              <a:ext uri="{FF2B5EF4-FFF2-40B4-BE49-F238E27FC236}">
                <a16:creationId xmlns:a16="http://schemas.microsoft.com/office/drawing/2014/main" id="{BE3532CF-2DB4-E7DD-FB70-5386F805CF61}"/>
              </a:ext>
            </a:extLst>
          </p:cNvPr>
          <p:cNvSpPr/>
          <p:nvPr/>
        </p:nvSpPr>
        <p:spPr>
          <a:xfrm rot="2839261">
            <a:off x="985364" y="2416819"/>
            <a:ext cx="44805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D96B596E-40E0-5010-84CD-13538589346A}"/>
              </a:ext>
            </a:extLst>
          </p:cNvPr>
          <p:cNvSpPr/>
          <p:nvPr/>
        </p:nvSpPr>
        <p:spPr>
          <a:xfrm rot="2443421">
            <a:off x="1082271" y="4877208"/>
            <a:ext cx="44805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12167DE-EAC4-D113-C2DA-A3FCFB6D80D5}"/>
              </a:ext>
            </a:extLst>
          </p:cNvPr>
          <p:cNvSpPr txBox="1"/>
          <p:nvPr/>
        </p:nvSpPr>
        <p:spPr>
          <a:xfrm>
            <a:off x="159101" y="1983061"/>
            <a:ext cx="1946221" cy="307777"/>
          </a:xfrm>
          <a:prstGeom prst="rect">
            <a:avLst/>
          </a:prstGeom>
          <a:noFill/>
        </p:spPr>
        <p:txBody>
          <a:bodyPr wrap="square">
            <a:spAutoFit/>
          </a:bodyPr>
          <a:lstStyle/>
          <a:p>
            <a:r>
              <a:rPr lang="en-US" sz="1400" dirty="0">
                <a:solidFill>
                  <a:schemeClr val="bg1"/>
                </a:solidFill>
              </a:rPr>
              <a:t>21yrs Single Male</a:t>
            </a:r>
          </a:p>
        </p:txBody>
      </p:sp>
      <p:sp>
        <p:nvSpPr>
          <p:cNvPr id="37" name="TextBox 36">
            <a:extLst>
              <a:ext uri="{FF2B5EF4-FFF2-40B4-BE49-F238E27FC236}">
                <a16:creationId xmlns:a16="http://schemas.microsoft.com/office/drawing/2014/main" id="{E361EFFF-A549-D84A-FCF8-006E931D3C91}"/>
              </a:ext>
            </a:extLst>
          </p:cNvPr>
          <p:cNvSpPr txBox="1"/>
          <p:nvPr/>
        </p:nvSpPr>
        <p:spPr>
          <a:xfrm>
            <a:off x="57966" y="4501459"/>
            <a:ext cx="1946221" cy="307777"/>
          </a:xfrm>
          <a:prstGeom prst="rect">
            <a:avLst/>
          </a:prstGeom>
          <a:noFill/>
        </p:spPr>
        <p:txBody>
          <a:bodyPr wrap="square">
            <a:spAutoFit/>
          </a:bodyPr>
          <a:lstStyle/>
          <a:p>
            <a:r>
              <a:rPr lang="en-US" sz="1400" dirty="0">
                <a:solidFill>
                  <a:schemeClr val="bg1"/>
                </a:solidFill>
              </a:rPr>
              <a:t>Some College Ed</a:t>
            </a:r>
          </a:p>
        </p:txBody>
      </p:sp>
      <p:sp>
        <p:nvSpPr>
          <p:cNvPr id="58" name="TextBox 57">
            <a:extLst>
              <a:ext uri="{FF2B5EF4-FFF2-40B4-BE49-F238E27FC236}">
                <a16:creationId xmlns:a16="http://schemas.microsoft.com/office/drawing/2014/main" id="{E2CE1BB6-1477-B93B-2ADA-A5B71E2C8AC8}"/>
              </a:ext>
            </a:extLst>
          </p:cNvPr>
          <p:cNvSpPr txBox="1"/>
          <p:nvPr/>
        </p:nvSpPr>
        <p:spPr>
          <a:xfrm>
            <a:off x="6533041" y="5831749"/>
            <a:ext cx="4742186" cy="584775"/>
          </a:xfrm>
          <a:prstGeom prst="rect">
            <a:avLst/>
          </a:prstGeom>
          <a:noFill/>
        </p:spPr>
        <p:txBody>
          <a:bodyPr wrap="square" rtlCol="0">
            <a:spAutoFit/>
          </a:bodyPr>
          <a:lstStyle/>
          <a:p>
            <a:r>
              <a:rPr lang="en-US" sz="1600" u="sng" dirty="0">
                <a:solidFill>
                  <a:schemeClr val="bg1"/>
                </a:solidFill>
              </a:rPr>
              <a:t>Student</a:t>
            </a:r>
            <a:r>
              <a:rPr lang="en-US" sz="1600" dirty="0">
                <a:solidFill>
                  <a:schemeClr val="bg1"/>
                </a:solidFill>
              </a:rPr>
              <a:t> and </a:t>
            </a:r>
            <a:r>
              <a:rPr lang="en-US" sz="1600" u="sng" dirty="0">
                <a:solidFill>
                  <a:schemeClr val="bg1"/>
                </a:solidFill>
              </a:rPr>
              <a:t>Unemployed</a:t>
            </a:r>
            <a:r>
              <a:rPr lang="en-US" sz="1600" dirty="0">
                <a:solidFill>
                  <a:schemeClr val="bg1"/>
                </a:solidFill>
              </a:rPr>
              <a:t> are standout group for Coffee House Coupon Acceptance</a:t>
            </a:r>
          </a:p>
        </p:txBody>
      </p:sp>
      <p:sp>
        <p:nvSpPr>
          <p:cNvPr id="59" name="TextBox 58">
            <a:extLst>
              <a:ext uri="{FF2B5EF4-FFF2-40B4-BE49-F238E27FC236}">
                <a16:creationId xmlns:a16="http://schemas.microsoft.com/office/drawing/2014/main" id="{6A094F5C-F474-98CC-609C-6E90CE5FFEE5}"/>
              </a:ext>
            </a:extLst>
          </p:cNvPr>
          <p:cNvSpPr txBox="1"/>
          <p:nvPr/>
        </p:nvSpPr>
        <p:spPr>
          <a:xfrm>
            <a:off x="7531484" y="2313701"/>
            <a:ext cx="1946221" cy="307777"/>
          </a:xfrm>
          <a:prstGeom prst="rect">
            <a:avLst/>
          </a:prstGeom>
          <a:noFill/>
        </p:spPr>
        <p:txBody>
          <a:bodyPr wrap="square">
            <a:spAutoFit/>
          </a:bodyPr>
          <a:lstStyle/>
          <a:p>
            <a:r>
              <a:rPr lang="en-US" sz="1400" dirty="0">
                <a:solidFill>
                  <a:schemeClr val="bg1"/>
                </a:solidFill>
              </a:rPr>
              <a:t>Student</a:t>
            </a:r>
          </a:p>
        </p:txBody>
      </p:sp>
      <p:sp>
        <p:nvSpPr>
          <p:cNvPr id="60" name="Arrow: Right 59">
            <a:extLst>
              <a:ext uri="{FF2B5EF4-FFF2-40B4-BE49-F238E27FC236}">
                <a16:creationId xmlns:a16="http://schemas.microsoft.com/office/drawing/2014/main" id="{5134BE71-5417-EB7E-AA5F-EDD540A3DF51}"/>
              </a:ext>
            </a:extLst>
          </p:cNvPr>
          <p:cNvSpPr/>
          <p:nvPr/>
        </p:nvSpPr>
        <p:spPr>
          <a:xfrm rot="19800000">
            <a:off x="6023931" y="2825869"/>
            <a:ext cx="44805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62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934-FA66-BC07-FB5F-F970B1BF7748}"/>
              </a:ext>
            </a:extLst>
          </p:cNvPr>
          <p:cNvSpPr>
            <a:spLocks noGrp="1"/>
          </p:cNvSpPr>
          <p:nvPr>
            <p:ph type="title"/>
          </p:nvPr>
        </p:nvSpPr>
        <p:spPr>
          <a:xfrm>
            <a:off x="964023" y="879063"/>
            <a:ext cx="7782412" cy="610863"/>
          </a:xfrm>
        </p:spPr>
        <p:txBody>
          <a:bodyPr>
            <a:normAutofit fontScale="90000"/>
          </a:bodyPr>
          <a:lstStyle/>
          <a:p>
            <a:r>
              <a:rPr lang="en-US" dirty="0"/>
              <a:t>Coffee User Attributes: Accepted</a:t>
            </a:r>
            <a:br>
              <a:rPr lang="en-US" dirty="0"/>
            </a:br>
            <a:r>
              <a:rPr lang="en-US" sz="2200" b="1" i="0" dirty="0">
                <a:solidFill>
                  <a:srgbClr val="292929"/>
                </a:solidFill>
                <a:effectLst/>
                <a:latin typeface="sohne"/>
              </a:rPr>
              <a:t>Distribution of a categorical variables</a:t>
            </a:r>
            <a:endParaRPr lang="en-US" dirty="0"/>
          </a:p>
        </p:txBody>
      </p:sp>
      <p:sp>
        <p:nvSpPr>
          <p:cNvPr id="4" name="Footer Placeholder 3">
            <a:extLst>
              <a:ext uri="{FF2B5EF4-FFF2-40B4-BE49-F238E27FC236}">
                <a16:creationId xmlns:a16="http://schemas.microsoft.com/office/drawing/2014/main" id="{5EBCD141-5DF2-B9EA-B3FF-195939A74B77}"/>
              </a:ext>
            </a:extLst>
          </p:cNvPr>
          <p:cNvSpPr>
            <a:spLocks noGrp="1"/>
          </p:cNvSpPr>
          <p:nvPr>
            <p:ph type="ftr" sz="quarter" idx="12"/>
          </p:nvPr>
        </p:nvSpPr>
        <p:spPr>
          <a:xfrm>
            <a:off x="2392204" y="4703445"/>
            <a:ext cx="1497330" cy="247651"/>
          </a:xfrm>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8E95BC36-272E-D6AD-F326-E05D501ECD6D}"/>
              </a:ext>
            </a:extLst>
          </p:cNvPr>
          <p:cNvSpPr>
            <a:spLocks noGrp="1"/>
          </p:cNvSpPr>
          <p:nvPr>
            <p:ph type="sldNum" sz="quarter" idx="13"/>
          </p:nvPr>
        </p:nvSpPr>
        <p:spPr>
          <a:xfrm>
            <a:off x="1868964" y="4703445"/>
            <a:ext cx="523240" cy="247651"/>
          </a:xfrm>
        </p:spPr>
        <p:txBody>
          <a:bodyPr/>
          <a:lstStyle/>
          <a:p>
            <a:fld id="{294A09A9-5501-47C1-A89A-A340965A2BE2}" type="slidenum">
              <a:rPr lang="en-US" smtClean="0"/>
              <a:pPr/>
              <a:t>9</a:t>
            </a:fld>
            <a:endParaRPr lang="en-US" dirty="0">
              <a:latin typeface="+mn-lt"/>
            </a:endParaRPr>
          </a:p>
        </p:txBody>
      </p:sp>
      <p:pic>
        <p:nvPicPr>
          <p:cNvPr id="16" name="Picture 15" descr="Chart, bar chart&#10;&#10;Description automatically generated">
            <a:extLst>
              <a:ext uri="{FF2B5EF4-FFF2-40B4-BE49-F238E27FC236}">
                <a16:creationId xmlns:a16="http://schemas.microsoft.com/office/drawing/2014/main" id="{50C0F368-E867-91A3-6656-F8A2070A9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655" y="1657205"/>
            <a:ext cx="4575015" cy="3660012"/>
          </a:xfrm>
          <a:prstGeom prst="rect">
            <a:avLst/>
          </a:prstGeom>
        </p:spPr>
      </p:pic>
      <p:sp>
        <p:nvSpPr>
          <p:cNvPr id="18" name="TextBox 17">
            <a:extLst>
              <a:ext uri="{FF2B5EF4-FFF2-40B4-BE49-F238E27FC236}">
                <a16:creationId xmlns:a16="http://schemas.microsoft.com/office/drawing/2014/main" id="{90121256-40BD-F9F3-7312-8DDE6FDF645B}"/>
              </a:ext>
            </a:extLst>
          </p:cNvPr>
          <p:cNvSpPr txBox="1"/>
          <p:nvPr/>
        </p:nvSpPr>
        <p:spPr>
          <a:xfrm>
            <a:off x="7434466" y="5453812"/>
            <a:ext cx="4090783" cy="523220"/>
          </a:xfrm>
          <a:prstGeom prst="rect">
            <a:avLst/>
          </a:prstGeom>
          <a:noFill/>
        </p:spPr>
        <p:txBody>
          <a:bodyPr wrap="square">
            <a:spAutoFit/>
          </a:bodyPr>
          <a:lstStyle/>
          <a:p>
            <a:r>
              <a:rPr lang="en-US" sz="1400" b="1" dirty="0">
                <a:solidFill>
                  <a:schemeClr val="bg1"/>
                </a:solidFill>
              </a:rPr>
              <a:t>$12.5K </a:t>
            </a:r>
            <a:r>
              <a:rPr lang="en-US" sz="1400" dirty="0">
                <a:solidFill>
                  <a:schemeClr val="bg1"/>
                </a:solidFill>
              </a:rPr>
              <a:t>income group among Student has the highest acceptance rate</a:t>
            </a:r>
          </a:p>
        </p:txBody>
      </p:sp>
      <p:sp>
        <p:nvSpPr>
          <p:cNvPr id="22" name="Arrow: Right 21">
            <a:extLst>
              <a:ext uri="{FF2B5EF4-FFF2-40B4-BE49-F238E27FC236}">
                <a16:creationId xmlns:a16="http://schemas.microsoft.com/office/drawing/2014/main" id="{7053946A-2C3A-D06B-31C2-07A3E1B8F799}"/>
              </a:ext>
            </a:extLst>
          </p:cNvPr>
          <p:cNvSpPr/>
          <p:nvPr/>
        </p:nvSpPr>
        <p:spPr>
          <a:xfrm rot="2839261">
            <a:off x="7205705" y="2315531"/>
            <a:ext cx="448056"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Chart, bar chart">
            <a:extLst>
              <a:ext uri="{FF2B5EF4-FFF2-40B4-BE49-F238E27FC236}">
                <a16:creationId xmlns:a16="http://schemas.microsoft.com/office/drawing/2014/main" id="{FF7FE6F2-812C-8F8D-A80C-643252B0C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25" y="1724025"/>
            <a:ext cx="6384725" cy="3409950"/>
          </a:xfrm>
          <a:prstGeom prst="rect">
            <a:avLst/>
          </a:prstGeom>
        </p:spPr>
      </p:pic>
      <p:sp>
        <p:nvSpPr>
          <p:cNvPr id="27" name="TextBox 26">
            <a:extLst>
              <a:ext uri="{FF2B5EF4-FFF2-40B4-BE49-F238E27FC236}">
                <a16:creationId xmlns:a16="http://schemas.microsoft.com/office/drawing/2014/main" id="{01F90252-B76F-CE6F-B7D8-AD575EF800C2}"/>
              </a:ext>
            </a:extLst>
          </p:cNvPr>
          <p:cNvSpPr txBox="1"/>
          <p:nvPr/>
        </p:nvSpPr>
        <p:spPr>
          <a:xfrm>
            <a:off x="844115" y="5317217"/>
            <a:ext cx="4742186" cy="1323439"/>
          </a:xfrm>
          <a:prstGeom prst="rect">
            <a:avLst/>
          </a:prstGeom>
          <a:noFill/>
        </p:spPr>
        <p:txBody>
          <a:bodyPr wrap="square" rtlCol="0">
            <a:spAutoFit/>
          </a:bodyPr>
          <a:lstStyle/>
          <a:p>
            <a:r>
              <a:rPr lang="en-US" sz="1600" dirty="0">
                <a:solidFill>
                  <a:schemeClr val="bg1"/>
                </a:solidFill>
              </a:rPr>
              <a:t>Both </a:t>
            </a:r>
            <a:r>
              <a:rPr lang="en-US" sz="1600" b="1" dirty="0">
                <a:solidFill>
                  <a:schemeClr val="bg1"/>
                </a:solidFill>
              </a:rPr>
              <a:t>low-end</a:t>
            </a:r>
            <a:r>
              <a:rPr lang="en-US" sz="1600" dirty="0">
                <a:solidFill>
                  <a:schemeClr val="bg1"/>
                </a:solidFill>
              </a:rPr>
              <a:t> (12.5K &amp; 37.5k) and </a:t>
            </a:r>
            <a:r>
              <a:rPr lang="en-US" sz="1600" b="1" dirty="0">
                <a:solidFill>
                  <a:schemeClr val="bg1"/>
                </a:solidFill>
              </a:rPr>
              <a:t>high-end</a:t>
            </a:r>
            <a:r>
              <a:rPr lang="en-US" sz="1600" dirty="0">
                <a:solidFill>
                  <a:schemeClr val="bg1"/>
                </a:solidFill>
              </a:rPr>
              <a:t> income bracket (100K+) has high acceptance rate for Coffee House coupon. However, </a:t>
            </a:r>
            <a:r>
              <a:rPr lang="en-US" sz="1600" b="1" dirty="0">
                <a:solidFill>
                  <a:schemeClr val="bg1"/>
                </a:solidFill>
              </a:rPr>
              <a:t>Mid-income </a:t>
            </a:r>
            <a:r>
              <a:rPr lang="en-US" sz="1600" dirty="0">
                <a:solidFill>
                  <a:schemeClr val="bg1"/>
                </a:solidFill>
              </a:rPr>
              <a:t>bracket has much lower acceptance rate.</a:t>
            </a:r>
            <a:r>
              <a:rPr lang="en-US" sz="1600" b="1" dirty="0">
                <a:solidFill>
                  <a:schemeClr val="bg1"/>
                </a:solidFill>
              </a:rPr>
              <a:t> </a:t>
            </a:r>
            <a:r>
              <a:rPr lang="en-US" sz="1600" dirty="0">
                <a:solidFill>
                  <a:schemeClr val="bg1"/>
                </a:solidFill>
              </a:rPr>
              <a:t>(62.5K to 87.5k) </a:t>
            </a:r>
          </a:p>
          <a:p>
            <a:pPr marL="285750" indent="-285750">
              <a:buFont typeface="Arial" panose="020B0604020202020204" pitchFamily="34" charset="0"/>
              <a:buChar char="•"/>
            </a:pPr>
            <a:endParaRPr lang="en-US" sz="1600" dirty="0">
              <a:solidFill>
                <a:schemeClr val="bg1"/>
              </a:solidFill>
            </a:endParaRPr>
          </a:p>
        </p:txBody>
      </p:sp>
      <p:sp>
        <p:nvSpPr>
          <p:cNvPr id="28" name="Arrow: Right 27">
            <a:extLst>
              <a:ext uri="{FF2B5EF4-FFF2-40B4-BE49-F238E27FC236}">
                <a16:creationId xmlns:a16="http://schemas.microsoft.com/office/drawing/2014/main" id="{4CE729F3-4A5A-89BE-426D-0E9746764F10}"/>
              </a:ext>
            </a:extLst>
          </p:cNvPr>
          <p:cNvSpPr/>
          <p:nvPr/>
        </p:nvSpPr>
        <p:spPr>
          <a:xfrm rot="6880705">
            <a:off x="1321886" y="2053060"/>
            <a:ext cx="304082" cy="139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72BEAB23-F1FB-CC0A-696B-9B9D6392F0B2}"/>
              </a:ext>
            </a:extLst>
          </p:cNvPr>
          <p:cNvSpPr/>
          <p:nvPr/>
        </p:nvSpPr>
        <p:spPr>
          <a:xfrm rot="3188530">
            <a:off x="3210316" y="2028158"/>
            <a:ext cx="304082" cy="139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218F365A-0F15-C2BE-F8AE-5DDE8221D7FD}"/>
              </a:ext>
            </a:extLst>
          </p:cNvPr>
          <p:cNvSpPr/>
          <p:nvPr/>
        </p:nvSpPr>
        <p:spPr>
          <a:xfrm rot="7914937">
            <a:off x="3029118" y="2373184"/>
            <a:ext cx="304082" cy="139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42987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MW_JS_SL_v2" id="{50B954A5-DC84-41DE-87BB-B459A4E7EDA7}" vid="{75F44519-9FD6-49F7-AB9C-46D055682C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3804F14-618B-48E0-A956-DD76B6099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1355</Words>
  <Application>Microsoft Office PowerPoint</Application>
  <PresentationFormat>Widescreen</PresentationFormat>
  <Paragraphs>167</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Franklin Gothic Book</vt:lpstr>
      <vt:lpstr>Franklin Gothic Demi</vt:lpstr>
      <vt:lpstr>Helvetica Neue</vt:lpstr>
      <vt:lpstr>sohne</vt:lpstr>
      <vt:lpstr>Wingdings</vt:lpstr>
      <vt:lpstr>Theme1</vt:lpstr>
      <vt:lpstr>Coupon Data Analysis for</vt:lpstr>
      <vt:lpstr>Agenda</vt:lpstr>
      <vt:lpstr>Introduction</vt:lpstr>
      <vt:lpstr>Data</vt:lpstr>
      <vt:lpstr>Data</vt:lpstr>
      <vt:lpstr>Findings</vt:lpstr>
      <vt:lpstr>Preliminary Outcome</vt:lpstr>
      <vt:lpstr>Coffee User Attributes: Accepted Distribution of a Categorical Variables</vt:lpstr>
      <vt:lpstr>Coffee User Attributes: Accepted Distribution of a categorical variables</vt:lpstr>
      <vt:lpstr>Coffee User Attributes: Not Accepted Distribution of a categorical variables</vt:lpstr>
      <vt:lpstr>Coffee Context Attribute: Accepted vs Not Accepted Distribution of a categorical variables</vt:lpstr>
      <vt:lpstr>Profile: Coffee House</vt:lpstr>
      <vt:lpstr>Summary for Coffee House Coupon</vt:lpstr>
      <vt:lpstr>Thank you</vt:lpstr>
      <vt:lpstr>Why Bar Coupon is Less Likely to Accept</vt:lpstr>
      <vt:lpstr>Why Bar Coupon is Less Likely to Accept</vt:lpstr>
      <vt:lpstr>Why Bar Coupon is Less Likely to Accept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2020-10-14T20:04:43Z</dcterms:created>
  <dcterms:modified xsi:type="dcterms:W3CDTF">2023-04-10T05:33:17Z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