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89" r:id="rId7"/>
    <p:sldId id="258" r:id="rId8"/>
    <p:sldId id="288" r:id="rId9"/>
    <p:sldId id="259" r:id="rId10"/>
    <p:sldId id="261" r:id="rId11"/>
    <p:sldId id="265" r:id="rId12"/>
    <p:sldId id="260" r:id="rId13"/>
    <p:sldId id="262" r:id="rId14"/>
    <p:sldId id="263" r:id="rId15"/>
    <p:sldId id="267" r:id="rId16"/>
    <p:sldId id="268" r:id="rId17"/>
    <p:sldId id="264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77" r:id="rId27"/>
    <p:sldId id="278" r:id="rId28"/>
    <p:sldId id="279" r:id="rId29"/>
    <p:sldId id="275" r:id="rId30"/>
    <p:sldId id="287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A0CA6-5104-41BA-AF53-48E3B8BA4D24}" v="10" dt="2024-09-23T14:58:2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6329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868473B7-D1CC-4586-8D54-9827FB9591DF}"/>
    <pc:docChg chg="addSld modSld">
      <pc:chgData name="Raymer, Michael L." userId="96c2fb1d-e79c-4ca3-9876-783e98fdd04a" providerId="ADAL" clId="{868473B7-D1CC-4586-8D54-9827FB9591DF}" dt="2024-09-23T15:50:45.474" v="22" actId="20577"/>
      <pc:docMkLst>
        <pc:docMk/>
      </pc:docMkLst>
      <pc:sldChg chg="modSp new mod">
        <pc:chgData name="Raymer, Michael L." userId="96c2fb1d-e79c-4ca3-9876-783e98fdd04a" providerId="ADAL" clId="{868473B7-D1CC-4586-8D54-9827FB9591DF}" dt="2024-09-23T15:50:45.474" v="22" actId="20577"/>
        <pc:sldMkLst>
          <pc:docMk/>
          <pc:sldMk cId="2928898040" sldId="289"/>
        </pc:sldMkLst>
        <pc:spChg chg="mod">
          <ac:chgData name="Raymer, Michael L." userId="96c2fb1d-e79c-4ca3-9876-783e98fdd04a" providerId="ADAL" clId="{868473B7-D1CC-4586-8D54-9827FB9591DF}" dt="2024-09-23T15:50:45.474" v="22" actId="20577"/>
          <ac:spMkLst>
            <pc:docMk/>
            <pc:sldMk cId="2928898040" sldId="289"/>
            <ac:spMk id="2" creationId="{C9530864-484B-969C-74C5-E8F135D14254}"/>
          </ac:spMkLst>
        </pc:spChg>
        <pc:spChg chg="mod">
          <ac:chgData name="Raymer, Michael L." userId="96c2fb1d-e79c-4ca3-9876-783e98fdd04a" providerId="ADAL" clId="{868473B7-D1CC-4586-8D54-9827FB9591DF}" dt="2024-09-23T15:50:41.363" v="9" actId="20577"/>
          <ac:spMkLst>
            <pc:docMk/>
            <pc:sldMk cId="2928898040" sldId="289"/>
            <ac:spMk id="3" creationId="{7FA36E91-0D57-7B2F-4B1C-F3BC44613B65}"/>
          </ac:spMkLst>
        </pc:spChg>
      </pc:sldChg>
    </pc:docChg>
  </pc:docChgLst>
  <pc:docChgLst>
    <pc:chgData name="Raymer, Michael L." userId="96c2fb1d-e79c-4ca3-9876-783e98fdd04a" providerId="ADAL" clId="{B67A0CA6-5104-41BA-AF53-48E3B8BA4D24}"/>
    <pc:docChg chg="undo custSel addSld modSld">
      <pc:chgData name="Raymer, Michael L." userId="96c2fb1d-e79c-4ca3-9876-783e98fdd04a" providerId="ADAL" clId="{B67A0CA6-5104-41BA-AF53-48E3B8BA4D24}" dt="2024-09-23T14:59:09.137" v="396" actId="1582"/>
      <pc:docMkLst>
        <pc:docMk/>
      </pc:docMkLst>
      <pc:sldChg chg="addSp modSp mod">
        <pc:chgData name="Raymer, Michael L." userId="96c2fb1d-e79c-4ca3-9876-783e98fdd04a" providerId="ADAL" clId="{B67A0CA6-5104-41BA-AF53-48E3B8BA4D24}" dt="2024-09-23T14:51:42.992" v="173" actId="14100"/>
        <pc:sldMkLst>
          <pc:docMk/>
          <pc:sldMk cId="1554973696" sldId="262"/>
        </pc:sldMkLst>
        <pc:spChg chg="mod">
          <ac:chgData name="Raymer, Michael L." userId="96c2fb1d-e79c-4ca3-9876-783e98fdd04a" providerId="ADAL" clId="{B67A0CA6-5104-41BA-AF53-48E3B8BA4D24}" dt="2024-09-23T14:50:32.596" v="111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B67A0CA6-5104-41BA-AF53-48E3B8BA4D24}" dt="2024-09-23T14:51:42.992" v="173" actId="14100"/>
          <ac:spMkLst>
            <pc:docMk/>
            <pc:sldMk cId="1554973696" sldId="262"/>
            <ac:spMk id="10" creationId="{2C4815EF-9018-6856-0359-FBDE03CA5EF9}"/>
          </ac:spMkLst>
        </pc:spChg>
        <pc:picChg chg="add mod modCrop">
          <ac:chgData name="Raymer, Michael L." userId="96c2fb1d-e79c-4ca3-9876-783e98fdd04a" providerId="ADAL" clId="{B67A0CA6-5104-41BA-AF53-48E3B8BA4D24}" dt="2024-09-23T14:51:21.759" v="168" actId="1076"/>
          <ac:picMkLst>
            <pc:docMk/>
            <pc:sldMk cId="1554973696" sldId="262"/>
            <ac:picMk id="8" creationId="{CB24AD74-9522-15A2-ADA7-5EE3F1BFDEBB}"/>
          </ac:picMkLst>
        </pc:picChg>
      </pc:sldChg>
      <pc:sldChg chg="addSp delSp modSp add mod">
        <pc:chgData name="Raymer, Michael L." userId="96c2fb1d-e79c-4ca3-9876-783e98fdd04a" providerId="ADAL" clId="{B67A0CA6-5104-41BA-AF53-48E3B8BA4D24}" dt="2024-09-23T14:59:09.137" v="396" actId="1582"/>
        <pc:sldMkLst>
          <pc:docMk/>
          <pc:sldMk cId="1015549311" sldId="288"/>
        </pc:sldMkLst>
        <pc:spChg chg="del">
          <ac:chgData name="Raymer, Michael L." userId="96c2fb1d-e79c-4ca3-9876-783e98fdd04a" providerId="ADAL" clId="{B67A0CA6-5104-41BA-AF53-48E3B8BA4D24}" dt="2024-09-23T14:54:06.256" v="175" actId="478"/>
          <ac:spMkLst>
            <pc:docMk/>
            <pc:sldMk cId="1015549311" sldId="288"/>
            <ac:spMk id="3" creationId="{7A90971C-E153-553E-5C03-63E51733E9CD}"/>
          </ac:spMkLst>
        </pc:spChg>
        <pc:spChg chg="del">
          <ac:chgData name="Raymer, Michael L." userId="96c2fb1d-e79c-4ca3-9876-783e98fdd04a" providerId="ADAL" clId="{B67A0CA6-5104-41BA-AF53-48E3B8BA4D24}" dt="2024-09-23T14:54:11.790" v="177" actId="478"/>
          <ac:spMkLst>
            <pc:docMk/>
            <pc:sldMk cId="1015549311" sldId="288"/>
            <ac:spMk id="6" creationId="{D83EA0E4-1BE5-71A3-5DA8-954A636CC74A}"/>
          </ac:spMkLst>
        </pc:spChg>
        <pc:spChg chg="add del mod">
          <ac:chgData name="Raymer, Michael L." userId="96c2fb1d-e79c-4ca3-9876-783e98fdd04a" providerId="ADAL" clId="{B67A0CA6-5104-41BA-AF53-48E3B8BA4D24}" dt="2024-09-23T14:54:09.405" v="176" actId="478"/>
          <ac:spMkLst>
            <pc:docMk/>
            <pc:sldMk cId="1015549311" sldId="288"/>
            <ac:spMk id="7" creationId="{1E8CABD0-8BB0-43C1-3AD4-27F434F010B4}"/>
          </ac:spMkLst>
        </pc:spChg>
        <pc:spChg chg="mod">
          <ac:chgData name="Raymer, Michael L." userId="96c2fb1d-e79c-4ca3-9876-783e98fdd04a" providerId="ADAL" clId="{B67A0CA6-5104-41BA-AF53-48E3B8BA4D24}" dt="2024-09-23T14:55:57.308" v="216" actId="1076"/>
          <ac:spMkLst>
            <pc:docMk/>
            <pc:sldMk cId="1015549311" sldId="288"/>
            <ac:spMk id="8" creationId="{DD11ED09-FF3F-9D25-B8D5-DA46C1294FDE}"/>
          </ac:spMkLst>
        </pc:spChg>
        <pc:spChg chg="add mod">
          <ac:chgData name="Raymer, Michael L." userId="96c2fb1d-e79c-4ca3-9876-783e98fdd04a" providerId="ADAL" clId="{B67A0CA6-5104-41BA-AF53-48E3B8BA4D24}" dt="2024-09-23T14:58:11.246" v="387" actId="1076"/>
          <ac:spMkLst>
            <pc:docMk/>
            <pc:sldMk cId="1015549311" sldId="288"/>
            <ac:spMk id="15" creationId="{2982932D-5DEB-2F1E-BD49-4B4A1F8AB1FA}"/>
          </ac:spMkLst>
        </pc:spChg>
        <pc:picChg chg="add mod">
          <ac:chgData name="Raymer, Michael L." userId="96c2fb1d-e79c-4ca3-9876-783e98fdd04a" providerId="ADAL" clId="{B67A0CA6-5104-41BA-AF53-48E3B8BA4D24}" dt="2024-09-23T14:56:00.532" v="217" actId="1076"/>
          <ac:picMkLst>
            <pc:docMk/>
            <pc:sldMk cId="1015549311" sldId="288"/>
            <ac:picMk id="10" creationId="{A1DDC939-D08A-4041-2D42-DF14703F802E}"/>
          </ac:picMkLst>
        </pc:picChg>
        <pc:picChg chg="add mod">
          <ac:chgData name="Raymer, Michael L." userId="96c2fb1d-e79c-4ca3-9876-783e98fdd04a" providerId="ADAL" clId="{B67A0CA6-5104-41BA-AF53-48E3B8BA4D24}" dt="2024-09-23T14:58:05.966" v="386" actId="1076"/>
          <ac:picMkLst>
            <pc:docMk/>
            <pc:sldMk cId="1015549311" sldId="288"/>
            <ac:picMk id="13" creationId="{B6D42DB0-AEF0-2F3E-DCBC-660E90E331AE}"/>
          </ac:picMkLst>
        </pc:picChg>
        <pc:cxnChg chg="add mod">
          <ac:chgData name="Raymer, Michael L." userId="96c2fb1d-e79c-4ca3-9876-783e98fdd04a" providerId="ADAL" clId="{B67A0CA6-5104-41BA-AF53-48E3B8BA4D24}" dt="2024-09-23T14:56:17.557" v="219" actId="17032"/>
          <ac:cxnSpMkLst>
            <pc:docMk/>
            <pc:sldMk cId="1015549311" sldId="288"/>
            <ac:cxnSpMk id="12" creationId="{AAF8DA7B-1AC8-0341-31BD-9616F1D7D85D}"/>
          </ac:cxnSpMkLst>
        </pc:cxnChg>
        <pc:cxnChg chg="add mod">
          <ac:chgData name="Raymer, Michael L." userId="96c2fb1d-e79c-4ca3-9876-783e98fdd04a" providerId="ADAL" clId="{B67A0CA6-5104-41BA-AF53-48E3B8BA4D24}" dt="2024-09-23T14:58:05.966" v="386" actId="1076"/>
          <ac:cxnSpMkLst>
            <pc:docMk/>
            <pc:sldMk cId="1015549311" sldId="288"/>
            <ac:cxnSpMk id="14" creationId="{6B2BCB81-217F-078E-2AB7-9730B5E9DC35}"/>
          </ac:cxnSpMkLst>
        </pc:cxnChg>
        <pc:cxnChg chg="add del mod">
          <ac:chgData name="Raymer, Michael L." userId="96c2fb1d-e79c-4ca3-9876-783e98fdd04a" providerId="ADAL" clId="{B67A0CA6-5104-41BA-AF53-48E3B8BA4D24}" dt="2024-09-23T14:58:38.840" v="391" actId="478"/>
          <ac:cxnSpMkLst>
            <pc:docMk/>
            <pc:sldMk cId="1015549311" sldId="288"/>
            <ac:cxnSpMk id="16" creationId="{1C3FE378-05DC-89DB-C9FB-7F4FC182BE4C}"/>
          </ac:cxnSpMkLst>
        </pc:cxnChg>
        <pc:cxnChg chg="add mod">
          <ac:chgData name="Raymer, Michael L." userId="96c2fb1d-e79c-4ca3-9876-783e98fdd04a" providerId="ADAL" clId="{B67A0CA6-5104-41BA-AF53-48E3B8BA4D24}" dt="2024-09-23T14:59:09.137" v="396" actId="1582"/>
          <ac:cxnSpMkLst>
            <pc:docMk/>
            <pc:sldMk cId="1015549311" sldId="288"/>
            <ac:cxnSpMk id="20" creationId="{FFCCC318-0FFD-93E0-6E82-6A93F00295D5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22T18:27:04.553" v="8607" actId="20577"/>
      <pc:docMkLst>
        <pc:docMk/>
      </pc:docMkLst>
      <pc:sldChg chg="addSp delSp modSp mod">
        <pc:chgData name="Raymer, Michael L." userId="96c2fb1d-e79c-4ca3-9876-783e98fdd04a" providerId="ADAL" clId="{D7983B60-1C78-41AB-8243-5F177EF15EAF}" dt="2024-05-21T18:35:07.221" v="8596"/>
        <pc:sldMkLst>
          <pc:docMk/>
          <pc:sldMk cId="0" sldId="256"/>
        </pc:sldMkLst>
        <pc:spChg chg="del mod">
          <ac:chgData name="Raymer, Michael L." userId="96c2fb1d-e79c-4ca3-9876-783e98fdd04a" providerId="ADAL" clId="{D7983B60-1C78-41AB-8243-5F177EF15EAF}" dt="2024-05-21T18:35:06.435" v="8595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D7983B60-1C78-41AB-8243-5F177EF15EAF}" dt="2024-05-21T18:35:07.221" v="8596"/>
          <ac:spMkLst>
            <pc:docMk/>
            <pc:sldMk cId="0" sldId="256"/>
            <ac:spMk id="3" creationId="{74DBC6CC-F4BF-2392-88DE-D2D1D721DD71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22T18:27:04.553" v="8607" actId="20577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22T18:27:04.553" v="8607" actId="20577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21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24575,'1'60'0,"13"78"0,-9-112 0,11 35 0,3 13 0,-15-40 0,-2 0 0,-3 63 0,-1-29 0,2-53 0,-2 0 0,-5 25 0,-3 27 0,9-42 0,1 1 0,-2 1 0,-7 41 0,4-37 0,2 0 0,0 0 0,2 0 0,6 53 0,-3-71 0,0-1 0,1 0 0,9 21 0,-8-21 0,0 0 0,0 0 0,2 20 0,-6-29 0,1 0 0,-1 0 0,0 0 0,1 0 0,-1 0 0,1-1 0,0 1 0,0 0 0,0 0 0,1-1 0,-1 1 0,1 0 0,2 3 0,-2-5 0,0 0 0,0 0 0,0 0 0,0 0 0,0 0 0,0 0 0,0 0 0,0-1 0,1 1 0,-1-1 0,0 0 0,0 0 0,0 0 0,1 0 0,-1 0 0,0 0 0,0 0 0,4-2 0,129-7 0,-58 6 0,-3-6 0,-55 5 0,0 2 0,0 0 0,0 1 0,0 1 0,25 2 0,80 11 0,246-7 0,-208-8 0,-58 1 0,111 3 0,-94 18 0,-98-16 0,1 1 0,-1 1 0,37 14 0,-30-9 0,37 9 0,168 24 0,-106-21 0,-60-13 0,34 5 0,0-4 0,105-4 0,313-7 0,-391 9 0,-22 0 0,402-6 0,-295-4 0,-213 1 0,0 0 0,0 0 0,1 0 0,-1 0 0,0 0 0,0 0 0,0-1 0,1 1 0,-1-1 0,0 1 0,0-1 0,0 0 0,0 0 0,0 0 0,0 0 0,0 0 0,-1 0 0,1-1 0,0 1 0,0-1 0,2-2 0,-3 1 0,0 0 0,0 0 0,0 0 0,-1 0 0,1 0 0,-1 0 0,0 0 0,1-1 0,-1 1 0,-1 0 0,1 0 0,0 0 0,-1 0 0,0 0 0,-1-5 0,-75-224 0,30 103 0,29 76 0,6 22 0,2 0 0,1-1 0,-6-40 0,7 26 0,-3 1 0,-2 1 0,-26-64 0,31 85 0,2 0 0,1 0 0,0 0 0,2 0 0,1-1 0,0 1 0,2-1 0,4-39 0,-2 54 0,0 0 0,1 0 0,0 0 0,0 0 0,1 1 0,6-11 0,11-27 0,-16 24 0,-1 0 0,-1-1 0,-1 1 0,0-1 0,-2 1 0,-3-23 0,2-12 0,1 55 0,0 0 0,0-1 0,0 1 0,0 0 0,-1 0 0,1-1 0,0 1 0,-1 0 0,0 0 0,1 0 0,-1 0 0,0-1 0,0 1 0,0 0 0,-1 1 0,1-1 0,0 0 0,-1 0 0,1 0 0,-1 1 0,1-1 0,-1 1 0,-2-2 0,-1 1 0,0 0 0,0 0 0,0 0 0,-1 1 0,1 0 0,0 0 0,-1 0 0,1 1 0,-6 0 0,-273 1 0,-94-6 0,311 1 0,0 3 0,1 3 0,-129 20 0,135-15 0,-1-3 0,-118-7 0,161 3 0,-103-10 0,-58 0 0,-458 10 0,482-10 0,11 0 0,-218 11 0,348-2 0,0 0 0,0-1 0,-14-4 0,13 2 0,-1 1 0,-20-1 0,4 4 0,0 2 0,0 1 0,-34 8 0,-21-3 0,66-8 0,0 2 0,1 0 0,-28 6 0,-14 6 0,-1-3 0,-95 4 0,93-10 0,14 6-1365,38-8-5461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1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38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1:5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3:3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2887 919 24575,'-13'2'0,"1"0"0,-1 0 0,3 1 0,-3 1 0,3 1 0,-23 11 0,-13 4 0,-97 37 0,4 6 0,1 6 0,-213 147 0,163-98 0,-5-9 0,-212 87 0,355-174 0,4 3 0,-1 0 0,-72 55 0,90-60 0,-55 30 0,57-38 0,4 3 0,-46 31 0,61-39 0,0 0 0,-1 2 0,1 0 0,1 0 0,0 0 0,2 2 0,-2-2 0,1 1 0,1-1 0,-8 23 0,-79 290 0,-60 390 0,109-496 0,-28 222 0,21-124 0,39-229 0,0 90 0,8-98 0,-22 139 0,-18-28 0,11-54 0,5 1 0,-16 235 0,47 342 0,-3-692 0,3-2 0,-1 0 0,1-1 0,1 1 0,1 0 0,1 0 0,0 0 0,0-2 0,16 23 0,10 9 0,65 74 0,-38-49 0,-10-16 0,4-2 0,71 56 0,70 71 0,-22 8 0,198 229 0,-82-105 0,-99-114 0,-78-82 0,8-7 0,3-4 0,4-5 0,5-6 0,214 117 0,-244-162 0,200 71 0,115 4 0,-19 1 0,193 50 0,-400-140 0,261 17 0,198-33 0,-482-21 0,707 25 0,-447 22 0,340 21 0,-586-67 0,-2-8 0,183-30 0,-122 10 0,-123 16 0,232-51 0,-325 51 0,0 0 0,-2-1 0,0-2 0,0-1 0,-1 1 0,-1-2 0,0-2 0,31-32 0,36-27 0,-81 70 0,352-287 0,-286 226 0,-4-2 0,106-135 0,-91 101 0,6 4 0,158-137 0,-71 73 0,-111 108 0,1 3 0,5 3 0,1 2 0,150-72 0,11-5 0,-214 112 0,37-17 0,-2-4 0,-1-1 0,-2-5 0,78-72 0,4-27 0,266-304 0,-384 420 0,2-2 0,-4 0 0,0-2 0,-1 0 0,13-43 0,35-147 0,-48 159 0,5-22 0,-6 0 0,6-152 0,-25-165 0,1 328 0,-3 1 0,-1-2 0,-6 4 0,-43-128 0,3 54 0,-88-158 0,112 245 0,-4-1 0,0 2 0,-3 2 0,-65-64 0,-131-170 0,26 31 0,132 167 0,4-3 0,-106-170 0,-804-1200 0,736 1116 0,204 284 0,20 31 0,2-1 0,1-1 0,2 0 0,0-3 0,2 1 0,-12-41 0,-170-480 0,148 410 0,-109-220 0,148 346 0,0 0 0,-1 0 0,-1 1 0,1 1 0,-2-1 0,-1 2 0,-1 1 0,0 1 0,0-1 0,0 1 0,-36-17 0,20 13 0,0 2 0,-2 1 0,-2 1 0,2 3 0,-67-12 0,-512-24 0,-4 45 0,258 4 0,298-1 0,0 4 0,1 2 0,-94 25 0,92-16 0,-3-6 0,-119 12 0,8-10 0,1 7 0,-174 47 0,157-30 0,-112 17 0,-349 77 0,590-119 0,-3-4 0,2-4 0,0-1 0,-102-10 0,14 3 0,-607 3 0,739 0 0,3 1 0,-3 3 0,0-2 0,1 3 0,1 0 0,0 1 0,-2-1 0,2 4 0,-17 9 0,-21 14 0,-74 57 0,-18 11 0,80-57 0,47-29 0,-1 1 0,1-3 0,-2-1 0,-2 0 0,-27 10 0,32-16 23,1 4 0,-1-1-1,-25 17 1,-8 1-1479,31-15-5370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4:3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24575,'0'27'0,"7"35"0,-5-50 0,5 16 0,2 5 0,-7-18 0,-1 1 0,-2 28 0,0-14 0,1-23 0,-1 0 0,-2 11 0,-1 12 0,3-18 0,1-1 0,-1 2 0,-3 17 0,2-16 0,1 0 0,-1 0 0,2 0 0,2 24 0,-1-32 0,0 0 0,0-1 0,5 10 0,-5-10 0,1 1 0,0-1 0,1 10 0,-3-14 0,0 0 0,0 1 0,0-1 0,1 0 0,-1 1 0,0-1 0,1 0 0,-1 0 0,0 1 0,1-1 0,0 0 0,0 0 0,1 2 0,-2-2 0,1-1 0,0 1 0,0-1 0,0 0 0,0 1 0,0-1 0,0 1 0,0-1 0,0 0 0,0 0 0,0 0 0,0 0 0,0 0 0,0 0 0,0 0 0,0 0 0,0 0 0,1-1 0,59-3 0,-26 3 0,-1-3 0,-26 2 0,1 1 0,-1 0 0,1 1 0,0 0 0,11 1 0,36 5 0,111-4 0,-94-3 0,-26 1 0,50 1 0,-42 8 0,-45-7 0,1 0 0,0 1 0,16 6 0,-14-4 0,18 4 0,75 11 0,-48-10 0,-27-6 0,16 3 0,-1-2 0,48-2 0,142-3 0,-177 4 0,-10 1 0,181-4 0,-133-2 0,-96 1 0,0 0 0,0 0 0,0 0 0,0 0 0,0 0 0,0 0 0,0 0 0,0 0 0,0 0 0,0 0 0,0-1 0,0 1 0,0-1 0,0 1 0,0-1 0,0 1 0,-1-1 0,1 0 0,0 1 0,0-1 0,1-1 0,-2 1 0,0 0 0,1-1 0,-1 1 0,0 0 0,1-1 0,-1 1 0,0-1 0,0 1 0,0-1 0,0 1 0,0 0 0,0-1 0,-1 1 0,1 0 0,-1-3 0,-34-101 0,14 47 0,13 34 0,2 10 0,2 0 0,0-1 0,-3-17 0,3 11 0,-1 1 0,0 0 0,-13-29 0,14 38 0,2 1 0,-1 0 0,1-1 0,1 1 0,0-1 0,0 1 0,1-1 0,2-18 0,-1 25 0,-1 0 0,2 0 0,-1 0 0,1 0 0,-1 0 0,4-4 0,4-13 0,-6 11 0,-2 0 0,1 0 0,-1 0 0,0-1 0,-1 1 0,-2-10 0,2-6 0,0 25 0,0 0 0,0 0 0,0 0 0,0 0 0,-1 0 0,1 0 0,0 0 0,0 0 0,-1 0 0,1 0 0,0 1 0,0-2 0,-1 1 0,1 0 0,-1 1 0,0-1 0,1 0 0,-1 0 0,0 0 0,1 1 0,-1-1 0,0 1 0,-1-2 0,0 1 0,0 0 0,0 0 0,-1 1 0,1-1 0,-1 1 0,1-1 0,-1 1 0,1 0 0,-3 0 0,-123 0 0,-43-2 0,141 0 0,-1 2 0,2 1 0,-60 9 0,62-7 0,0-2 0,-54-2 0,73 1 0,-47-4 0,-26-1 0,-207 5 0,218-4 0,5-1 0,-99 5 0,158 0 0,0 0 0,-1-1 0,-5-2 0,5 1 0,0 1 0,-10-1 0,3 2 0,-1 1 0,1 0 0,-16 4 0,-9-1 0,29-4 0,1 1 0,0 0 0,-13 2 0,-6 4 0,0-2 0,-44 1 0,43-3 0,6 2-1365,17-4-5461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939 299 24575,'-4'1'0,"0"-1"0,0 1 0,0 0 0,0 0 0,1 1 0,-8 3 0,-4 1 0,-31 13 0,0 1 0,2 3 0,-71 47 0,54-32 0,-1-2 0,-70 28 0,115-57 0,2 1 0,0 0 0,-24 18 0,30-19 0,-18 9 0,18-12 0,2 0 0,-16 12 0,21-14 0,-1 0 0,0 1 0,0 0 0,1 0 0,0 0 0,0 0 0,0 0 0,0 1 0,0-1 0,-2 7 0,-26 95 0,-19 126 0,35-161 0,-9 73 0,6-41 0,14-74 0,-1 29 0,3-32 0,-7 45 0,-6-9 0,4-18 0,1 1 0,-5 77 0,15 110 0,0-224 0,0-2 0,0 1 0,0 0 0,1 0 0,0 0 0,0-1 0,0 1 0,1-1 0,4 8 0,4 3 0,21 23 0,-13-15 0,-2-5 0,0-1 0,24 18 0,22 23 0,-7 3 0,65 74 0,-27-34 0,-32-37 0,-26-27 0,3-2 0,1-1 0,1-2 0,2-1 0,70 37 0,-80-52 0,65 22 0,38 2 0,-7 1 0,64 15 0,-131-45 0,85 6 0,64-11 0,-157-7 0,231 8 0,-146 7 0,111 7 0,-191-22 0,0-2 0,59-10 0,-40 3 0,-40 6 0,76-18 0,-106 18 0,0-1 0,0 0 0,-1 0 0,1-1 0,-1 0 0,0 0 0,0-1 0,10-10 0,11-9 0,-26 23 0,115-94 0,-93 74 0,-1-1 0,34-43 0,-30 32 0,2 1 0,52-44 0,-24 24 0,-36 35 0,2 0 0,0 2 0,1 1 0,48-24 0,4-2 0,-69 37 0,11-6 0,0-1 0,0-1 0,-2 0 0,27-25 0,0-8 0,87-99 0,-124 136 0,-1 0 0,0 0 0,0-1 0,-1 1 0,4-15 0,12-48 0,-16 53 0,2-9 0,-2 1 0,2-49 0,-8-54 0,0 106 0,-1 1 0,-1 0 0,-1 0 0,-14-41 0,1 18 0,-29-52 0,37 79 0,-2 1 0,0 0 0,0 1 0,-22-21 0,-43-56 0,9 11 0,43 54 0,2-1 0,-35-55 0,-262-391 0,240 364 0,66 92 0,6 9 0,1 1 0,1-1 0,0 0 0,0 0 0,1 0 0,-4-14 0,-56-156 0,49 133 0,-36-71 0,49 113 0,-1-1 0,0 1 0,0-1 0,0 2 0,-1-1 0,1 0 0,-1 1 0,-1 0 0,1 0 0,0 0 0,-12-6 0,7 5 0,-1 1 0,0-1 0,0 1 0,0 1 0,-23-3 0,-165-9 0,-2 15 0,85 1 0,96 0 0,0 2 0,1 0 0,-31 8 0,29-6 0,0-1 0,-38 4 0,1-3 0,1 2 0,-56 15 0,50-10 0,-35 6 0,-115 25 0,193-39 0,-2-1 0,1-1 0,1-1 0,-34-3 0,4 1 0,-197 1 0,241 0 0,0 0 0,0 2 0,-1-2 0,1 2 0,0 0 0,0-1 0,0 1 0,0 1 0,-5 3 0,-7 4 0,-25 19 0,-5 4 0,26-19 0,15-10 0,0 1 0,0-1 0,0 0 0,-2-1 0,-7 4 0,9-5 23,1 1 0,0-1-1,-9 6 1,-2 1-1479,10-6-5370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24575,'1'49'0,"10"61"0,-7-89 0,9 28 0,2 11 0,-12-33 0,-1 0 0,-3 51 0,0-23 0,1-43 0,-2 0 0,-4 20 0,-2 22 0,7-34 0,1 0 0,-1 2 0,-6 33 0,3-30 0,1-1 0,1 1 0,1 0 0,5 43 0,-2-58 0,-1 0 0,2-1 0,6 18 0,-5-18 0,-1 1 0,0 0 0,2 15 0,-5-22 0,1-1 0,-1 1 0,0-1 0,0 0 0,0 1 0,1-2 0,0 2 0,0-1 0,0 1 0,0-2 0,0 2 0,1-1 0,1 3 0,-2-4 0,1-1 0,0 1 0,-1 0 0,1 0 0,-1 0 0,1-1 0,0 1 0,-1-1 0,2 1 0,-2-1 0,1 0 0,-1 0 0,1 0 0,0 0 0,0 0 0,0 0 0,-1 0 0,4-2 0,103-5 0,-46 5 0,-2-5 0,-45 3 0,0 3 0,0-1 0,1 1 0,-1 1 0,20 2 0,65 8 0,197-5 0,-167-6 0,-47 0 0,90 2 0,-76 16 0,-79-14 0,1 1 0,0 1 0,29 11 0,-24-8 0,30 8 0,134 20 0,-84-18 0,-49-10 0,28 4 0,0-3 0,84-3 0,251-6 0,-314 7 0,-17 0 0,322-4 0,-236-4 0,-172 1 0,1 0 0,-1 0 0,2 0 0,-2 0 0,1 0 0,0 0 0,-1-1 0,2 1 0,-2-1 0,1 1 0,-1-1 0,1 1 0,0-1 0,-1 0 0,1 0 0,-1 0 0,0 1 0,1-2 0,-1 1 0,1 0 0,1-3 0,-2 2 0,0 0 0,0-1 0,-1 1 0,0-1 0,1 1 0,-1-1 0,0 1 0,1-1 0,-1 0 0,-1 1 0,1 0 0,0-1 0,-1 1 0,1-1 0,-2-3 0,-60-180 0,25 82 0,22 62 0,5 17 0,2 0 0,1-1 0,-5-31 0,6 20 0,-3 1 0,-2 0 0,-20-50 0,25 67 0,1 1 0,1-1 0,0 1 0,2-1 0,0 0 0,0 1 0,2-2 0,4-30 0,-3 43 0,1-1 0,0 1 0,1 0 0,-1 0 0,1 0 0,5-8 0,9-22 0,-13 19 0,-1 1 0,0-2 0,-2 2 0,1-2 0,-2 2 0,-3-20 0,3-8 0,0 43 0,0 0 0,0 0 0,0 0 0,0 1 0,-1-1 0,1 0 0,0 0 0,-1 1 0,0-1 0,1 0 0,-1 1 0,1-2 0,-1 2 0,0-1 0,-1 1 0,2 0 0,-1-1 0,-1 1 0,1-1 0,0 1 0,0 0 0,-1 0 0,-1-2 0,-1 2 0,0-1 0,0 1 0,0-1 0,-1 1 0,1 0 0,0 0 0,-1 1 0,1 0 0,-4 0 0,-220 0 0,-76-4 0,251 1 0,-1 2 0,1 3 0,-104 16 0,109-13 0,-1-1 0,-94-7 0,128 3 0,-82-8 0,-47 0 0,-367 8 0,387-8 0,8 0 0,-174 9 0,279-2 0,-1 0 0,1 0 0,-11-4 0,10 2 0,-1 0 0,-16 0 0,3 3 0,1 2 0,-1 0 0,-27 7 0,-17-3 0,53-6 0,0 2 0,1-1 0,-22 6 0,-12 4 0,-1-2 0,-75 3 0,73-8 0,13 5-1365,29-7-5461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25:4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3778 711 24575,'-16'2'0,"0"-1"0,-1 0 0,3 2 0,-2 0 0,2 1 0,-28 8 0,-19 4 0,-126 28 0,5 4 0,2 6 0,-280 113 0,214-76 0,-6-6 0,-278 66 0,464-134 0,5 2 0,1 1 0,-97 42 0,120-47 0,-73 24 0,75-30 0,4 2 0,-60 25 0,82-30 0,-3-1 0,1 2 0,1 0 0,1 0 0,0 0 0,2 1 0,-3-1 0,3 1 0,0-1 0,-9 18 0,-106 224 0,-76 302 0,142-384 0,-38 171 0,29-95 0,51-176 0,0 68 0,9-76 0,-28 108 0,-23-22 0,14-41 0,7 1 0,-21 181 0,61 265 0,-3-536 0,3-1 0,-1 0 0,1-1 0,2 1 0,0 0 0,2 0 0,1 0 0,-1-2 0,21 18 0,13 8 0,85 56 0,-49-38 0,-13-12 0,4-1 0,94 43 0,90 55 0,-27 5 0,259 179 0,-108-82 0,-130-89 0,-101-62 0,10-7 0,4-2 0,5-4 0,7-5 0,280 91 0,-320-125 0,262 54 0,152 4 0,-26 0 0,253 38 0,-524-107 0,341 13 0,259-26 0,-630-16 0,925 20 0,-584 16 0,443 16 0,-765-50 0,-3-8 0,238-23 0,-158 8 0,-162 13 0,304-40 0,-425 39 0,-1 1 0,-1-2 0,-1-1 0,0 0 0,-2 0 0,0-1 0,0-2 0,40-25 0,47-20 0,-106 53 0,461-221 0,-374 174 0,-5-1 0,138-105 0,-119 79 0,6 3 0,209-107 0,-94 57 0,-144 84 0,2 2 0,4 2 0,3 2 0,196-55 0,14-5 0,-280 87 0,49-13 0,-3-3 0,-2-2 0,-2-2 0,102-57 0,6-21 0,347-235 0,-502 325 0,3-1 0,-6 0 0,1-2 0,-3 0 0,19-33 0,45-114 0,-64 124 0,8-18 0,-8-1 0,7-116 0,-32-128 0,2 253 0,-5 2 0,-2-2 0,-7 3 0,-56-99 0,5 42 0,-118-123 0,148 190 0,-4-1 0,-1 2 0,-5 2 0,-83-51 0,-174-130 0,36 23 0,173 129 0,4-2 0,-138-131 0,-1053-928 0,964 863 0,267 219 0,26 24 0,2 0 0,2-2 0,3 1 0,-1-2 0,3 0 0,-16-31 0,-223-373 0,195 319 0,-143-170 0,194 266 0,0 1 0,-2 0 0,-1 0 0,1 2 0,-3-1 0,1 1 0,-3 1 0,0 0 0,-1 1 0,1-1 0,-46-12 0,25 9 0,0 2 0,-3 2 0,-2-1 0,3 3 0,-89-9 0,-669-19 0,-6 35 0,338 3 0,391 0 0,-1 2 0,1 2 0,-122 19 0,119-12 0,-2-4 0,-157 8 0,10-7 0,2 5 0,-227 37 0,204-24 0,-145 14 0,-458 59 0,773-93 0,-5-2 0,3-3 0,0-1 0,-133-7 0,18 1 0,-794 3 0,967 0 0,3 2 0,-3 0 0,1 0 0,-1 2 0,3 0 0,-1 0 0,-1 0 0,1 3 0,-23 7 0,-25 11 0,-99 44 0,-23 8 0,106-44 0,60-21 0,0-1 0,0-2 0,-3 0 0,-2-1 0,-34 8 0,41-11 23,0 1 0,1 0-1,-34 13 1,-11 2-1479,42-13-5370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03:4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1441 385 24575,'-6'1'0,"0"0"0,-1 0 0,2 0 0,-1 1 0,0 0 0,-10 5 0,-7 1 0,-48 16 0,1 2 0,2 3 0,-108 62 0,83-42 0,-4-3 0,-105 36 0,177-73 0,2 2 0,0-1 0,-37 24 0,46-26 0,-28 13 0,29-16 0,1 1 0,-23 14 0,32-17 0,-2 0 0,1 0 0,0 1 0,1 0 0,-1 0 0,1 0 0,0 0 0,0 0 0,0 0 0,-3 10 0,-40 120 0,-30 165 0,55-209 0,-15 94 0,11-52 0,20-97 0,-1 39 0,5-42 0,-12 59 0,-8-13 0,5-22 0,2 1 0,-7 98 0,23 144 0,-1-291 0,0-1 0,1 1 0,0-1 0,1 1 0,-1-1 0,2 1 0,-1-1 0,1 0 0,8 10 0,4 3 0,33 31 0,-19-21 0,-5-6 0,2-1 0,35 24 0,35 29 0,-10 4 0,98 95 0,-41-43 0,-49-48 0,-39-35 0,4-2 0,1-2 0,2-3 0,3-1 0,107 48 0,-122-67 0,100 28 0,57 4 0,-9-1 0,96 21 0,-200-58 0,131 6 0,98-13 0,-240-9 0,353 10 0,-223 10 0,169 8 0,-292-27 0,-1-4 0,91-13 0,-61 5 0,-61 7 0,115-23 0,-161 23 0,-1-1 0,0 0 0,-1-1 0,1 0 0,-1 0 0,-1 0 0,1-2 0,15-13 0,18-11 0,-41 29 0,176-121 0,-142 96 0,-2-1 0,52-57 0,-45 42 0,2 2 0,80-57 0,-35 30 0,-57 46 0,2 0 0,2 2 0,1 1 0,74-30 0,6-2 0,-108 46 0,20-6 0,-1-3 0,-2 1 0,0-3 0,39-30 0,2-11 0,133-128 0,-192 176 0,1 0 0,-2-1 0,0 0 0,-1 0 0,8-18 0,16-63 0,-24 68 0,3-9 0,-3-1 0,3-63 0,-12-69 0,0 136 0,-2 2 0,0-1 0,-3 1 0,-21-54 0,1 24 0,-44-67 0,56 103 0,-2-1 0,0 1 0,-1 1 0,-33-26 0,-66-72 0,14 12 0,66 71 0,1-1 0,-52-72 0,-402-502 0,368 467 0,102 120 0,9 12 0,1 0 0,1-1 0,2 0 0,-1 0 0,1-1 0,-7-16 0,-84-202 0,74 172 0,-54-92 0,74 144 0,-1 1 0,0 0 0,0 0 0,0 1 0,-1 0 0,0 0 0,-2 0 0,1 1 0,0 0 0,0 0 0,-17-7 0,9 5 0,0 1 0,-1 1 0,-1-1 0,1 3 0,-34-6 0,-255-10 0,-2 19 0,129 1 0,149 1 0,-1 1 0,1 1 0,-47 10 0,46-7 0,-1-1 0,-60 3 0,4-3 0,1 3 0,-87 20 0,78-13 0,-56 7 0,-174 32 0,295-50 0,-2-1 0,1-2 0,0 0 0,-51-4 0,7 0 0,-303 2 0,369 0 0,2 1 0,-2 0 0,0 0 0,0 1 0,1 1 0,0-1 0,0 0 0,0 2 0,-9 3 0,-10 7 0,-37 23 0,-9 5 0,40-24 0,24-12 0,-1 0 0,0-1 0,0 0 0,-2-1 0,-13 5 0,17-7 23,-1 2 0,0-1-1,-12 8 1,-5 0-1479,16-7-5370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7:10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862 243 24575,'-3'0'0,"-1"1"0,0-1 0,1 1 0,-1 0 0,1 1 0,-6 2 0,-5 1 0,-29 10 0,1 2 0,1 1 0,-64 39 0,49-26 0,-1-2 0,-64 23 0,106-46 0,1 0 0,0 1 0,-22 14 0,28-16 0,-17 9 0,17-11 0,1 1 0,-14 8 0,19-10 0,-1 0 0,0 0 0,1 0 0,0 1 0,0-1 0,0 1 0,0-1 0,1 1 0,-1-1 0,-2 7 0,-23 76 0,-19 103 0,33-131 0,-8 59 0,6-33 0,12-60 0,0 23 0,2-26 0,-7 37 0,-5-7 0,4-15 0,1 1 0,-5 62 0,14 90 0,0-183 0,0 0 0,0-1 0,0 1 0,0 0 0,1 0 0,0-1 0,0 1 0,0-1 0,5 7 0,3 1 0,19 21 0,-11-14 0,-3-4 0,1 0 0,22 14 0,20 19 0,-6 2 0,59 61 0,-25-28 0,-30-30 0,-22-22 0,2-2 0,1-1 0,0-1 0,3-1 0,63 30 0,-72-42 0,59 18 0,35 1 0,-6 1 0,57 12 0,-119-36 0,78 4 0,59-8 0,-143-6 0,210 7 0,-133 5 0,101 6 0,-174-18 0,-1-1 0,54-9 0,-36 3 0,-37 4 0,70-14 0,-98 14 0,1 1 0,-1-2 0,-1 0 0,1 1 0,0-1 0,-1 0 0,1-1 0,8-8 0,11-8 0,-24 20 0,106-77 0,-87 60 0,0-1 0,31-35 0,-26 27 0,0 0 0,48-35 0,-21 18 0,-33 30 0,0-1 0,2 2 0,-1 0 0,46-18 0,3-2 0,-64 29 0,11-4 0,-1 0 0,0-2 0,0 0 0,23-20 0,1-7 0,79-80 0,-114 111 0,0-1 0,0 1 0,-1-1 0,0 0 0,4-12 0,10-38 0,-14 42 0,1-7 0,-1 1 0,1-40 0,-7-44 0,0 87 0,0 0 0,-2-1 0,0 2 0,-14-35 0,1 16 0,-26-43 0,34 65 0,-2 0 0,0 0 0,0 1 0,-20-18 0,-40-44 0,9 8 0,39 45 0,1-2 0,-31-44 0,-241-318 0,220 296 0,61 74 0,6 9 0,1-1 0,0 0 0,1 0 0,-1 0 0,2-1 0,-5-10 0,-50-128 0,44 110 0,-32-59 0,43 91 0,1 1 0,-1-1 0,1 1 0,-1 0 0,0 0 0,-1 0 0,1 1 0,-1 0 0,0-1 0,0 1 0,-10-5 0,5 4 0,1 0 0,-2 1 0,1 0 0,0 0 0,-21-2 0,-152-7 0,-1 12 0,76 1 0,90 0 0,0 1 0,0 0 0,-28 7 0,28-4 0,-2-2 0,-35 3 0,3-2 0,-1 2 0,-51 12 0,47-8 0,-34 4 0,-104 21 0,176-32 0,-1 0 0,1-2 0,0 0 0,-31-2 0,5 0 0,-182 1 0,221 0 0,1 0 0,-1 1 0,0 0 0,1 0 0,-1 0 0,1 1 0,-1-1 0,1 2 0,-6 1 0,-6 5 0,-21 14 0,-7 4 0,25-16 0,14-7 0,-1 0 0,1-1 0,-1 0 0,-1 0 0,-7 2 0,9-3 23,0 0 0,0 0-1,-7 5 1,-3 0-1479,10-4-5370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choice is to use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setBackground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il-en/java/duke/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hyperlink" Target="https://www.oracle.com/il-en/java/duk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05/www/sp14/psets/ps4/java-6-tutorial/componen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GridBagLayout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Graphics and Graphical User Interfaces (GUIs)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F2226-4A4E-2F5E-D7F0-EFE611AC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38" y="3041158"/>
            <a:ext cx="2209800" cy="56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BC6CC-F4BF-2392-88DE-D2D1D721DD71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r>
              <a:rPr lang="en-US" dirty="0"/>
              <a:t>BUT… a </a:t>
            </a:r>
            <a:r>
              <a:rPr lang="en-US" dirty="0" err="1"/>
              <a:t>JFrame</a:t>
            </a:r>
            <a:r>
              <a:rPr lang="en-US" dirty="0"/>
              <a:t> only shows </a:t>
            </a:r>
            <a:r>
              <a:rPr lang="en-US" u="sng" dirty="0"/>
              <a:t>one</a:t>
            </a:r>
            <a:r>
              <a:rPr lang="en-US" dirty="0"/>
              <a:t> item: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1B8906-E0D2-5AB7-C6C8-D6C6606B006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So, what do we do about that?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172A-020D-D9AA-0D7B-9D12F0527709}"/>
              </a:ext>
            </a:extLst>
          </p:cNvPr>
          <p:cNvSpPr txBox="1"/>
          <p:nvPr/>
        </p:nvSpPr>
        <p:spPr>
          <a:xfrm>
            <a:off x="914400" y="1967023"/>
            <a:ext cx="7467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8" name="Picture 7" descr="A black and white logo of a person making a &quot;hush&quot; gesture.">
            <a:extLst>
              <a:ext uri="{FF2B5EF4-FFF2-40B4-BE49-F238E27FC236}">
                <a16:creationId xmlns:a16="http://schemas.microsoft.com/office/drawing/2014/main" id="{CB24AD74-9522-15A2-ADA7-5EE3F1B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111" t="30000" r="31111" b="31111"/>
          <a:stretch/>
        </p:blipFill>
        <p:spPr>
          <a:xfrm>
            <a:off x="6949998" y="2081000"/>
            <a:ext cx="685800" cy="70597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C4815EF-9018-6856-0359-FBDE03CA5EF9}"/>
              </a:ext>
            </a:extLst>
          </p:cNvPr>
          <p:cNvSpPr/>
          <p:nvPr/>
        </p:nvSpPr>
        <p:spPr>
          <a:xfrm>
            <a:off x="7292898" y="462235"/>
            <a:ext cx="1676400" cy="1447800"/>
          </a:xfrm>
          <a:prstGeom prst="wedgeEllipseCallout">
            <a:avLst>
              <a:gd name="adj1" fmla="val -38128"/>
              <a:gd name="adj2" fmla="val 63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I’m lying, but we’ll get to that later.</a:t>
            </a:r>
          </a:p>
        </p:txBody>
      </p:sp>
    </p:spTree>
    <p:extLst>
      <p:ext uri="{BB962C8B-B14F-4D97-AF65-F5344CB8AC3E}">
        <p14:creationId xmlns:p14="http://schemas.microsoft.com/office/powerpoint/2010/main" val="1554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can hold all kinds of GUI elements and allows you to set a Layout Manager to keep them nicely arranged.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4768-26B6-2D88-2710-2867956A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3" y="3429000"/>
            <a:ext cx="2819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863-AC46-3B0A-0FE2-87D6C44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sz="2400" dirty="0"/>
              <a:t>(and Layout Managers) </a:t>
            </a:r>
            <a:r>
              <a:rPr lang="en-US" dirty="0"/>
              <a:t>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5DE7-85B1-BCA8-8682-51035232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068341"/>
          </a:xfrm>
        </p:spPr>
        <p:txBody>
          <a:bodyPr/>
          <a:lstStyle/>
          <a:p>
            <a:r>
              <a:rPr lang="en-US" dirty="0"/>
              <a:t>The default layout manager is called </a:t>
            </a:r>
            <a:r>
              <a:rPr lang="en-US" dirty="0" err="1"/>
              <a:t>FlowLayout</a:t>
            </a:r>
            <a:r>
              <a:rPr lang="en-US" dirty="0"/>
              <a:t>.  We’ll see some others soon.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D0F8-8821-0DCB-F732-22E450D6C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1D0E-23AF-B1AB-3FCC-DFFEDF4BD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795FD-9F70-A5A3-155D-159A1DFD411E}"/>
              </a:ext>
            </a:extLst>
          </p:cNvPr>
          <p:cNvSpPr txBox="1"/>
          <p:nvPr/>
        </p:nvSpPr>
        <p:spPr>
          <a:xfrm>
            <a:off x="1143000" y="2421791"/>
            <a:ext cx="7467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 too!"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otherButton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46191-D166-401F-4F6A-5F08CFC559BE}"/>
              </a:ext>
            </a:extLst>
          </p:cNvPr>
          <p:cNvCxnSpPr/>
          <p:nvPr/>
        </p:nvCxnSpPr>
        <p:spPr>
          <a:xfrm flipH="1">
            <a:off x="5638800" y="3588291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5A28A-0500-81BC-B88C-16EAB938A45D}"/>
              </a:ext>
            </a:extLst>
          </p:cNvPr>
          <p:cNvCxnSpPr/>
          <p:nvPr/>
        </p:nvCxnSpPr>
        <p:spPr>
          <a:xfrm flipH="1">
            <a:off x="5638800" y="3845243"/>
            <a:ext cx="9144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7486E-676E-0589-6FA9-EF2DD604C740}"/>
              </a:ext>
            </a:extLst>
          </p:cNvPr>
          <p:cNvCxnSpPr>
            <a:cxnSpLocks/>
          </p:cNvCxnSpPr>
          <p:nvPr/>
        </p:nvCxnSpPr>
        <p:spPr>
          <a:xfrm>
            <a:off x="1371600" y="4302443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7771E-2BFF-CD1A-322A-7BD7E15B5657}"/>
              </a:ext>
            </a:extLst>
          </p:cNvPr>
          <p:cNvCxnSpPr>
            <a:cxnSpLocks/>
          </p:cNvCxnSpPr>
          <p:nvPr/>
        </p:nvCxnSpPr>
        <p:spPr>
          <a:xfrm>
            <a:off x="1371600" y="4786227"/>
            <a:ext cx="60960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7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5EF0-D0D0-679A-677B-96A13139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47C7-1E49-1A9C-53AC-C9D0F97B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Let’s use inheritance to see where our </a:t>
            </a:r>
            <a:r>
              <a:rPr lang="en-US" dirty="0" err="1"/>
              <a:t>JPanel</a:t>
            </a:r>
            <a:r>
              <a:rPr lang="en-US" dirty="0"/>
              <a:t> lives.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F279-93E8-C808-A47A-97CF5B143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C97A-7B5C-6548-77D9-B8A191AD1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B89201-C1BE-0C10-0E33-D2395F28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88068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9A88C-58F1-AAA3-AF1E-EF33A61F20E5}"/>
              </a:ext>
            </a:extLst>
          </p:cNvPr>
          <p:cNvSpPr txBox="1">
            <a:spLocks/>
          </p:cNvSpPr>
          <p:nvPr/>
        </p:nvSpPr>
        <p:spPr bwMode="auto">
          <a:xfrm>
            <a:off x="768202" y="2362200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Java calls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/>
              <a:t> 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paintComponent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1600" dirty="0"/>
              <a:t> 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/>
              <a:t> </a:t>
            </a:r>
            <a:r>
              <a:rPr lang="en-US" sz="2400" dirty="0"/>
              <a:t>when a GUI component needs to be re-drawn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74694A-7764-B280-22EE-068107C2E661}"/>
              </a:ext>
            </a:extLst>
          </p:cNvPr>
          <p:cNvSpPr txBox="1">
            <a:spLocks/>
          </p:cNvSpPr>
          <p:nvPr/>
        </p:nvSpPr>
        <p:spPr bwMode="auto">
          <a:xfrm>
            <a:off x="768202" y="4100512"/>
            <a:ext cx="449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Think of a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US" sz="2400" dirty="0"/>
              <a:t> object like a pen, it can be used to change colors and draw things like lines and shapes.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7A9B9B-A153-005E-364E-91ED1245E33C}"/>
              </a:ext>
            </a:extLst>
          </p:cNvPr>
          <p:cNvCxnSpPr>
            <a:cxnSpLocks/>
          </p:cNvCxnSpPr>
          <p:nvPr/>
        </p:nvCxnSpPr>
        <p:spPr>
          <a:xfrm>
            <a:off x="4614530" y="2970028"/>
            <a:ext cx="1339703" cy="4253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FD25-F730-8283-E032-0DC06F1B13B4}"/>
              </a:ext>
            </a:extLst>
          </p:cNvPr>
          <p:cNvCxnSpPr/>
          <p:nvPr/>
        </p:nvCxnSpPr>
        <p:spPr>
          <a:xfrm>
            <a:off x="1143000" y="3990752"/>
            <a:ext cx="4121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5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Wouldn’t it be nice if our buttons did more than just look like buttons?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23B1D-5408-D31D-C00D-1C4CD1B1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7865"/>
            <a:ext cx="2819794" cy="1457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5D0CF4-1DE9-E16B-7236-D3301066818A}"/>
              </a:ext>
            </a:extLst>
          </p:cNvPr>
          <p:cNvSpPr/>
          <p:nvPr/>
        </p:nvSpPr>
        <p:spPr>
          <a:xfrm>
            <a:off x="5638800" y="2090232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28713-EA79-23ED-B1E8-CD756A08341E}"/>
              </a:ext>
            </a:extLst>
          </p:cNvPr>
          <p:cNvSpPr/>
          <p:nvPr/>
        </p:nvSpPr>
        <p:spPr>
          <a:xfrm>
            <a:off x="5638800" y="2623632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E252D-CA74-CAB0-50EA-4B4860678279}"/>
              </a:ext>
            </a:extLst>
          </p:cNvPr>
          <p:cNvSpPr/>
          <p:nvPr/>
        </p:nvSpPr>
        <p:spPr>
          <a:xfrm>
            <a:off x="5638800" y="2785798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3BDB40-B95E-292A-BC9A-03862C7DCA44}"/>
              </a:ext>
            </a:extLst>
          </p:cNvPr>
          <p:cNvSpPr/>
          <p:nvPr/>
        </p:nvSpPr>
        <p:spPr>
          <a:xfrm>
            <a:off x="3276600" y="3987710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&lt;&lt;ActionListener&gt;&gt;</a:t>
            </a:r>
          </a:p>
          <a:p>
            <a:pPr algn="ctr"/>
            <a:r>
              <a:rPr lang="en-US" sz="2000" dirty="0" err="1"/>
              <a:t>ButtonListener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FEC1BA-CD17-5006-8EA3-558BC932B2C6}"/>
              </a:ext>
            </a:extLst>
          </p:cNvPr>
          <p:cNvSpPr/>
          <p:nvPr/>
        </p:nvSpPr>
        <p:spPr>
          <a:xfrm>
            <a:off x="3276600" y="4521110"/>
            <a:ext cx="3200400" cy="16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E33-D556-4D90-8A6D-5179E4D6E0B0}"/>
              </a:ext>
            </a:extLst>
          </p:cNvPr>
          <p:cNvSpPr/>
          <p:nvPr/>
        </p:nvSpPr>
        <p:spPr>
          <a:xfrm>
            <a:off x="3276600" y="4683276"/>
            <a:ext cx="3200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actionPerformed</a:t>
            </a:r>
            <a:r>
              <a:rPr lang="en-US" sz="1600" dirty="0"/>
              <a:t>(</a:t>
            </a:r>
            <a:r>
              <a:rPr lang="en-US" sz="1600" dirty="0" err="1"/>
              <a:t>actionEvent</a:t>
            </a:r>
            <a:r>
              <a:rPr lang="en-US" sz="1600" dirty="0"/>
              <a:t> e)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B187C5-9CE4-90DC-469E-1F36B559CDF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91000" y="2356932"/>
            <a:ext cx="1447800" cy="266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2D782CA-2729-ADC2-8C54-3C5CDEEBA11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33800" y="3022165"/>
            <a:ext cx="1143000" cy="96554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7726EF-C175-BB7C-CC61-AE4896050CE2}"/>
              </a:ext>
            </a:extLst>
          </p:cNvPr>
          <p:cNvSpPr txBox="1"/>
          <p:nvPr/>
        </p:nvSpPr>
        <p:spPr>
          <a:xfrm>
            <a:off x="685800" y="533400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82B8C8-3ABA-8524-9F08-F155C6560F87}"/>
              </a:ext>
            </a:extLst>
          </p:cNvPr>
          <p:cNvSpPr txBox="1"/>
          <p:nvPr/>
        </p:nvSpPr>
        <p:spPr>
          <a:xfrm>
            <a:off x="6553003" y="1752600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83F8C6-63E3-61EF-2350-2535FF550A9A}"/>
              </a:ext>
            </a:extLst>
          </p:cNvPr>
          <p:cNvSpPr txBox="1"/>
          <p:nvPr/>
        </p:nvSpPr>
        <p:spPr>
          <a:xfrm>
            <a:off x="4994447" y="3599167"/>
            <a:ext cx="13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5772-B572-D7BA-2A27-32FFAD3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E44E-7A05-26FB-19DA-FF3A9A51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5257800" cy="1752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dirty="0"/>
              <a:t> interface has just one method: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55422-E3F5-393C-90D4-858392459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EE068-DCD4-7A1C-CC16-550000E41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EE090-FD03-AD92-F790-4E626BBC61AB}"/>
              </a:ext>
            </a:extLst>
          </p:cNvPr>
          <p:cNvSpPr txBox="1"/>
          <p:nvPr/>
        </p:nvSpPr>
        <p:spPr>
          <a:xfrm>
            <a:off x="1017624" y="2909322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was pressed!"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2F52E-006E-6054-2D8E-A6346953904A}"/>
              </a:ext>
            </a:extLst>
          </p:cNvPr>
          <p:cNvSpPr txBox="1">
            <a:spLocks/>
          </p:cNvSpPr>
          <p:nvPr/>
        </p:nvSpPr>
        <p:spPr bwMode="auto">
          <a:xfrm>
            <a:off x="5101856" y="4495800"/>
            <a:ext cx="3512288" cy="164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dirty="0" err="1"/>
              <a:t>s</a:t>
            </a:r>
            <a:r>
              <a:rPr lang="en-US" dirty="0"/>
              <a:t> hold information about the event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F7F4A6-3889-1CF8-8CE3-3375D5198AE6}"/>
              </a:ext>
            </a:extLst>
          </p:cNvPr>
          <p:cNvSpPr txBox="1">
            <a:spLocks/>
          </p:cNvSpPr>
          <p:nvPr/>
        </p:nvSpPr>
        <p:spPr bwMode="auto">
          <a:xfrm>
            <a:off x="1447800" y="4663648"/>
            <a:ext cx="3512288" cy="14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800" dirty="0"/>
              <a:t> prevents errors caused by typos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B42738-6F11-710A-5C38-1F90864CD7F9}"/>
              </a:ext>
            </a:extLst>
          </p:cNvPr>
          <p:cNvSpPr/>
          <p:nvPr/>
        </p:nvSpPr>
        <p:spPr>
          <a:xfrm>
            <a:off x="779354" y="3423684"/>
            <a:ext cx="957297" cy="1949302"/>
          </a:xfrm>
          <a:custGeom>
            <a:avLst/>
            <a:gdLst>
              <a:gd name="connsiteX0" fmla="*/ 957297 w 957297"/>
              <a:gd name="connsiteY0" fmla="*/ 1949302 h 1949302"/>
              <a:gd name="connsiteX1" fmla="*/ 283902 w 957297"/>
              <a:gd name="connsiteY1" fmla="*/ 1765004 h 1949302"/>
              <a:gd name="connsiteX2" fmla="*/ 367 w 957297"/>
              <a:gd name="connsiteY2" fmla="*/ 928576 h 1949302"/>
              <a:gd name="connsiteX3" fmla="*/ 333520 w 957297"/>
              <a:gd name="connsiteY3" fmla="*/ 212651 h 1949302"/>
              <a:gd name="connsiteX4" fmla="*/ 723381 w 957297"/>
              <a:gd name="connsiteY4" fmla="*/ 0 h 1949302"/>
              <a:gd name="connsiteX5" fmla="*/ 723381 w 957297"/>
              <a:gd name="connsiteY5" fmla="*/ 0 h 19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297" h="1949302">
                <a:moveTo>
                  <a:pt x="957297" y="1949302"/>
                </a:moveTo>
                <a:cubicBezTo>
                  <a:pt x="700343" y="1942213"/>
                  <a:pt x="443390" y="1935125"/>
                  <a:pt x="283902" y="1765004"/>
                </a:cubicBezTo>
                <a:cubicBezTo>
                  <a:pt x="124414" y="1594883"/>
                  <a:pt x="-7903" y="1187301"/>
                  <a:pt x="367" y="928576"/>
                </a:cubicBezTo>
                <a:cubicBezTo>
                  <a:pt x="8637" y="669851"/>
                  <a:pt x="213018" y="367414"/>
                  <a:pt x="333520" y="212651"/>
                </a:cubicBezTo>
                <a:cubicBezTo>
                  <a:pt x="454022" y="57888"/>
                  <a:pt x="723381" y="0"/>
                  <a:pt x="723381" y="0"/>
                </a:cubicBezTo>
                <a:lnTo>
                  <a:pt x="723381" y="0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F58C08-D329-D658-C7F8-C454DA4B33DD}"/>
              </a:ext>
            </a:extLst>
          </p:cNvPr>
          <p:cNvSpPr/>
          <p:nvPr/>
        </p:nvSpPr>
        <p:spPr>
          <a:xfrm>
            <a:off x="3990752" y="1260140"/>
            <a:ext cx="2636875" cy="1603562"/>
          </a:xfrm>
          <a:custGeom>
            <a:avLst/>
            <a:gdLst>
              <a:gd name="connsiteX0" fmla="*/ 0 w 2639242"/>
              <a:gd name="connsiteY0" fmla="*/ 37032 h 1603562"/>
              <a:gd name="connsiteX1" fmla="*/ 893135 w 2639242"/>
              <a:gd name="connsiteY1" fmla="*/ 65386 h 1603562"/>
              <a:gd name="connsiteX2" fmla="*/ 2076894 w 2639242"/>
              <a:gd name="connsiteY2" fmla="*/ 639544 h 1603562"/>
              <a:gd name="connsiteX3" fmla="*/ 2565991 w 2639242"/>
              <a:gd name="connsiteY3" fmla="*/ 1291674 h 1603562"/>
              <a:gd name="connsiteX4" fmla="*/ 2636875 w 2639242"/>
              <a:gd name="connsiteY4" fmla="*/ 1603562 h 1603562"/>
              <a:gd name="connsiteX5" fmla="*/ 2636875 w 2639242"/>
              <a:gd name="connsiteY5" fmla="*/ 1603562 h 1603562"/>
              <a:gd name="connsiteX0" fmla="*/ 0 w 2636875"/>
              <a:gd name="connsiteY0" fmla="*/ 37032 h 1603562"/>
              <a:gd name="connsiteX1" fmla="*/ 893135 w 2636875"/>
              <a:gd name="connsiteY1" fmla="*/ 65386 h 1603562"/>
              <a:gd name="connsiteX2" fmla="*/ 2076894 w 2636875"/>
              <a:gd name="connsiteY2" fmla="*/ 639544 h 1603562"/>
              <a:gd name="connsiteX3" fmla="*/ 2530549 w 2636875"/>
              <a:gd name="connsiteY3" fmla="*/ 1234967 h 1603562"/>
              <a:gd name="connsiteX4" fmla="*/ 2636875 w 2636875"/>
              <a:gd name="connsiteY4" fmla="*/ 1603562 h 1603562"/>
              <a:gd name="connsiteX5" fmla="*/ 2636875 w 2636875"/>
              <a:gd name="connsiteY5" fmla="*/ 1603562 h 160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6875" h="1603562">
                <a:moveTo>
                  <a:pt x="0" y="37032"/>
                </a:moveTo>
                <a:cubicBezTo>
                  <a:pt x="273493" y="999"/>
                  <a:pt x="546986" y="-35033"/>
                  <a:pt x="893135" y="65386"/>
                </a:cubicBezTo>
                <a:cubicBezTo>
                  <a:pt x="1239284" y="165805"/>
                  <a:pt x="1803992" y="444614"/>
                  <a:pt x="2076894" y="639544"/>
                </a:cubicBezTo>
                <a:cubicBezTo>
                  <a:pt x="2349796" y="834474"/>
                  <a:pt x="2437219" y="1074297"/>
                  <a:pt x="2530549" y="1234967"/>
                </a:cubicBezTo>
                <a:cubicBezTo>
                  <a:pt x="2623879" y="1395637"/>
                  <a:pt x="2636875" y="1603562"/>
                  <a:pt x="2636875" y="1603562"/>
                </a:cubicBezTo>
                <a:lnTo>
                  <a:pt x="2636875" y="1603562"/>
                </a:ln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7D2C8F7-336B-2BA6-90F7-C2D2A0EC1621}"/>
              </a:ext>
            </a:extLst>
          </p:cNvPr>
          <p:cNvSpPr/>
          <p:nvPr/>
        </p:nvSpPr>
        <p:spPr>
          <a:xfrm>
            <a:off x="6542567" y="3276502"/>
            <a:ext cx="1729635" cy="1345117"/>
          </a:xfrm>
          <a:custGeom>
            <a:avLst/>
            <a:gdLst>
              <a:gd name="connsiteX0" fmla="*/ 900224 w 1729635"/>
              <a:gd name="connsiteY0" fmla="*/ 1345117 h 1345117"/>
              <a:gd name="connsiteX1" fmla="*/ 1509824 w 1729635"/>
              <a:gd name="connsiteY1" fmla="*/ 1061582 h 1345117"/>
              <a:gd name="connsiteX2" fmla="*/ 1729563 w 1729635"/>
              <a:gd name="connsiteY2" fmla="*/ 671721 h 1345117"/>
              <a:gd name="connsiteX3" fmla="*/ 1524000 w 1729635"/>
              <a:gd name="connsiteY3" fmla="*/ 125917 h 1345117"/>
              <a:gd name="connsiteX4" fmla="*/ 815163 w 1729635"/>
              <a:gd name="connsiteY4" fmla="*/ 5414 h 1345117"/>
              <a:gd name="connsiteX5" fmla="*/ 0 w 1729635"/>
              <a:gd name="connsiteY5" fmla="*/ 239331 h 134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9635" h="1345117">
                <a:moveTo>
                  <a:pt x="900224" y="1345117"/>
                </a:moveTo>
                <a:cubicBezTo>
                  <a:pt x="1135912" y="1259466"/>
                  <a:pt x="1371601" y="1173815"/>
                  <a:pt x="1509824" y="1061582"/>
                </a:cubicBezTo>
                <a:cubicBezTo>
                  <a:pt x="1648047" y="949349"/>
                  <a:pt x="1727200" y="827665"/>
                  <a:pt x="1729563" y="671721"/>
                </a:cubicBezTo>
                <a:cubicBezTo>
                  <a:pt x="1731926" y="515777"/>
                  <a:pt x="1676400" y="236968"/>
                  <a:pt x="1524000" y="125917"/>
                </a:cubicBezTo>
                <a:cubicBezTo>
                  <a:pt x="1371600" y="14866"/>
                  <a:pt x="1069163" y="-13488"/>
                  <a:pt x="815163" y="5414"/>
                </a:cubicBezTo>
                <a:cubicBezTo>
                  <a:pt x="561163" y="24316"/>
                  <a:pt x="280581" y="131823"/>
                  <a:pt x="0" y="239331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won’t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2DD2-7B88-B1E9-28E2-74E92B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AA55-79C7-B59F-2673-D3900205B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9DEFE-F4EA-849F-0D7C-14E09B444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6F9DA-DB89-9AA9-B125-C1A5C49A3998}"/>
              </a:ext>
            </a:extLst>
          </p:cNvPr>
          <p:cNvSpPr txBox="1"/>
          <p:nvPr/>
        </p:nvSpPr>
        <p:spPr>
          <a:xfrm>
            <a:off x="457200" y="1066800"/>
            <a:ext cx="7162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listener1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A66F-6297-A0B1-08A0-B0CB86631E05}"/>
              </a:ext>
            </a:extLst>
          </p:cNvPr>
          <p:cNvSpPr txBox="1"/>
          <p:nvPr/>
        </p:nvSpPr>
        <p:spPr>
          <a:xfrm>
            <a:off x="838200" y="4587829"/>
            <a:ext cx="769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C985E-1744-AE5D-0102-84A17222CE2B}"/>
              </a:ext>
            </a:extLst>
          </p:cNvPr>
          <p:cNvCxnSpPr>
            <a:cxnSpLocks/>
          </p:cNvCxnSpPr>
          <p:nvPr/>
        </p:nvCxnSpPr>
        <p:spPr>
          <a:xfrm>
            <a:off x="838200" y="4481400"/>
            <a:ext cx="723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4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18BD-CDF0-6174-C5E8-49A88C4A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B1D-3FB6-BCBD-0D10-A2B46AED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We need a way to access </a:t>
            </a:r>
            <a:r>
              <a:rPr lang="en-US" dirty="0" err="1"/>
              <a:t>clickCount</a:t>
            </a:r>
            <a:r>
              <a:rPr lang="en-US" dirty="0"/>
              <a:t> from </a:t>
            </a:r>
            <a:r>
              <a:rPr lang="en-US" dirty="0" err="1"/>
              <a:t>actionPerformed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we create the class </a:t>
            </a:r>
            <a:r>
              <a:rPr lang="en-US" dirty="0" err="1"/>
              <a:t>ButtonListener</a:t>
            </a:r>
            <a:r>
              <a:rPr lang="en-US" dirty="0"/>
              <a:t> </a:t>
            </a:r>
            <a:r>
              <a:rPr lang="en-US" u="sng" dirty="0"/>
              <a:t>inside</a:t>
            </a:r>
            <a:r>
              <a:rPr lang="en-US" dirty="0"/>
              <a:t> the class </a:t>
            </a:r>
            <a:r>
              <a:rPr lang="en-US" dirty="0" err="1"/>
              <a:t>MainWindow</a:t>
            </a:r>
            <a:r>
              <a:rPr lang="en-US" dirty="0"/>
              <a:t>, it can access every field of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private 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called an </a:t>
            </a:r>
            <a:r>
              <a:rPr lang="en-US" u="sng" dirty="0"/>
              <a:t>Inner Class</a:t>
            </a:r>
            <a:r>
              <a:rPr lang="en-US" dirty="0"/>
              <a:t> in Java.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C3A-3E47-AB1E-8FE5-A092010FD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084E-AAE1-D67B-70A8-3B6216277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73-9473-BB65-4D83-30E2C7A8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Inner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F3123-1A65-FDB0-E3B3-1D07749FA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A41E1-ED4D-C394-468C-B48AB675B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4AEE9-FF67-D4B4-F957-8EED96CC69AF}"/>
              </a:ext>
            </a:extLst>
          </p:cNvPr>
          <p:cNvSpPr txBox="1"/>
          <p:nvPr/>
        </p:nvSpPr>
        <p:spPr>
          <a:xfrm>
            <a:off x="381000" y="1407616"/>
            <a:ext cx="838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JPanel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setContentPane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Inner Class can see all of </a:t>
            </a:r>
            <a:r>
              <a:rPr lang="en-US" sz="14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MainWindow’s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private variables: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ButtonListener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1879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9C4-67CC-92F3-EC1B-9A1F978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4D0B-DE9A-4EA8-B77E-6D2861B3E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0586-E8C3-4246-56D5-E4B358B9D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1C473-82E9-D81D-EC0F-4E1679C0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51266"/>
            <a:ext cx="2743200" cy="280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8D687-A725-B425-B9FD-E100F7F4F9B3}"/>
              </a:ext>
            </a:extLst>
          </p:cNvPr>
          <p:cNvSpPr txBox="1"/>
          <p:nvPr/>
        </p:nvSpPr>
        <p:spPr>
          <a:xfrm>
            <a:off x="1219200" y="1102403"/>
            <a:ext cx="6781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45700-4F32-D991-2CB5-41AA22FD01FC}"/>
              </a:ext>
            </a:extLst>
          </p:cNvPr>
          <p:cNvSpPr txBox="1"/>
          <p:nvPr/>
        </p:nvSpPr>
        <p:spPr>
          <a:xfrm>
            <a:off x="990600" y="32766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23B5A-A4CE-DF30-968D-8BB743B41824}"/>
              </a:ext>
            </a:extLst>
          </p:cNvPr>
          <p:cNvSpPr txBox="1"/>
          <p:nvPr/>
        </p:nvSpPr>
        <p:spPr>
          <a:xfrm>
            <a:off x="1447800" y="3962400"/>
            <a:ext cx="7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E2CF-C3AE-B120-62B2-E1FBF142CBFB}"/>
              </a:ext>
            </a:extLst>
          </p:cNvPr>
          <p:cNvSpPr txBox="1"/>
          <p:nvPr/>
        </p:nvSpPr>
        <p:spPr>
          <a:xfrm>
            <a:off x="6100043" y="3580663"/>
            <a:ext cx="137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Control</a:t>
            </a:r>
          </a:p>
          <a:p>
            <a:r>
              <a:rPr lang="en-US" dirty="0">
                <a:latin typeface="+mn-lt"/>
              </a:rPr>
              <a:t>  buttons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A9896-4FF7-0098-0B7C-812F2A8AC78D}"/>
              </a:ext>
            </a:extLst>
          </p:cNvPr>
          <p:cNvSpPr txBox="1"/>
          <p:nvPr/>
        </p:nvSpPr>
        <p:spPr>
          <a:xfrm>
            <a:off x="6219627" y="4537132"/>
            <a:ext cx="254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Content Pane</a:t>
            </a:r>
          </a:p>
          <a:p>
            <a:r>
              <a:rPr lang="en-US" sz="2000" dirty="0">
                <a:latin typeface="+mn-lt"/>
              </a:rPr>
              <a:t>(usually a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 or a subclass of </a:t>
            </a:r>
            <a:r>
              <a:rPr lang="en-US" sz="2000" dirty="0" err="1">
                <a:latin typeface="+mn-lt"/>
              </a:rPr>
              <a:t>JPanel</a:t>
            </a:r>
            <a:r>
              <a:rPr lang="en-US" sz="2000" dirty="0">
                <a:latin typeface="+mn-lt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07BBD-E999-2A57-7E6A-8D16858CB793}"/>
              </a:ext>
            </a:extLst>
          </p:cNvPr>
          <p:cNvCxnSpPr>
            <a:cxnSpLocks/>
          </p:cNvCxnSpPr>
          <p:nvPr/>
        </p:nvCxnSpPr>
        <p:spPr>
          <a:xfrm flipV="1">
            <a:off x="1742391" y="3124200"/>
            <a:ext cx="1496109" cy="3604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794BE-4DAB-0D4C-6D32-2683F51E5956}"/>
              </a:ext>
            </a:extLst>
          </p:cNvPr>
          <p:cNvCxnSpPr>
            <a:cxnSpLocks/>
          </p:cNvCxnSpPr>
          <p:nvPr/>
        </p:nvCxnSpPr>
        <p:spPr>
          <a:xfrm flipV="1">
            <a:off x="2192718" y="3180575"/>
            <a:ext cx="1504970" cy="1012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FF0D5-AE86-9A8A-4B19-F06C3F7351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876800" y="3180575"/>
            <a:ext cx="1223243" cy="8155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971C05-9FD5-8747-665C-8A6D1628E29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334000" y="3204565"/>
            <a:ext cx="7660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CB5500-DF5D-3ABE-05F6-9028ED65D9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1200" y="3204565"/>
            <a:ext cx="308843" cy="7915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73153C-DFA3-354C-EE0A-DEF9E6553119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537132"/>
            <a:ext cx="960586" cy="2154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1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060-FF79-F38C-EC6A-DB48248B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600200"/>
          </a:xfrm>
        </p:spPr>
        <p:txBody>
          <a:bodyPr/>
          <a:lstStyle/>
          <a:p>
            <a:r>
              <a:rPr lang="en-US" dirty="0"/>
              <a:t>If we aren’t going to re-use the class, we can create it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dirty="0"/>
              <a:t> the call to </a:t>
            </a:r>
            <a:r>
              <a:rPr lang="en-US" dirty="0" err="1"/>
              <a:t>addActionListener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2949476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391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524B-791C-73D0-787E-D034454E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13A32-5475-42A7-5852-2397EEBCD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176F9-F3FB-B869-DCA3-A7895958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9E33D-A58B-9997-83B6-FBCFD3E0BB66}"/>
              </a:ext>
            </a:extLst>
          </p:cNvPr>
          <p:cNvSpPr txBox="1"/>
          <p:nvPr/>
        </p:nvSpPr>
        <p:spPr>
          <a:xfrm>
            <a:off x="609600" y="1600200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code });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420B00-C065-9D75-5B84-6BF23662A148}"/>
              </a:ext>
            </a:extLst>
          </p:cNvPr>
          <p:cNvCxnSpPr>
            <a:cxnSpLocks/>
          </p:cNvCxnSpPr>
          <p:nvPr/>
        </p:nvCxnSpPr>
        <p:spPr>
          <a:xfrm>
            <a:off x="1698826" y="3457736"/>
            <a:ext cx="2191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14:cNvPr>
              <p14:cNvContentPartPr/>
              <p14:nvPr/>
            </p14:nvContentPartPr>
            <p14:xfrm>
              <a:off x="1033680" y="3170096"/>
              <a:ext cx="152964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1ABA5-12DF-1E08-71EE-F44A42625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560" y="3163976"/>
                <a:ext cx="15418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14:cNvPr>
              <p14:cNvContentPartPr/>
              <p14:nvPr/>
            </p14:nvContentPartPr>
            <p14:xfrm>
              <a:off x="3962400" y="2622659"/>
              <a:ext cx="4648200" cy="355942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EA9DD0-E29D-1202-D9D4-01126B3C41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6280" y="2616538"/>
                <a:ext cx="4660441" cy="357166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2ADC8BC-004F-3354-B29F-78E68C04C10D}"/>
              </a:ext>
            </a:extLst>
          </p:cNvPr>
          <p:cNvSpPr txBox="1"/>
          <p:nvPr/>
        </p:nvSpPr>
        <p:spPr>
          <a:xfrm>
            <a:off x="922200" y="2846568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0467CA-B8BA-0DB9-F567-C1C239F9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194839"/>
            <a:ext cx="29718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A1161-66E7-6DCA-5DAE-2D8B6D169730}"/>
              </a:ext>
            </a:extLst>
          </p:cNvPr>
          <p:cNvSpPr txBox="1"/>
          <p:nvPr/>
        </p:nvSpPr>
        <p:spPr>
          <a:xfrm>
            <a:off x="4080600" y="38862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EC7429-484E-C0BE-305D-0102ECF0F36D}"/>
              </a:ext>
            </a:extLst>
          </p:cNvPr>
          <p:cNvCxnSpPr>
            <a:cxnSpLocks/>
          </p:cNvCxnSpPr>
          <p:nvPr/>
        </p:nvCxnSpPr>
        <p:spPr>
          <a:xfrm flipH="1">
            <a:off x="7162800" y="2000310"/>
            <a:ext cx="647700" cy="175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7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34-3377-0EC7-718F-2DC3E5DF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43F-BF79-0904-A5AC-D3EB7ED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Can we make this even more concise?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776CE-E195-72F1-A883-9DCD5CBB3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5219-1A13-021F-FC46-84AB2CC3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A29C1-8F69-3294-8806-29D1BE7DDACB}"/>
              </a:ext>
            </a:extLst>
          </p:cNvPr>
          <p:cNvSpPr txBox="1"/>
          <p:nvPr/>
        </p:nvSpPr>
        <p:spPr>
          <a:xfrm>
            <a:off x="1104900" y="2208074"/>
            <a:ext cx="6934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button has been clicked "</a:t>
            </a:r>
            <a:endParaRPr lang="en-US" sz="18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40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Hmm… </a:t>
            </a:r>
            <a:r>
              <a:rPr lang="en-US" dirty="0" err="1"/>
              <a:t>addActionListener</a:t>
            </a:r>
            <a:r>
              <a:rPr lang="en-US" dirty="0"/>
              <a:t> expects one parameter, an ActionListener, so I guess I need to create an ActionListener reference variable.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A930A1-E8E4-FF78-2EC6-BB4BE92DB4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4BD5FEF-D711-8E5E-F383-F7E2163601EF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B866E-5F16-CA15-6D87-72B8AE62C9C2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DC5-994E-C317-F6F6-20B166B9FC7C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8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7F7872-8643-4606-D880-0F20CFA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363258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390D252-F999-4B45-87DA-A34300274F29}"/>
              </a:ext>
            </a:extLst>
          </p:cNvPr>
          <p:cNvSpPr/>
          <p:nvPr/>
        </p:nvSpPr>
        <p:spPr>
          <a:xfrm>
            <a:off x="381000" y="1066800"/>
            <a:ext cx="7543800" cy="2664768"/>
          </a:xfrm>
          <a:prstGeom prst="cloudCallout">
            <a:avLst>
              <a:gd name="adj1" fmla="val -32668"/>
              <a:gd name="adj2" fmla="val 60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kind of object should I point it to?  I guess an anonymous one, but an ActionListener </a:t>
            </a:r>
            <a:r>
              <a:rPr lang="en-US" b="1" dirty="0"/>
              <a:t>must</a:t>
            </a:r>
            <a:r>
              <a:rPr lang="en-US" dirty="0"/>
              <a:t> have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e), so I guess that’s where the code goes.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3042360" y="4324359"/>
              <a:ext cx="691440" cy="26004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6241" y="4318245"/>
                <a:ext cx="703678" cy="2722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2667000" y="4047360"/>
            <a:ext cx="1412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>
            <a:off x="3352800" y="4445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4308753" y="3886824"/>
              <a:ext cx="1511458" cy="115741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634" y="3880704"/>
                <a:ext cx="1523697" cy="116965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302" y="4357301"/>
            <a:ext cx="1638300" cy="276996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dirty="0"/>
              <a:t>Anonymous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85284-2276-76D3-ACA3-CB363C3953DD}"/>
              </a:ext>
            </a:extLst>
          </p:cNvPr>
          <p:cNvSpPr txBox="1"/>
          <p:nvPr/>
        </p:nvSpPr>
        <p:spPr>
          <a:xfrm>
            <a:off x="800100" y="5867400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Speak Pro" panose="020B0504020101020102" pitchFamily="34" charset="0"/>
              </a:rPr>
              <a:t>Image source:  </a:t>
            </a:r>
            <a:r>
              <a:rPr lang="en-US" sz="1200" dirty="0">
                <a:solidFill>
                  <a:srgbClr val="0070C0"/>
                </a:solidFill>
                <a:latin typeface="Speak Pro" panose="020B0504020101020102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https://www.oracle.com/il-en/java/duke/</a:t>
            </a:r>
            <a:endParaRPr lang="en-US" sz="12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F20-64E4-9AC3-7111-1DCB3F99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know??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7031B-8512-78A6-6D11-7218DEECB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4069-0B59-ECE1-3E54-999F51EEE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69EE8-A161-39CB-4FC9-D08A9173D4B0}"/>
              </a:ext>
            </a:extLst>
          </p:cNvPr>
          <p:cNvSpPr txBox="1"/>
          <p:nvPr/>
        </p:nvSpPr>
        <p:spPr>
          <a:xfrm>
            <a:off x="914400" y="517936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2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{code});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14:cNvPr>
              <p14:cNvContentPartPr/>
              <p14:nvPr/>
            </p14:nvContentPartPr>
            <p14:xfrm>
              <a:off x="838200" y="2986956"/>
              <a:ext cx="1227542" cy="46166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82ED12-D0ED-6F9B-B198-44F5C8B40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80" y="2980839"/>
                <a:ext cx="1239781" cy="47389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D5819D-6151-ED25-15E5-C12C7925DC20}"/>
              </a:ext>
            </a:extLst>
          </p:cNvPr>
          <p:cNvSpPr txBox="1"/>
          <p:nvPr/>
        </p:nvSpPr>
        <p:spPr>
          <a:xfrm>
            <a:off x="457200" y="25908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ActionListener</a:t>
            </a:r>
            <a:endParaRPr lang="en-US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ED257-BAE4-1DEC-A446-279F65CA33A1}"/>
              </a:ext>
            </a:extLst>
          </p:cNvPr>
          <p:cNvCxnSpPr>
            <a:cxnSpLocks/>
          </p:cNvCxnSpPr>
          <p:nvPr/>
        </p:nvCxnSpPr>
        <p:spPr>
          <a:xfrm flipV="1">
            <a:off x="1451971" y="3217788"/>
            <a:ext cx="1215029" cy="3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14:cNvPr>
              <p14:cNvContentPartPr/>
              <p14:nvPr/>
            </p14:nvContentPartPr>
            <p14:xfrm>
              <a:off x="2679514" y="1852950"/>
              <a:ext cx="6083486" cy="275324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AFD229-ABD8-B455-8622-AE0CDFD7F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393" y="1846830"/>
                <a:ext cx="6095727" cy="276548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C5F86-3A95-7D4D-2991-7DE64D55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000" y="1385345"/>
            <a:ext cx="2743200" cy="4651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Anonymous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B6849-8AF6-2382-7D14-CDEB3E15A83B}"/>
              </a:ext>
            </a:extLst>
          </p:cNvPr>
          <p:cNvSpPr txBox="1"/>
          <p:nvPr/>
        </p:nvSpPr>
        <p:spPr>
          <a:xfrm>
            <a:off x="2895600" y="264479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code</a:t>
            </a:r>
            <a:endParaRPr lang="en-US" sz="16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29684-BD0F-2DB1-1024-5813069CE554}"/>
              </a:ext>
            </a:extLst>
          </p:cNvPr>
          <p:cNvCxnSpPr>
            <a:cxnSpLocks/>
          </p:cNvCxnSpPr>
          <p:nvPr/>
        </p:nvCxnSpPr>
        <p:spPr>
          <a:xfrm flipV="1">
            <a:off x="5829300" y="2960132"/>
            <a:ext cx="1562100" cy="23296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FF585-C9CA-6CA1-1D18-0984D8AD3B37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181358"/>
            <a:ext cx="3352800" cy="2108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0F7B-CEF7-D9CC-802A-C618604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ActionListener or many?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1170-A137-772E-6FB9-33A915500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2EB3-FF4A-3EC8-D80B-76898F02B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A9FCF-81A2-E698-3448-BEA59AC0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914400" cy="28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8CA87-D924-A80C-C468-EB494291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052187"/>
            <a:ext cx="914400" cy="283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7B47E-1A5E-09F8-DA56-01BE294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709164"/>
            <a:ext cx="914400" cy="283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58B4BC-A624-954D-735E-8DB0BB1F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390476"/>
            <a:ext cx="914400" cy="28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AAA23-9E3E-4F97-C926-2E0565C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042966"/>
            <a:ext cx="914400" cy="283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14:cNvPr>
              <p14:cNvContentPartPr/>
              <p14:nvPr/>
            </p14:nvContentPartPr>
            <p14:xfrm>
              <a:off x="2133600" y="2150255"/>
              <a:ext cx="2320200" cy="149214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C5054D-9C71-4D69-391A-3575D3F48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480" y="2144135"/>
                <a:ext cx="2332440" cy="150438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9869D-26C8-F822-5155-C33264309970}"/>
              </a:ext>
            </a:extLst>
          </p:cNvPr>
          <p:cNvSpPr txBox="1"/>
          <p:nvPr/>
        </p:nvSpPr>
        <p:spPr>
          <a:xfrm>
            <a:off x="2246100" y="2385815"/>
            <a:ext cx="20952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actionPerformed</a:t>
            </a:r>
            <a:endParaRPr lang="en-US" sz="11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ActionEvent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 </a:t>
            </a:r>
            <a:endParaRPr lang="en-US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C41A2-D11C-90CB-61EB-C2B7DD839978}"/>
              </a:ext>
            </a:extLst>
          </p:cNvPr>
          <p:cNvCxnSpPr>
            <a:stCxn id="7" idx="3"/>
          </p:cNvCxnSpPr>
          <p:nvPr/>
        </p:nvCxnSpPr>
        <p:spPr>
          <a:xfrm>
            <a:off x="1295400" y="1513490"/>
            <a:ext cx="1066800" cy="8487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CDD58-3E0A-B9CD-251C-CFD12C6EB2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5400" y="2194077"/>
            <a:ext cx="876600" cy="3982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6804BA-14C7-E6E6-7302-9D45F36CCA5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95400" y="2802745"/>
            <a:ext cx="838200" cy="483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4E4420-FDAF-F777-A42D-35FBCE4D049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295400" y="3218962"/>
            <a:ext cx="876600" cy="313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D9915C-3118-0714-D204-9025BC3F8AC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5400" y="3390476"/>
            <a:ext cx="1066800" cy="794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62EE0E-3CBD-98A5-8E63-0632847DDB6F}"/>
              </a:ext>
            </a:extLst>
          </p:cNvPr>
          <p:cNvSpPr txBox="1"/>
          <p:nvPr/>
        </p:nvSpPr>
        <p:spPr>
          <a:xfrm>
            <a:off x="872400" y="4646344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getSource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...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C386837-CD7B-A3DB-DB73-FD14AF9B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1752600"/>
            <a:ext cx="914400" cy="2837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5022F-F4BF-75E2-4B3D-79A88FD4BFA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408600" y="1894490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B13F2-96D3-6421-7747-F50F83FB9910}"/>
              </a:ext>
            </a:extLst>
          </p:cNvPr>
          <p:cNvGrpSpPr/>
          <p:nvPr/>
        </p:nvGrpSpPr>
        <p:grpSpPr>
          <a:xfrm>
            <a:off x="6934200" y="1492553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7D9693-71AF-8E46-C94F-0FB1B1F0D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399F39-AA2C-C969-79C7-30CB8C727058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DBD36DD-7624-C158-EF60-0221334E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2919184"/>
            <a:ext cx="914400" cy="28377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30BC69-3513-8FBE-73C1-DF0CE4E6256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08600" y="3061074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6F827-BABE-7B0E-5F1C-7DC03368EA99}"/>
              </a:ext>
            </a:extLst>
          </p:cNvPr>
          <p:cNvGrpSpPr/>
          <p:nvPr/>
        </p:nvGrpSpPr>
        <p:grpSpPr>
          <a:xfrm>
            <a:off x="6934200" y="2659137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CF4F5A-ABBE-CB0B-9FF5-F9FAA7E52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73F564-B50B-A93B-C4F6-F0B3FFD3DB3D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F9C257B-7D24-D11A-2876-9328CC5D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4079566"/>
            <a:ext cx="914400" cy="28377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40185F-8BE6-A709-29D4-989ECABFE2E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8600" y="4221456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857B6-4F5B-F0D1-6A9A-4BD7FE190718}"/>
              </a:ext>
            </a:extLst>
          </p:cNvPr>
          <p:cNvGrpSpPr/>
          <p:nvPr/>
        </p:nvGrpSpPr>
        <p:grpSpPr>
          <a:xfrm>
            <a:off x="6934200" y="3819519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F77BED-E130-76F8-C4B8-823DB1B6C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DF3705-0552-9163-06BB-6CE49F9E5E63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B1F9E1B-2CDA-6538-7339-BD31964A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1F1"/>
              </a:clrFrom>
              <a:clrTo>
                <a:srgbClr val="F2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4200" y="5245077"/>
            <a:ext cx="914400" cy="28377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097B4-4505-21F8-7A20-2ABCAA2A2BD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08600" y="5386967"/>
            <a:ext cx="52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17F447-0107-F3A8-0699-AC9E3DD308BF}"/>
              </a:ext>
            </a:extLst>
          </p:cNvPr>
          <p:cNvGrpSpPr/>
          <p:nvPr/>
        </p:nvGrpSpPr>
        <p:grpSpPr>
          <a:xfrm>
            <a:off x="6934200" y="4985030"/>
            <a:ext cx="1388700" cy="940634"/>
            <a:chOff x="5697900" y="2716967"/>
            <a:chExt cx="1388700" cy="9406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14:cNvPr>
                <p14:cNvContentPartPr/>
                <p14:nvPr/>
              </p14:nvContentPartPr>
              <p14:xfrm>
                <a:off x="5697900" y="2716967"/>
                <a:ext cx="1388700" cy="940634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6C9B7B-505E-D9B1-A09A-8BC2560993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81" y="2710847"/>
                  <a:ext cx="1400938" cy="9528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46DFD1-8811-7E35-963C-410DEBE21AD5}"/>
                </a:ext>
              </a:extLst>
            </p:cNvPr>
            <p:cNvSpPr txBox="1"/>
            <p:nvPr/>
          </p:nvSpPr>
          <p:spPr>
            <a:xfrm>
              <a:off x="5810400" y="2952526"/>
              <a:ext cx="1254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" b="0" dirty="0">
                  <a:solidFill>
                    <a:srgbClr val="0000FF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void</a:t>
              </a:r>
              <a:endParaRPr lang="en-US" sz="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600" b="0" dirty="0" err="1">
                  <a:solidFill>
                    <a:srgbClr val="795E26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actionPerformed</a:t>
              </a:r>
              <a:endParaRPr lang="en-US" sz="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dirty="0">
                  <a:solidFill>
                    <a:srgbClr val="795E26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600" b="0" dirty="0" err="1">
                  <a:solidFill>
                    <a:srgbClr val="267F99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ActionEvent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6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e</a:t>
              </a:r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600" dirty="0">
                  <a:solidFill>
                    <a:srgbClr val="3B3B3B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… </a:t>
              </a:r>
              <a:endParaRPr lang="en-US" sz="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600" b="0" dirty="0">
                  <a:solidFill>
                    <a:srgbClr val="3B3B3B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sz="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CCE164-6092-67A1-C609-16445168ABC9}"/>
              </a:ext>
            </a:extLst>
          </p:cNvPr>
          <p:cNvCxnSpPr/>
          <p:nvPr/>
        </p:nvCxnSpPr>
        <p:spPr>
          <a:xfrm>
            <a:off x="4935900" y="1179133"/>
            <a:ext cx="76200" cy="47064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19E-82B7-2F4A-5138-B80508C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ActionListeners</a:t>
            </a:r>
            <a:r>
              <a:rPr lang="en-US" dirty="0"/>
              <a:t> and the EDT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CE08-E23E-3E63-9941-C19C9E0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981200"/>
          </a:xfrm>
        </p:spPr>
        <p:txBody>
          <a:bodyPr/>
          <a:lstStyle/>
          <a:p>
            <a:r>
              <a:rPr lang="en-US" dirty="0"/>
              <a:t>ActionListener code runs in the EDT, which means it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dangerous</a:t>
            </a:r>
            <a:r>
              <a:rPr lang="en-US" dirty="0"/>
              <a:t> to perform long calculations.  Your program will lag, and user events will pile 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0A010-3F4C-277C-2208-9E966D59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FD62-B9BE-1896-DEFE-EA35AD360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58F20-CC87-2FDB-61B6-9AD60314B182}"/>
              </a:ext>
            </a:extLst>
          </p:cNvPr>
          <p:cNvSpPr txBox="1"/>
          <p:nvPr/>
        </p:nvSpPr>
        <p:spPr>
          <a:xfrm>
            <a:off x="381000" y="32004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countButton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addActionListener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"Counting: 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86162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82E-C9D1-4023-91D7-A0E9701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Elements in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2D01-25D8-ADBD-0CF6-CA4CC3FA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191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JLabel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JCheckBox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JRadioButton</a:t>
            </a:r>
            <a:r>
              <a:rPr lang="en-US" dirty="0"/>
              <a:t> and </a:t>
            </a:r>
            <a:r>
              <a:rPr lang="en-US" dirty="0" err="1"/>
              <a:t>ButtonGroup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JList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JMenuBar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and </a:t>
            </a:r>
            <a:r>
              <a:rPr lang="en-US" dirty="0" err="1"/>
              <a:t>JMenuItem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JComboBox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JSlider</a:t>
            </a:r>
            <a:r>
              <a:rPr lang="en-US" dirty="0"/>
              <a:t>, </a:t>
            </a:r>
            <a:r>
              <a:rPr lang="en-US" dirty="0" err="1"/>
              <a:t>JScrollBar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7558-5435-6B5D-353E-D5ADF6103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1C2B-BC1D-961C-34A6-B072C5C96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6146" name="Picture 2" descr="Menu image">
            <a:extLst>
              <a:ext uri="{FF2B5EF4-FFF2-40B4-BE49-F238E27FC236}">
                <a16:creationId xmlns:a16="http://schemas.microsoft.com/office/drawing/2014/main" id="{42699AFF-A459-5207-94D6-108BBB8D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2" y="1143000"/>
            <a:ext cx="21240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F29BE-CFBA-1D5D-4411-C9D1A60B7F8A}"/>
              </a:ext>
            </a:extLst>
          </p:cNvPr>
          <p:cNvSpPr txBox="1"/>
          <p:nvPr/>
        </p:nvSpPr>
        <p:spPr>
          <a:xfrm>
            <a:off x="800100" y="5559623"/>
            <a:ext cx="7543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peak Pro" panose="020B0504020101020102" pitchFamily="34" charset="0"/>
              </a:rPr>
              <a:t>Image source:  </a:t>
            </a:r>
            <a:r>
              <a:rPr lang="en-US" sz="14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https://web.mit.edu/6.005/www/sp14/psets/ps4/java-6-tutorial/components.html</a:t>
            </a:r>
            <a:endParaRPr lang="en-US" sz="14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1FC3-5D4C-ACE2-D6C9-6ADA73D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94F6-FDFB-C21A-EC57-DEF9B8974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86204-F155-7A26-EC03-D7F3EAC32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7EB51-87C8-4002-5DDC-0A3D9786E9D5}"/>
              </a:ext>
            </a:extLst>
          </p:cNvPr>
          <p:cNvSpPr/>
          <p:nvPr/>
        </p:nvSpPr>
        <p:spPr>
          <a:xfrm>
            <a:off x="1295400" y="13716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BorderLayout.NORTH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FEDB-8A3F-99EC-D51A-C44C291A6048}"/>
              </a:ext>
            </a:extLst>
          </p:cNvPr>
          <p:cNvSpPr/>
          <p:nvPr/>
        </p:nvSpPr>
        <p:spPr>
          <a:xfrm>
            <a:off x="12954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50F22-D67D-3A12-EB64-C2AFA57C35E8}"/>
              </a:ext>
            </a:extLst>
          </p:cNvPr>
          <p:cNvSpPr/>
          <p:nvPr/>
        </p:nvSpPr>
        <p:spPr>
          <a:xfrm>
            <a:off x="7239000" y="2057400"/>
            <a:ext cx="685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55A16-6DC9-98AA-BF7C-922262EAAAE4}"/>
              </a:ext>
            </a:extLst>
          </p:cNvPr>
          <p:cNvSpPr/>
          <p:nvPr/>
        </p:nvSpPr>
        <p:spPr>
          <a:xfrm>
            <a:off x="1981200" y="2057400"/>
            <a:ext cx="52578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BorderLayout.CENTER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B9C24-5E7F-6B30-7B10-5B6CCB030E88}"/>
              </a:ext>
            </a:extLst>
          </p:cNvPr>
          <p:cNvSpPr/>
          <p:nvPr/>
        </p:nvSpPr>
        <p:spPr>
          <a:xfrm>
            <a:off x="1295400" y="5257800"/>
            <a:ext cx="6629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BorderLayout.SOUTH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864-484B-969C-74C5-E8F135D1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6E91-0D57-7B2F-4B1C-F3BC4461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446A-E8C3-EE29-76EB-1869D4965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042-B930-B244-61A8-7755ED247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89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41BD5C-4F8B-5B64-C461-04B57AC8A9A5}"/>
              </a:ext>
            </a:extLst>
          </p:cNvPr>
          <p:cNvSpPr/>
          <p:nvPr/>
        </p:nvSpPr>
        <p:spPr>
          <a:xfrm>
            <a:off x="6477000" y="3320385"/>
            <a:ext cx="1828800" cy="2655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976F-7C03-26AE-A71B-8366478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03D5-EBED-9963-7C83-26F317392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DD67-7BB2-9671-51F4-BD37956A4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6778-9885-D452-8D5D-89A518199EA3}"/>
              </a:ext>
            </a:extLst>
          </p:cNvPr>
          <p:cNvSpPr/>
          <p:nvPr/>
        </p:nvSpPr>
        <p:spPr>
          <a:xfrm>
            <a:off x="762000" y="1752600"/>
            <a:ext cx="7543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D39D17-50DF-24E6-2701-1BDFAF1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200075"/>
            <a:ext cx="1168235" cy="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D60B9-A84A-D57D-452E-9A183CEE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2200075"/>
            <a:ext cx="1168235" cy="31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3310C-D130-5AF2-325F-BE65E0BD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9" y="2200075"/>
            <a:ext cx="1168235" cy="3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C5A98-A2E9-CAF2-0963-74C54DC8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9" y="2200075"/>
            <a:ext cx="1168235" cy="314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3846A-DA46-B5D4-2C89-2702C132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98875"/>
            <a:ext cx="1168235" cy="3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4036EE-4855-D81A-F5DA-9CC9418351D6}"/>
              </a:ext>
            </a:extLst>
          </p:cNvPr>
          <p:cNvSpPr txBox="1"/>
          <p:nvPr/>
        </p:nvSpPr>
        <p:spPr>
          <a:xfrm>
            <a:off x="914400" y="1219200"/>
            <a:ext cx="723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30A4C4-4AD2-B1F6-9A76-970DBD3E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8" y="3515231"/>
            <a:ext cx="1168235" cy="31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9014A-4815-5169-365C-7562A21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5474385"/>
            <a:ext cx="1168235" cy="314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E0F22D-6090-C375-04BA-EC4AFDBE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9" y="4007472"/>
            <a:ext cx="1168235" cy="314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26971D-BBA1-2D81-AD56-B2155DE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0" y="4496443"/>
            <a:ext cx="1168235" cy="314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14309-5B54-1F22-19C5-FC672EDB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01" y="4985414"/>
            <a:ext cx="1168235" cy="3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E595B0-021D-DDE8-3B50-CBA0A209DE9C}"/>
              </a:ext>
            </a:extLst>
          </p:cNvPr>
          <p:cNvSpPr txBox="1"/>
          <p:nvPr/>
        </p:nvSpPr>
        <p:spPr>
          <a:xfrm>
            <a:off x="2513400" y="4204055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BoxLayout</a:t>
            </a:r>
            <a:r>
              <a:rPr lang="en-US" sz="1600" b="1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b="1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_AXIS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7645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CBD-8ADD-0952-E11A-FAB3E80C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4B82-0DCF-5B7C-583A-FD0DECF32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4824D-3D0D-4235-8ABD-32C8D07A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D2DE3-1896-D639-128A-3478890A2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" t="788" r="1964" b="788"/>
          <a:stretch/>
        </p:blipFill>
        <p:spPr>
          <a:xfrm>
            <a:off x="3219752" y="1828800"/>
            <a:ext cx="270449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28E6-9651-6E80-C479-5CBB417EA89A}"/>
              </a:ext>
            </a:extLst>
          </p:cNvPr>
          <p:cNvSpPr txBox="1"/>
          <p:nvPr/>
        </p:nvSpPr>
        <p:spPr>
          <a:xfrm>
            <a:off x="381000" y="12192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GridLayout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40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3F10-113E-4645-1D57-D4045E25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6EB-09F1-6B3A-79D3-3C254B3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8956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Dynamic Grid – created as you add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Sizes and insets (padding) as you 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You can span rows and columns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Complex, but powerful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See examples in ZyBooks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6AC-6CE8-F8A8-BE68-71100C27B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693B-87E6-BD38-1A4B-CF162F657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9218" name="Picture 2" descr="The preceding text describes this graphic (Figure 1).">
            <a:extLst>
              <a:ext uri="{FF2B5EF4-FFF2-40B4-BE49-F238E27FC236}">
                <a16:creationId xmlns:a16="http://schemas.microsoft.com/office/drawing/2014/main" id="{D36790D0-B810-03E6-391F-134E359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00" y="4267200"/>
            <a:ext cx="27527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32B7B-2EE3-CB04-2A91-B6CEABB59283}"/>
              </a:ext>
            </a:extLst>
          </p:cNvPr>
          <p:cNvSpPr txBox="1"/>
          <p:nvPr/>
        </p:nvSpPr>
        <p:spPr>
          <a:xfrm>
            <a:off x="1562100" y="5542046"/>
            <a:ext cx="624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https://docs.oracle.com/javase/8/docs/api/java/awt/GridBagLayout.html</a:t>
            </a:r>
            <a:endParaRPr lang="en-US" sz="16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26E-C30B-5067-6C5D-BF43A0E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your own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F90-6310-3F9B-2CA7-CF31B85B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6400800" cy="167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US" dirty="0"/>
              <a:t> is the parent (or grandparent) class for most Swing GUI components</a:t>
            </a:r>
          </a:p>
          <a:p>
            <a:r>
              <a:rPr lang="en-US" dirty="0"/>
              <a:t>Override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paintComponent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to draw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41AA-75F9-77CE-77D8-310E85693F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9661-49CB-E621-01DE-AE80C845A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7A183-EE95-A6BB-46DD-FE54AEC75A4D}"/>
              </a:ext>
            </a:extLst>
          </p:cNvPr>
          <p:cNvSpPr txBox="1"/>
          <p:nvPr/>
        </p:nvSpPr>
        <p:spPr>
          <a:xfrm>
            <a:off x="381000" y="3657600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Drawing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When we re-paint this </a:t>
            </a:r>
            <a:r>
              <a:rPr lang="en-US" sz="160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JComponent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, draw a few simple shapes: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g.drawOval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g.drawRect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7A5CF-B640-D864-01F8-E7B0EEDE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52462"/>
            <a:ext cx="2159515" cy="21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B5C-39D7-6279-1173-E7BA22F8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9CC1-622B-FF75-1649-7174B34E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r>
              <a:rPr lang="en-US" dirty="0"/>
              <a:t>Animation can be done using the main() thread, using timers, or by creating new threads, which we will discuss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2CE1D-1131-62A5-01B5-B7AAE713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8240-2925-4EBC-F204-849C36762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B02D8-7392-39AA-7590-FF4C0479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04" y="2776128"/>
            <a:ext cx="3051191" cy="3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71C-E153-553E-5C03-63E51733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990600"/>
          </a:xfrm>
        </p:spPr>
        <p:txBody>
          <a:bodyPr/>
          <a:lstStyle/>
          <a:p>
            <a:r>
              <a:rPr lang="en-US" dirty="0"/>
              <a:t>Why is the program still running when main() is done??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A0E4-1BE5-71A3-5DA8-954A636CC74A}"/>
              </a:ext>
            </a:extLst>
          </p:cNvPr>
          <p:cNvSpPr txBox="1">
            <a:spLocks/>
          </p:cNvSpPr>
          <p:nvPr/>
        </p:nvSpPr>
        <p:spPr bwMode="auto">
          <a:xfrm>
            <a:off x="381000" y="4419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Event Dispatch Thread (EDT) waits for clicks, drags, re-sizes, keyclicks, and other events and responds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1066800" y="2406759"/>
            <a:ext cx="701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88022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29C2-3DAA-F3D7-6DDB-DB860E5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Execution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82962-36C0-BF6F-2E5F-BF06B5A22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5713-1727-C366-319F-D870D9796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1ED09-FF3F-9D25-B8D5-DA46C1294FDE}"/>
              </a:ext>
            </a:extLst>
          </p:cNvPr>
          <p:cNvSpPr txBox="1"/>
          <p:nvPr/>
        </p:nvSpPr>
        <p:spPr>
          <a:xfrm>
            <a:off x="381000" y="2438400"/>
            <a:ext cx="533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1DDC939-D08A-4041-2D42-DF14703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5827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8DA7B-1AC8-0341-31BD-9616F1D7D85D}"/>
              </a:ext>
            </a:extLst>
          </p:cNvPr>
          <p:cNvCxnSpPr/>
          <p:nvPr/>
        </p:nvCxnSpPr>
        <p:spPr>
          <a:xfrm>
            <a:off x="2362200" y="213360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Processor outline">
            <a:extLst>
              <a:ext uri="{FF2B5EF4-FFF2-40B4-BE49-F238E27FC236}">
                <a16:creationId xmlns:a16="http://schemas.microsoft.com/office/drawing/2014/main" id="{B6D42DB0-AEF0-2F3E-DCBC-660E90E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7" y="27660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BCB81-217F-078E-2AB7-9730B5E9DC35}"/>
              </a:ext>
            </a:extLst>
          </p:cNvPr>
          <p:cNvCxnSpPr/>
          <p:nvPr/>
        </p:nvCxnSpPr>
        <p:spPr>
          <a:xfrm>
            <a:off x="7124697" y="3741360"/>
            <a:ext cx="0" cy="304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2932D-5DEB-2F1E-BD49-4B4A1F8AB1FA}"/>
              </a:ext>
            </a:extLst>
          </p:cNvPr>
          <p:cNvSpPr txBox="1"/>
          <p:nvPr/>
        </p:nvSpPr>
        <p:spPr>
          <a:xfrm>
            <a:off x="6019800" y="4107090"/>
            <a:ext cx="2666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 (window-open)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 (button-clicked){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(window-resized){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do something;</a:t>
            </a:r>
          </a:p>
          <a:p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if …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CCC318-0FFD-93E0-6E82-6A93F00295D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129776" y="3223230"/>
            <a:ext cx="3537721" cy="300555"/>
          </a:xfrm>
          <a:prstGeom prst="curvedConnector3">
            <a:avLst>
              <a:gd name="adj1" fmla="val 773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BCBC-BC73-D8A6-1F79-28921FE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r>
              <a:rPr lang="en-US" dirty="0"/>
              <a:t>If main() is going to exit, where do we keep all our variables and data?</a:t>
            </a:r>
          </a:p>
          <a:p>
            <a:endParaRPr lang="en-US" dirty="0"/>
          </a:p>
          <a:p>
            <a:r>
              <a:rPr lang="en-US" dirty="0"/>
              <a:t>There are several approaches, but we’ll usually create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variables</a:t>
            </a:r>
            <a:r>
              <a:rPr lang="en-US" dirty="0"/>
              <a:t> for all our persistent data.  This data will live for as long as our main application window is not closed.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5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1143000" y="1849785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515FF-4D4A-2E01-42F2-6DCEC74DBAB3}"/>
              </a:ext>
            </a:extLst>
          </p:cNvPr>
          <p:cNvSpPr txBox="1"/>
          <p:nvPr/>
        </p:nvSpPr>
        <p:spPr>
          <a:xfrm>
            <a:off x="6324600" y="1676400"/>
            <a:ext cx="254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I want to keep around until the main window is closed.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85595B-C5DE-3615-98AA-871AE9111D57}"/>
              </a:ext>
            </a:extLst>
          </p:cNvPr>
          <p:cNvCxnSpPr>
            <a:cxnSpLocks/>
          </p:cNvCxnSpPr>
          <p:nvPr/>
        </p:nvCxnSpPr>
        <p:spPr>
          <a:xfrm flipH="1">
            <a:off x="3962400" y="1891855"/>
            <a:ext cx="2360959" cy="317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00BB3A-BAFE-9548-1540-974817D81472}"/>
              </a:ext>
            </a:extLst>
          </p:cNvPr>
          <p:cNvSpPr txBox="1"/>
          <p:nvPr/>
        </p:nvSpPr>
        <p:spPr>
          <a:xfrm>
            <a:off x="4876800" y="5144386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is where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inheritance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gets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really useful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847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A7A-0474-AD5E-705D-9A977DC6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F1CD-5902-3A3B-98A5-56CAAB8C1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0A54-2001-B54B-0C8B-D04E3D02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541-22C6-6BAE-CE38-C272FECFE371}"/>
              </a:ext>
            </a:extLst>
          </p:cNvPr>
          <p:cNvSpPr txBox="1"/>
          <p:nvPr/>
        </p:nvSpPr>
        <p:spPr>
          <a:xfrm>
            <a:off x="381000" y="1143000"/>
            <a:ext cx="6858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"Our first window!"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setSize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setLocation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setDefaultCloseOperation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JFrame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EXIT_ON_CLOSE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theWindow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setVisible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"Done!"</a:t>
            </a:r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55FD6-3DF0-953F-37A7-2D225C7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72367"/>
            <a:ext cx="8229600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7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B51-D98E-F92E-3FE5-9ECAB36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95C-5163-77F9-B525-D1A3B091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r>
              <a:rPr lang="en-US" dirty="0"/>
              <a:t>Java’s built-in GUI library, called Swing, has all kinds of useful GUI elements: buttons, sliders, scrollbars, labels, and more.</a:t>
            </a:r>
          </a:p>
          <a:p>
            <a:r>
              <a:rPr lang="en-US" u="sng" dirty="0"/>
              <a:t>Example:  A clickable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7297-6D8D-314E-02DC-0DBD01D18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33766-0675-9DB0-87ED-B725205AE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DF5A5-836F-1697-C73B-F271076706DA}"/>
              </a:ext>
            </a:extLst>
          </p:cNvPr>
          <p:cNvSpPr txBox="1"/>
          <p:nvPr/>
        </p:nvSpPr>
        <p:spPr>
          <a:xfrm>
            <a:off x="838200" y="3683675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clickCount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"Click me!"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aButton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7501507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</TotalTime>
  <Words>2761</Words>
  <Application>Microsoft Office PowerPoint</Application>
  <PresentationFormat>On-screen Show (4:3)</PresentationFormat>
  <Paragraphs>430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Graphics and Graphical User Interfaces (GUIs)</vt:lpstr>
      <vt:lpstr>Creating a Window</vt:lpstr>
      <vt:lpstr>Quiz Password</vt:lpstr>
      <vt:lpstr>Our First Execution Thread</vt:lpstr>
      <vt:lpstr>Our First Execution Thread</vt:lpstr>
      <vt:lpstr>Keeping track of data</vt:lpstr>
      <vt:lpstr>Keeping track of data</vt:lpstr>
      <vt:lpstr>Keeping track of data</vt:lpstr>
      <vt:lpstr>Adding GUI Elements</vt:lpstr>
      <vt:lpstr>Adding GUI Elements</vt:lpstr>
      <vt:lpstr>JPanel (and Layout Managers) to the Rescue!</vt:lpstr>
      <vt:lpstr>JPanel (and Layout Managers) to the Rescue!</vt:lpstr>
      <vt:lpstr>A side experiment</vt:lpstr>
      <vt:lpstr>Listening for Events</vt:lpstr>
      <vt:lpstr>Listening for Events</vt:lpstr>
      <vt:lpstr>Why won’t this work?</vt:lpstr>
      <vt:lpstr>Ok, what about this?</vt:lpstr>
      <vt:lpstr>Inner Classes</vt:lpstr>
      <vt:lpstr>Using an Inner Class</vt:lpstr>
      <vt:lpstr>Anonymous Inner Classes</vt:lpstr>
      <vt:lpstr>Anonymous Inner Classes</vt:lpstr>
      <vt:lpstr>Lambda Expressions</vt:lpstr>
      <vt:lpstr>How does Java know??</vt:lpstr>
      <vt:lpstr>How does Java know??</vt:lpstr>
      <vt:lpstr>How does Java know??</vt:lpstr>
      <vt:lpstr>One ActionListener or many?</vt:lpstr>
      <vt:lpstr>ActionListeners and the EDT</vt:lpstr>
      <vt:lpstr>GUI Elements in Swing</vt:lpstr>
      <vt:lpstr>BorderLayout</vt:lpstr>
      <vt:lpstr>BoxLayout</vt:lpstr>
      <vt:lpstr>GridLayout</vt:lpstr>
      <vt:lpstr>GridBagLayout</vt:lpstr>
      <vt:lpstr>Drawing your own objects</vt:lpstr>
      <vt:lpstr>Animation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2024-09-23T15:50:58Z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