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6" r:id="rId14"/>
    <p:sldId id="267" r:id="rId15"/>
    <p:sldId id="268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481B5-E411-4B4C-A777-641E1D117DE0}" v="3" dt="2024-05-22T18:18:58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87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508481B5-E411-4B4C-A777-641E1D117DE0}"/>
    <pc:docChg chg="custSel modSld">
      <pc:chgData name="Raymer, Michael L." userId="96c2fb1d-e79c-4ca3-9876-783e98fdd04a" providerId="ADAL" clId="{508481B5-E411-4B4C-A777-641E1D117DE0}" dt="2024-05-22T18:19:47.610" v="185" actId="20577"/>
      <pc:docMkLst>
        <pc:docMk/>
      </pc:docMkLst>
      <pc:sldChg chg="addSp delSp modSp mod">
        <pc:chgData name="Raymer, Michael L." userId="96c2fb1d-e79c-4ca3-9876-783e98fdd04a" providerId="ADAL" clId="{508481B5-E411-4B4C-A777-641E1D117DE0}" dt="2024-05-21T18:33:36.001" v="164" actId="1035"/>
        <pc:sldMkLst>
          <pc:docMk/>
          <pc:sldMk cId="0" sldId="256"/>
        </pc:sldMkLst>
        <pc:spChg chg="del">
          <ac:chgData name="Raymer, Michael L." userId="96c2fb1d-e79c-4ca3-9876-783e98fdd04a" providerId="ADAL" clId="{508481B5-E411-4B4C-A777-641E1D117DE0}" dt="2024-05-10T20:54:09.077" v="134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508481B5-E411-4B4C-A777-641E1D117DE0}" dt="2024-05-21T18:33:36.001" v="164" actId="1035"/>
          <ac:spMkLst>
            <pc:docMk/>
            <pc:sldMk cId="0" sldId="256"/>
            <ac:spMk id="2" creationId="{4BE95774-F7D6-FBC2-5810-41FE980C9E51}"/>
          </ac:spMkLst>
        </pc:spChg>
        <pc:spChg chg="add del mod">
          <ac:chgData name="Raymer, Michael L." userId="96c2fb1d-e79c-4ca3-9876-783e98fdd04a" providerId="ADAL" clId="{508481B5-E411-4B4C-A777-641E1D117DE0}" dt="2024-05-21T18:33:31.922" v="155" actId="478"/>
          <ac:spMkLst>
            <pc:docMk/>
            <pc:sldMk cId="0" sldId="256"/>
            <ac:spMk id="3" creationId="{4A90C348-FFFD-BA98-4534-F3225381F62C}"/>
          </ac:spMkLst>
        </pc:spChg>
      </pc:sldChg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modSp mod">
        <pc:chgData name="Raymer, Michael L." userId="96c2fb1d-e79c-4ca3-9876-783e98fdd04a" providerId="ADAL" clId="{508481B5-E411-4B4C-A777-641E1D117DE0}" dt="2024-05-22T18:18:06.195" v="167" actId="20577"/>
        <pc:sldMkLst>
          <pc:docMk/>
          <pc:sldMk cId="3038230737" sldId="266"/>
        </pc:sldMkLst>
        <pc:spChg chg="mod">
          <ac:chgData name="Raymer, Michael L." userId="96c2fb1d-e79c-4ca3-9876-783e98fdd04a" providerId="ADAL" clId="{508481B5-E411-4B4C-A777-641E1D117DE0}" dt="2024-05-22T18:18:06.195" v="167" actId="20577"/>
          <ac:spMkLst>
            <pc:docMk/>
            <pc:sldMk cId="3038230737" sldId="266"/>
            <ac:spMk id="7" creationId="{6827AD4D-4834-4872-2101-918EFFE0EEB2}"/>
          </ac:spMkLst>
        </pc:spChg>
      </pc:sldChg>
      <pc:sldChg chg="modSp mod">
        <pc:chgData name="Raymer, Michael L." userId="96c2fb1d-e79c-4ca3-9876-783e98fdd04a" providerId="ADAL" clId="{508481B5-E411-4B4C-A777-641E1D117DE0}" dt="2024-05-22T18:18:37.927" v="170"/>
        <pc:sldMkLst>
          <pc:docMk/>
          <pc:sldMk cId="886814569" sldId="267"/>
        </pc:sldMkLst>
        <pc:spChg chg="mod">
          <ac:chgData name="Raymer, Michael L." userId="96c2fb1d-e79c-4ca3-9876-783e98fdd04a" providerId="ADAL" clId="{508481B5-E411-4B4C-A777-641E1D117DE0}" dt="2024-05-22T18:18:37.927" v="170"/>
          <ac:spMkLst>
            <pc:docMk/>
            <pc:sldMk cId="886814569" sldId="267"/>
            <ac:spMk id="7" creationId="{6827AD4D-4834-4872-2101-918EFFE0EEB2}"/>
          </ac:spMkLst>
        </pc:spChg>
      </pc:sldChg>
      <pc:sldChg chg="modSp mod">
        <pc:chgData name="Raymer, Michael L." userId="96c2fb1d-e79c-4ca3-9876-783e98fdd04a" providerId="ADAL" clId="{508481B5-E411-4B4C-A777-641E1D117DE0}" dt="2024-05-22T18:19:47.610" v="185" actId="20577"/>
        <pc:sldMkLst>
          <pc:docMk/>
          <pc:sldMk cId="2118000826" sldId="268"/>
        </pc:sldMkLst>
        <pc:spChg chg="mod">
          <ac:chgData name="Raymer, Michael L." userId="96c2fb1d-e79c-4ca3-9876-783e98fdd04a" providerId="ADAL" clId="{508481B5-E411-4B4C-A777-641E1D117DE0}" dt="2024-05-22T18:19:47.610" v="185" actId="20577"/>
          <ac:spMkLst>
            <pc:docMk/>
            <pc:sldMk cId="2118000826" sldId="268"/>
            <ac:spMk id="7" creationId="{6827AD4D-4834-4872-2101-918EFFE0EEB2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975FD21B-14EB-4356-8F3C-BDD2883AB708}"/>
    <pc:docChg chg="modSld">
      <pc:chgData name="Raymer, Michael L." userId="96c2fb1d-e79c-4ca3-9876-783e98fdd04a" providerId="ADAL" clId="{975FD21B-14EB-4356-8F3C-BDD2883AB708}" dt="2024-05-12T02:57:36.586" v="1" actId="2711"/>
      <pc:docMkLst>
        <pc:docMk/>
      </pc:docMkLst>
      <pc:sldChg chg="modSp mod">
        <pc:chgData name="Raymer, Michael L." userId="96c2fb1d-e79c-4ca3-9876-783e98fdd04a" providerId="ADAL" clId="{975FD21B-14EB-4356-8F3C-BDD2883AB708}" dt="2024-05-12T02:57:36.586" v="1" actId="2711"/>
        <pc:sldMkLst>
          <pc:docMk/>
          <pc:sldMk cId="0" sldId="256"/>
        </pc:sldMkLst>
        <pc:spChg chg="mod">
          <ac:chgData name="Raymer, Michael L." userId="96c2fb1d-e79c-4ca3-9876-783e98fdd04a" providerId="ADAL" clId="{975FD21B-14EB-4356-8F3C-BDD2883AB708}" dt="2024-05-12T02:57:26.969" v="0" actId="2711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975FD21B-14EB-4356-8F3C-BDD2883AB708}" dt="2024-05-12T02:57:36.586" v="1" actId="2711"/>
          <ac:spMkLst>
            <pc:docMk/>
            <pc:sldMk cId="0" sldId="256"/>
            <ac:spMk id="3076" creationId="{54482270-1BDF-8B3D-D2BB-40D122D742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4144458" y="6277977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1" smtClean="0"/>
            </a:lvl1pPr>
          </a:lstStyle>
          <a:p>
            <a:pPr>
              <a:defRPr/>
            </a:pPr>
            <a:r>
              <a:rPr lang="fr-FR" altLang="en-US" dirty="0"/>
              <a:t>CS 1181 – Computer Science II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4144458" y="6277977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·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tonsgirl/CS1180/tree/main#environment-setu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gineering-computer-science.wright.edu/computer-science-and-engineering/help-ro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xabay.com/en/help-button-red-emergency-support-153094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Course Introduction</a:t>
            </a:r>
            <a:endParaRPr lang="en-US" altLang="en-US" sz="32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27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Dreaming Outloud Pro" panose="03050502040302030504" pitchFamily="66" charset="0"/>
                <a:cs typeface="Dreaming Outloud Pro" panose="03050502040302030504" pitchFamily="66" charset="0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95774-F7D6-FBC2-5810-41FE980C9E51}"/>
              </a:ext>
            </a:extLst>
          </p:cNvPr>
          <p:cNvSpPr txBox="1"/>
          <p:nvPr/>
        </p:nvSpPr>
        <p:spPr>
          <a:xfrm>
            <a:off x="685800" y="36576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6562381" cy="4053721"/>
            <a:chOff x="1513759" y="990600"/>
            <a:chExt cx="6562381" cy="40537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36165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Weekly Quizzes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634321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Cover the big picture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Essential syntax and methods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You may bring a 2-sided notecard to each quiz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Two quizzes dropped, no re-takes except for </a:t>
              </a:r>
              <a:r>
                <a:rPr lang="en-US" sz="2800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documented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 emergencies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23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7781581" cy="4823162"/>
            <a:chOff x="1513759" y="990600"/>
            <a:chExt cx="7781581" cy="4823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4148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 Technology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7562419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Bring your own laptop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ZyBooks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OneNote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Poll link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VS-Code, JDK 17, and extensions:</a:t>
              </a:r>
            </a:p>
            <a:p>
              <a:pPr algn="ctr">
                <a:spcAft>
                  <a:spcPts val="1200"/>
                </a:spcAft>
              </a:pPr>
              <a:r>
                <a:rPr lang="x-none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eak Pro" panose="020B0504020101020102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https://github.com/pattonsgirl/CS1180/tree/main#environment-setup</a:t>
              </a:r>
              <a:endParaRPr lang="x-none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endParaRPr>
            </a:p>
            <a:p>
              <a:pPr>
                <a:spcAft>
                  <a:spcPts val="1200"/>
                </a:spcAft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81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7781581" cy="4576941"/>
            <a:chOff x="1513759" y="990600"/>
            <a:chExt cx="7781581" cy="45769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43570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Where to get help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7562419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Your lab leader – email on Pilot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The CS Help room</a:t>
              </a:r>
            </a:p>
            <a:p>
              <a:pPr algn="ctr">
                <a:spcAft>
                  <a:spcPts val="1200"/>
                </a:spcAft>
              </a:pPr>
              <a:r>
                <a:rPr lang="en-US" sz="1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eak Pro" panose="020B0504020101020102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https://engineering-computer-science.wright.edu/computer-science-and-engineering/help-room</a:t>
              </a:r>
              <a:endParaRPr 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My office hours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Make an appointment with me –     </a:t>
              </a:r>
              <a:b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</a:b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     </a:t>
              </a:r>
              <a:r>
                <a:rPr lang="en-US" sz="28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michael.raymer@wright.edu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Discord # CS 1181</a:t>
              </a:r>
            </a:p>
          </p:txBody>
        </p:sp>
      </p:grpSp>
      <p:pic>
        <p:nvPicPr>
          <p:cNvPr id="3" name="Picture 2" descr="A red button with white text&#10;&#10;Description automatically generated">
            <a:extLst>
              <a:ext uri="{FF2B5EF4-FFF2-40B4-BE49-F238E27FC236}">
                <a16:creationId xmlns:a16="http://schemas.microsoft.com/office/drawing/2014/main" id="{7EA42027-D241-2E26-0813-278121AC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29775" y="358170"/>
            <a:ext cx="15436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7781581" cy="3776722"/>
            <a:chOff x="1513759" y="990600"/>
            <a:chExt cx="7781581" cy="37767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37792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Tips for success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75624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Code all the time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Come see me (In person!)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Ask questions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Design your code first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Fill in your pilot 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5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7781581" cy="2022396"/>
            <a:chOff x="1513759" y="990600"/>
            <a:chExt cx="7781581" cy="20223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32912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 Exercise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75624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Stuff I like</a:t>
              </a:r>
              <a:endParaRPr lang="x-none" sz="2000" dirty="0">
                <a:solidFill>
                  <a:srgbClr val="0070C0"/>
                </a:solidFill>
              </a:endParaRPr>
            </a:p>
            <a:p>
              <a:pPr>
                <a:spcAft>
                  <a:spcPts val="1200"/>
                </a:spcAft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07FF58C-BEA5-AD6A-D6F3-67862E3D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13712"/>
            <a:ext cx="2510004" cy="18803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A4BDA-E764-E5FF-0018-A781B7DF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3646">
            <a:off x="2306017" y="4270466"/>
            <a:ext cx="2911587" cy="16752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6AE6E7-EA1D-A70B-BEA3-1754BEB47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366235"/>
            <a:ext cx="2055019" cy="24631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4CCC2D-E424-27FC-E0CD-E9E823EC7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91339">
            <a:off x="4486112" y="665792"/>
            <a:ext cx="3578583" cy="2372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2115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C7641-F50D-F89A-862D-BC3DAE1A7214}"/>
              </a:ext>
            </a:extLst>
          </p:cNvPr>
          <p:cNvSpPr txBox="1"/>
          <p:nvPr/>
        </p:nvSpPr>
        <p:spPr>
          <a:xfrm>
            <a:off x="1513759" y="990600"/>
            <a:ext cx="6116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What is this class about?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7AD4D-4834-4872-2101-918EFFE0EEB2}"/>
              </a:ext>
            </a:extLst>
          </p:cNvPr>
          <p:cNvSpPr txBox="1"/>
          <p:nvPr/>
        </p:nvSpPr>
        <p:spPr>
          <a:xfrm>
            <a:off x="1901750" y="2438400"/>
            <a:ext cx="5340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9056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5996193" cy="1437620"/>
            <a:chOff x="1513759" y="990600"/>
            <a:chExt cx="5996193" cy="14376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59961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This </a:t>
              </a:r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is not </a:t>
              </a:r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a Java course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56781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Although we will learn a lot of Java.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14405-3026-B013-A9AF-7E93D6A143EE}"/>
              </a:ext>
            </a:extLst>
          </p:cNvPr>
          <p:cNvGrpSpPr/>
          <p:nvPr/>
        </p:nvGrpSpPr>
        <p:grpSpPr>
          <a:xfrm>
            <a:off x="752819" y="2209800"/>
            <a:ext cx="8086381" cy="1437620"/>
            <a:chOff x="1513759" y="2819400"/>
            <a:chExt cx="8086381" cy="14376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1A83A4-A19C-9CE5-7DD6-E7B9A5B07B41}"/>
                </a:ext>
              </a:extLst>
            </p:cNvPr>
            <p:cNvSpPr txBox="1"/>
            <p:nvPr/>
          </p:nvSpPr>
          <p:spPr>
            <a:xfrm>
              <a:off x="1513759" y="2819400"/>
              <a:ext cx="8086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This </a:t>
              </a:r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is not </a:t>
              </a:r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a programming course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BCD6B7-53C8-7E64-0BB3-1F51CA01AD8A}"/>
                </a:ext>
              </a:extLst>
            </p:cNvPr>
            <p:cNvSpPr txBox="1"/>
            <p:nvPr/>
          </p:nvSpPr>
          <p:spPr>
            <a:xfrm>
              <a:off x="1732921" y="3733800"/>
              <a:ext cx="6505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Although we will do a lot of programming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B1A75-2CE4-7C0F-15FA-E8FAD24B7E50}"/>
              </a:ext>
            </a:extLst>
          </p:cNvPr>
          <p:cNvGrpSpPr/>
          <p:nvPr/>
        </p:nvGrpSpPr>
        <p:grpSpPr>
          <a:xfrm>
            <a:off x="752819" y="4114800"/>
            <a:ext cx="7923772" cy="1437620"/>
            <a:chOff x="1513759" y="4412512"/>
            <a:chExt cx="7923772" cy="14376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5CA9CE-AEF6-B884-660E-DBB2315431F5}"/>
                </a:ext>
              </a:extLst>
            </p:cNvPr>
            <p:cNvSpPr txBox="1"/>
            <p:nvPr/>
          </p:nvSpPr>
          <p:spPr>
            <a:xfrm>
              <a:off x="1513759" y="4412512"/>
              <a:ext cx="79237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This is a </a:t>
              </a:r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computer science </a:t>
              </a:r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course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5BAA2-367D-8B82-C12A-98D3308A0737}"/>
                </a:ext>
              </a:extLst>
            </p:cNvPr>
            <p:cNvSpPr txBox="1"/>
            <p:nvPr/>
          </p:nvSpPr>
          <p:spPr>
            <a:xfrm>
              <a:off x="1732921" y="5326912"/>
              <a:ext cx="7495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We will learn how programs and computers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5718873" cy="3976777"/>
            <a:chOff x="1513759" y="990600"/>
            <a:chExt cx="5718873" cy="3976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57188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This course is </a:t>
              </a:r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immersive</a:t>
              </a:r>
              <a:endPara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5236755" cy="3062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Weekly reading and homework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Weekly quizzes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Labs are required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Weekly practice problems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Four major programming projects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Comprehensive final exam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0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5463996" cy="1945451"/>
            <a:chOff x="1513759" y="990600"/>
            <a:chExt cx="5463996" cy="19454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54639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This course is </a:t>
              </a:r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essential</a:t>
              </a:r>
              <a:endPara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4703532" cy="103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What’s the next number?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     1, 5, 13, 29, 61, 125, 253, ???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BF045-447E-F333-EAA4-E787D7050327}"/>
                  </a:ext>
                </a:extLst>
              </p:cNvPr>
              <p:cNvSpPr txBox="1"/>
              <p:nvPr/>
            </p:nvSpPr>
            <p:spPr>
              <a:xfrm>
                <a:off x="2286000" y="2402246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BF045-447E-F333-EAA4-E787D705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02246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5A817AF-C7C9-A658-1490-7CE9171332EF}"/>
              </a:ext>
            </a:extLst>
          </p:cNvPr>
          <p:cNvSpPr txBox="1"/>
          <p:nvPr/>
        </p:nvSpPr>
        <p:spPr>
          <a:xfrm>
            <a:off x="971981" y="32004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What’s wrong with my code?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14176-23B3-9433-9823-270761868329}"/>
              </a:ext>
            </a:extLst>
          </p:cNvPr>
          <p:cNvSpPr txBox="1"/>
          <p:nvPr/>
        </p:nvSpPr>
        <p:spPr>
          <a:xfrm>
            <a:off x="1805095" y="3790146"/>
            <a:ext cx="5533809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05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TallyMap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105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sz="105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05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the key is not in the map, add it with a value of one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the key is already in the map, add one to the value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0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7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8EC05-A43A-7567-E5CF-8667737D71B9}"/>
              </a:ext>
            </a:extLst>
          </p:cNvPr>
          <p:cNvGrpSpPr/>
          <p:nvPr/>
        </p:nvGrpSpPr>
        <p:grpSpPr>
          <a:xfrm>
            <a:off x="752819" y="358170"/>
            <a:ext cx="6895349" cy="3532109"/>
            <a:chOff x="1513759" y="990600"/>
            <a:chExt cx="6895349" cy="21743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7641-F50D-F89A-862D-BC3DAE1A7214}"/>
                </a:ext>
              </a:extLst>
            </p:cNvPr>
            <p:cNvSpPr txBox="1"/>
            <p:nvPr/>
          </p:nvSpPr>
          <p:spPr>
            <a:xfrm>
              <a:off x="1513759" y="990600"/>
              <a:ext cx="68953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You can expect and demand</a:t>
              </a:r>
              <a:b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</a:br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from me: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7AD4D-4834-4872-2101-918EFFE0EEB2}"/>
                </a:ext>
              </a:extLst>
            </p:cNvPr>
            <p:cNvSpPr txBox="1"/>
            <p:nvPr/>
          </p:nvSpPr>
          <p:spPr>
            <a:xfrm>
              <a:off x="1732921" y="1905000"/>
              <a:ext cx="2569934" cy="125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Respect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Commitment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Communication</a:t>
              </a:r>
            </a:p>
            <a:p>
              <a:pPr>
                <a:spcAft>
                  <a:spcPts val="6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Honesty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55858C-D313-E354-0C5F-9BB8FED383D0}"/>
              </a:ext>
            </a:extLst>
          </p:cNvPr>
          <p:cNvSpPr txBox="1"/>
          <p:nvPr/>
        </p:nvSpPr>
        <p:spPr>
          <a:xfrm>
            <a:off x="752819" y="4038600"/>
            <a:ext cx="7152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I will expect and demand the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same from you.</a:t>
            </a:r>
          </a:p>
        </p:txBody>
      </p:sp>
    </p:spTree>
    <p:extLst>
      <p:ext uri="{BB962C8B-B14F-4D97-AF65-F5344CB8AC3E}">
        <p14:creationId xmlns:p14="http://schemas.microsoft.com/office/powerpoint/2010/main" val="2171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776BC-834A-3399-079D-A99ABD83D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CA38A-3635-C5A9-3162-52AC3B8B7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C45C5-4910-1972-838A-CE1811C73C37}"/>
              </a:ext>
            </a:extLst>
          </p:cNvPr>
          <p:cNvGrpSpPr/>
          <p:nvPr/>
        </p:nvGrpSpPr>
        <p:grpSpPr>
          <a:xfrm>
            <a:off x="752819" y="358170"/>
            <a:ext cx="7705381" cy="5377160"/>
            <a:chOff x="1513759" y="990600"/>
            <a:chExt cx="7705381" cy="53771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4778EB-BEB6-86AC-0E8A-7AB747B489AA}"/>
                </a:ext>
              </a:extLst>
            </p:cNvPr>
            <p:cNvSpPr txBox="1"/>
            <p:nvPr/>
          </p:nvSpPr>
          <p:spPr>
            <a:xfrm>
              <a:off x="1513759" y="990600"/>
              <a:ext cx="72166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You must write your own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49A5D5-2F8D-9D2F-9502-6034E03FEB99}"/>
                </a:ext>
              </a:extLst>
            </p:cNvPr>
            <p:cNvSpPr txBox="1"/>
            <p:nvPr/>
          </p:nvSpPr>
          <p:spPr>
            <a:xfrm>
              <a:off x="1732921" y="1905000"/>
              <a:ext cx="7486219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Lab coding will be supervised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No copy/paste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References must be cited in documentation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Do not look at other student code (even previous semesters)</a:t>
              </a: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Do not share your code</a:t>
              </a:r>
            </a:p>
            <a:p>
              <a:pPr>
                <a:spcAft>
                  <a:spcPts val="1200"/>
                </a:spcAft>
              </a:pP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What about AI tools?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3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C299-FE1D-ECC7-EDF2-17764F6B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BC22-27A2-10D4-07E7-A33F67268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C7641-F50D-F89A-862D-BC3DAE1A7214}"/>
              </a:ext>
            </a:extLst>
          </p:cNvPr>
          <p:cNvSpPr txBox="1"/>
          <p:nvPr/>
        </p:nvSpPr>
        <p:spPr>
          <a:xfrm>
            <a:off x="752819" y="358170"/>
            <a:ext cx="4789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Read your syllabus!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3A6A35-0CF4-00EB-A211-49AB765E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2931"/>
            <a:ext cx="7467600" cy="2562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367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F3A93-DD0A-6B94-D8B6-2B3727C61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640869-BF75-05E2-4FC3-7FA957056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C3659-F92F-9E4C-5830-9C25613334C9}"/>
              </a:ext>
            </a:extLst>
          </p:cNvPr>
          <p:cNvSpPr txBox="1"/>
          <p:nvPr/>
        </p:nvSpPr>
        <p:spPr>
          <a:xfrm>
            <a:off x="752819" y="358170"/>
            <a:ext cx="503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eaming Outloud Pro" panose="020F0502020204030204" pitchFamily="66" charset="0"/>
                <a:cs typeface="Dreaming Outloud Pro" panose="020F0502020204030204" pitchFamily="66" charset="0"/>
              </a:rPr>
              <a:t>Keep an eye on Pilot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0BD286-9227-B887-AFBA-AC02BFE95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34456"/>
              </p:ext>
            </p:extLst>
          </p:nvPr>
        </p:nvGraphicFramePr>
        <p:xfrm>
          <a:off x="457200" y="1905000"/>
          <a:ext cx="8382000" cy="161268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9835916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76866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3630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017286548"/>
                    </a:ext>
                  </a:extLst>
                </a:gridCol>
              </a:tblGrid>
              <a:tr h="3182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6" marR="46796" marT="46796" marB="4679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6" marR="46796" marT="46796" marB="4679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6" marR="46796" marT="46796" marB="4679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96" marR="46796" marT="46796" marB="4679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33920"/>
                  </a:ext>
                </a:extLst>
              </a:tr>
              <a:tr h="1244773">
                <a:tc>
                  <a:txBody>
                    <a:bodyPr/>
                    <a:lstStyle/>
                    <a:p>
                      <a:pPr marL="112713" lvl="1" indent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Lab Prep Posted</a:t>
                      </a:r>
                      <a:endParaRPr lang="en-US" sz="1800" dirty="0">
                        <a:effectLst/>
                      </a:endParaRPr>
                    </a:p>
                  </a:txBody>
                  <a:tcPr marL="46796" marR="46796" marT="46796" marB="46796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713" lvl="1" indent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Lab Problem Part 1 due</a:t>
                      </a:r>
                      <a:endParaRPr lang="en-US" sz="1800" dirty="0">
                        <a:effectLst/>
                      </a:endParaRPr>
                    </a:p>
                  </a:txBody>
                  <a:tcPr marL="46796" marR="46796" marT="46796" marB="46796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713" lvl="1" indent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Lab Problem Part 2 due</a:t>
                      </a:r>
                      <a:endParaRPr lang="en-US" sz="1800" dirty="0">
                        <a:effectLst/>
                      </a:endParaRPr>
                    </a:p>
                  </a:txBody>
                  <a:tcPr marL="46796" marR="46796" marT="46796" marB="46796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713" lvl="1" indent="0" algn="l" rtl="0" fontAlgn="ctr">
                        <a:spcBef>
                          <a:spcPts val="12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Zybooks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 homework posted</a:t>
                      </a:r>
                      <a:endParaRPr lang="en-US" sz="1800" dirty="0">
                        <a:effectLst/>
                      </a:endParaRPr>
                    </a:p>
                    <a:p>
                      <a:pPr marL="112713" lvl="1" indent="0" algn="l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Previous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Zybooks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 homework due</a:t>
                      </a:r>
                      <a:endParaRPr lang="en-US" sz="1800" dirty="0">
                        <a:effectLst/>
                      </a:endParaRPr>
                    </a:p>
                    <a:p>
                      <a:pPr marL="112713" lvl="1" indent="0" algn="l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Weekly Quiz</a:t>
                      </a:r>
                      <a:endParaRPr lang="en-US" sz="1800" dirty="0">
                        <a:effectLst/>
                      </a:endParaRPr>
                    </a:p>
                  </a:txBody>
                  <a:tcPr marL="46796" marR="46796" marT="46796" marB="46796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81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919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624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Course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2024-05-22T18:19:58Z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