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1" r:id="rId6"/>
    <p:sldId id="288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83" r:id="rId15"/>
    <p:sldId id="278" r:id="rId16"/>
    <p:sldId id="284" r:id="rId17"/>
    <p:sldId id="281" r:id="rId18"/>
    <p:sldId id="279" r:id="rId19"/>
    <p:sldId id="282" r:id="rId20"/>
    <p:sldId id="285" r:id="rId21"/>
    <p:sldId id="286" r:id="rId22"/>
    <p:sldId id="291" r:id="rId23"/>
    <p:sldId id="287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1BCEB-61A2-460B-8DC7-24C832D898EF}" v="221" dt="2024-05-21T18:34:00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87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21T18:34:00.477" v="4543" actId="1035"/>
      <pc:docMkLst>
        <pc:docMk/>
      </pc:docMkLst>
      <pc:sldChg chg="addSp delSp modSp mod">
        <pc:chgData name="Raymer, Michael L." userId="96c2fb1d-e79c-4ca3-9876-783e98fdd04a" providerId="ADAL" clId="{EA01BCEB-61A2-460B-8DC7-24C832D898EF}" dt="2024-05-21T18:34:00.477" v="4543" actId="1035"/>
        <pc:sldMkLst>
          <pc:docMk/>
          <pc:sldMk cId="0" sldId="256"/>
        </pc:sldMkLst>
        <pc:spChg chg="del mod">
          <ac:chgData name="Raymer, Michael L." userId="96c2fb1d-e79c-4ca3-9876-783e98fdd04a" providerId="ADAL" clId="{EA01BCEB-61A2-460B-8DC7-24C832D898EF}" dt="2024-05-10T20:53:49.700" v="414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EA01BCEB-61A2-460B-8DC7-24C832D898EF}" dt="2024-05-21T18:33:51.589" v="4540" actId="1036"/>
          <ac:spMkLst>
            <pc:docMk/>
            <pc:sldMk cId="0" sldId="256"/>
            <ac:spMk id="2" creationId="{DBF3E519-AB6F-8A05-ABBB-AEAE27A83BB8}"/>
          </ac:spMkLst>
        </pc:spChg>
        <pc:spChg chg="add del mod">
          <ac:chgData name="Raymer, Michael L." userId="96c2fb1d-e79c-4ca3-9876-783e98fdd04a" providerId="ADAL" clId="{EA01BCEB-61A2-460B-8DC7-24C832D898EF}" dt="2024-05-21T18:33:49.193" v="4535" actId="478"/>
          <ac:spMkLst>
            <pc:docMk/>
            <pc:sldMk cId="0" sldId="256"/>
            <ac:spMk id="3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21T18:34:00.477" v="4543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  <pc:picChg chg="add mod">
          <ac:chgData name="Raymer, Michael L." userId="96c2fb1d-e79c-4ca3-9876-783e98fdd04a" providerId="ADAL" clId="{EA01BCEB-61A2-460B-8DC7-24C832D898EF}" dt="2024-05-21T18:34:00.477" v="4543" actId="1035"/>
          <ac:picMkLst>
            <pc:docMk/>
            <pc:sldMk cId="0" sldId="256"/>
            <ac:picMk id="1026" creationId="{B8DAF3A1-2272-9856-95C5-5F2B26FB38C7}"/>
          </ac:picMkLst>
        </pc:pic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3T14:31:52.388" v="4534" actId="113"/>
        <pc:sldMkLst>
          <pc:docMk/>
          <pc:sldMk cId="2023017812" sldId="291"/>
        </pc:sldMkLst>
        <pc:spChg chg="mod">
          <ac:chgData name="Raymer, Michael L." userId="96c2fb1d-e79c-4ca3-9876-783e98fdd04a" providerId="ADAL" clId="{EA01BCEB-61A2-460B-8DC7-24C832D898EF}" dt="2024-05-10T20:55:36.642" v="4172" actId="20577"/>
          <ac:spMkLst>
            <pc:docMk/>
            <pc:sldMk cId="2023017812" sldId="291"/>
            <ac:spMk id="2" creationId="{BE664BBA-46F5-7B21-906F-F283B49CE06E}"/>
          </ac:spMkLst>
        </pc:spChg>
        <pc:spChg chg="mod">
          <ac:chgData name="Raymer, Michael L." userId="96c2fb1d-e79c-4ca3-9876-783e98fdd04a" providerId="ADAL" clId="{EA01BCEB-61A2-460B-8DC7-24C832D898EF}" dt="2024-05-13T14:31:52.388" v="4534" actId="113"/>
          <ac:spMkLst>
            <pc:docMk/>
            <pc:sldMk cId="2023017812" sldId="291"/>
            <ac:spMk id="3" creationId="{A9FDD153-F00B-6147-5147-3866ECD47AEA}"/>
          </ac:spMkLst>
        </pc:spChg>
        <pc:spChg chg="add mod">
          <ac:chgData name="Raymer, Michael L." userId="96c2fb1d-e79c-4ca3-9876-783e98fdd04a" providerId="ADAL" clId="{EA01BCEB-61A2-460B-8DC7-24C832D898EF}" dt="2024-05-10T20:59:11.510" v="4392" actId="20577"/>
          <ac:spMkLst>
            <pc:docMk/>
            <pc:sldMk cId="2023017812" sldId="291"/>
            <ac:spMk id="6" creationId="{43B6AB43-F55D-7C47-ECDD-373FA603B966}"/>
          </ac:spMkLst>
        </pc:sp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29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3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48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5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24575,'1'36'0,"7"46"0,-5-66 0,7 21 0,1 7 0,-9-24 0,-1 0 0,-1 38 0,-1-17 0,1-32 0,-2 0 0,-2 15 0,-2 16 0,6-25 0,0 0 0,-1 2 0,-5 23 0,3-21 0,1-1 0,1 1 0,0-1 0,4 33 0,-2-44 0,0 0 0,1 1 0,5 11 0,-4-11 0,-1-1 0,0 0 0,2 12 0,-4-17 0,1 0 0,-1-1 0,0 1 0,0 0 0,0 0 0,1-1 0,-1 1 0,1 0 0,0-1 0,0 1 0,-1-1 0,2 1 0,0 2 0,-1-4 0,0 1 0,1 0 0,-1-1 0,0 1 0,0-1 0,0 1 0,1 0 0,-1-1 0,1 0 0,-1 0 0,0 0 0,0 0 0,0 0 0,1 0 0,-1 0 0,1 0 0,-1 0 0,2-1 0,78-4 0,-35 3 0,-2-4 0,-32 4 0,-1 1 0,0 0 0,1 0 0,-1 1 0,15 1 0,49 7 0,146-4 0,-124-6 0,-35 2 0,66 1 0,-55 11 0,-60-10 0,2 1 0,-2 1 0,23 8 0,-18-6 0,22 6 0,101 15 0,-64-14 0,-36-7 0,21 3 0,-1-2 0,64-3 0,186-4 0,-233 5 0,-14 1 0,241-4 0,-176-3 0,-128 1 0,0 0 0,0 0 0,1 0 0,-1 0 0,0 0 0,1 0 0,-1-1 0,1 1 0,-1 0 0,0 0 0,0-1 0,0 1 0,1-1 0,-1 0 0,0 1 0,0-1 0,0 1 0,0-2 0,0 2 0,0-1 0,2-2 0,-3 2 0,1-1 0,0 0 0,-1 0 0,0 0 0,1 1 0,-1-1 0,0 0 0,0 0 0,0 0 0,0 0 0,0 0 0,0 0 0,-1 1 0,1-1 0,-2-3 0,-44-134 0,18 62 0,18 46 0,2 12 0,2 0 0,1 0 0,-4-24 0,4 16 0,-1 0 0,-2 1 0,-15-39 0,18 51 0,1 1 0,1-1 0,0 0 0,1 0 0,1 0 0,0 0 0,1 0 0,2-24 0,0 33 0,-1-1 0,1 1 0,-1 0 0,1-1 0,1 2 0,3-8 0,6-15 0,-9 14 0,0-1 0,-2 1 0,1-1 0,-1 1 0,-1 0 0,-2-14 0,1-7 0,1 32 0,0 1 0,0-1 0,0 1 0,0 0 0,0 0 0,0-1 0,0 1 0,-1 0 0,1-1 0,0 1 0,-1 0 0,0-1 0,1 1 0,-1 0 0,0 0 0,0 0 0,1 0 0,-1 0 0,0-1 0,0 2 0,0-1 0,0 0 0,-1-1 0,-1 1 0,0 0 0,0 0 0,0 0 0,-1 0 0,1 0 0,0 1 0,-1-1 0,1 1 0,-3 0 0,-164 1 0,-56-4 0,186 0 0,0 3 0,1 1 0,-78 12 0,81-9 0,0-1 0,-71-5 0,96 2 0,-61-6 0,-35 0 0,-274 6 0,288-6 0,7 0 0,-130 7 0,207-2 0,1 0 0,0 0 0,-9-2 0,8 0 0,-1 1 0,-11 0 0,2 2 0,0 1 0,-1 1 0,-19 5 0,-13-3 0,39-4 0,1 2 0,0-1 0,-17 4 0,-8 3 0,-1-2 0,-56 3 0,55-6 0,9 4-1365,22-5-5461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1168 372 24575,'-5'1'0,"0"0"0,0-1 0,1 2 0,-1-1 0,0 1 0,-8 5 0,-5 1 0,-40 15 0,1 2 0,2 3 0,-88 60 0,68-41 0,-3-2 0,-86 34 0,143-70 0,3 1 0,-1 0 0,-30 22 0,38-24 0,-23 13 0,23-16 0,2 0 0,-20 14 0,27-16 0,-2 0 0,0 1 0,1-1 0,1 1 0,-1-1 0,0 2 0,1-2 0,-1 2 0,1-2 0,-3 10 0,-32 117 0,-25 159 0,45-202 0,-12 90 0,9-50 0,15-92 0,1 36 0,3-40 0,-9 56 0,-8-11 0,5-22 0,2 1 0,-6 95 0,18 138 0,0-280 0,1-1 0,-1 0 0,1 1 0,0-1 0,0 0 0,1 0 0,0 1 0,0-2 0,6 10 0,4 3 0,27 31 0,-16-21 0,-4-6 0,2 0 0,29 21 0,27 30 0,-7 3 0,79 93 0,-33-43 0,-41-46 0,-30-34 0,2-2 0,2-2 0,1-1 0,3-3 0,86 47 0,-99-65 0,81 28 0,47 2 0,-7 0 0,77 21 0,-162-57 0,106 7 0,80-14 0,-195-8 0,286 10 0,-181 9 0,138 9 0,-238-28 0,0-2 0,74-14 0,-49 6 0,-51 5 0,95-20 0,-132 21 0,0-1 0,0 0 0,-1-1 0,0 1 0,0-1 0,0-1 0,-1 0 0,13-13 0,15-11 0,-33 28 0,142-116 0,-116 91 0,0 0 0,41-55 0,-36 41 0,3 2 0,63-56 0,-29 29 0,-44 45 0,1 0 0,1 2 0,0 0 0,61-28 0,5-3 0,-87 46 0,15-7 0,0-2 0,-2 0 0,0-2 0,32-30 0,1-10 0,108-123 0,-156 169 0,2 0 0,-3 0 0,1-1 0,-1 1 0,6-19 0,14-59 0,-20 65 0,2-9 0,-2-1 0,2-61 0,-10-66 0,1 132 0,-1 0 0,-2 0 0,-1 1 0,-18-52 0,2 23 0,-37-65 0,46 100 0,-1-1 0,-1 1 0,-1 1 0,-26-26 0,-53-69 0,10 12 0,54 69 0,2-3 0,-44-67 0,-325-487 0,299 453 0,81 114 0,9 12 0,0 1 0,1-2 0,1 1 0,0-1 0,0 0 0,-4-17 0,-69-193 0,59 165 0,-43-89 0,60 140 0,-1 0 0,0 0 0,0 1 0,0 0 0,-1-1 0,1 2 0,-2-1 0,1 1 0,-1 0 0,1 0 0,-15-6 0,8 4 0,0 1 0,-1 1 0,0 0 0,0 2 0,-27-6 0,-207-9 0,-2 18 0,105 1 0,120 1 0,1 1 0,-1 0 0,-37 11 0,37-7 0,-1-2 0,-49 5 0,4-4 0,0 2 0,-70 20 0,63-13 0,-45 7 0,-141 32 0,238-49 0,0-2 0,0 0 0,0-2 0,-42-3 0,7 0 0,-246 2 0,299 0 0,1 1 0,-1 1 0,0-2 0,0 2 0,1 1 0,-1-1 0,0 0 0,1 2 0,-7 3 0,-9 6 0,-29 23 0,-8 4 0,32-22 0,20-12 0,-1-1 0,0 0 0,0 0 0,-1-1 0,-11 5 0,13-7 23,0 1 0,0 0-1,-10 7 1,-4 1-1479,14-6-5370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14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24575,'0'25'0,"6"33"0,-4-47 0,5 15 0,1 5 0,-6-17 0,-1 0 0,-2 27 0,0-12 0,1-23 0,0 0 0,-3 11 0,-2 11 0,5-17 0,0 0 0,-1 0 0,-3 18 0,2-16 0,1 0 0,0 0 0,0 0 0,3 22 0,-1-29 0,0-1 0,0 0 0,4 8 0,-3-8 0,0 1 0,-1-1 0,2 8 0,-3-12 0,0 1 0,0-1 0,0 0 0,1 0 0,-1 1 0,0-2 0,1 2 0,-1-1 0,0 0 0,1 0 0,0 0 0,0 1 0,0 0 0,0-1 0,0-1 0,0 0 0,0 1 0,-1-1 0,1 1 0,0-1 0,0 0 0,0 0 0,0 1 0,0-1 0,0 0 0,0 0 0,-1 0 0,2 0 0,-1 0 0,-1 0 0,1 0 0,2-1 0,53-3 0,-23 3 0,-2-3 0,-23 3 0,0 0 0,0 0 0,0 0 0,0 1 0,10 1 0,34 5 0,104-4 0,-88-3 0,-24 1 0,46 1 0,-39 7 0,-42-6 0,2 0 0,-2 1 0,16 5 0,-12-3 0,15 3 0,71 10 0,-45-8 0,-25-6 0,14 3 0,1-3 0,43-1 0,132-3 0,-164 4 0,-10 0 0,169-3 0,-123-1 0,-91 0 0,1 0 0,0 0 0,0 0 0,0 0 0,0 0 0,0 0 0,0-1 0,0 1 0,0 0 0,0 0 0,0-1 0,-1 1 0,1-1 0,0 1 0,0 0 0,0-1 0,-1 1 0,1-1 0,0 1 0,0-1 0,0-1 0,0 1 0,-1 0 0,1-1 0,-1 1 0,0 0 0,0-1 0,0 1 0,0 0 0,1-1 0,-1 1 0,-1 0 0,1-1 0,0 1 0,0 0 0,0 0 0,-1-3 0,-32-93 0,14 43 0,11 31 0,3 10 0,1 0 0,0 0 0,-2-17 0,2 10 0,0 1 0,-2 1 0,-10-27 0,13 35 0,0 0 0,1 1 0,0-1 0,1 0 0,0 0 0,0 0 0,1 0 0,2-16 0,-2 22 0,1 0 0,1 1 0,-1-1 0,0 0 0,1 1 0,2-5 0,5-12 0,-7 11 0,0 0 0,-1-1 0,0 1 0,-1-1 0,0 1 0,-1-10 0,1-5 0,0 23 0,0 0 0,0 0 0,0 0 0,0 1 0,-1-1 0,1-1 0,0 2 0,0-1 0,0 0 0,0 0 0,-1 0 0,1 0 0,-1 0 0,1 0 0,-1 1 0,1-1 0,-1 0 0,0 0 0,1 1 0,-1-1 0,1 0 0,-1 1 0,-1-1 0,0 0 0,0 0 0,0 0 0,0 0 0,-1 1 0,1-1 0,0 1 0,-1 0 0,1 0 0,-2 0 0,-116 0 0,-38-2 0,129 0 0,1 2 0,1 1 0,-55 8 0,56-6 0,1-2 0,-50-2 0,67 1 0,-43-4 0,-24 0 0,-193 4 0,203-4 0,5-1 0,-92 6 0,146-2 0,0 1 0,0-1 0,-6-1 0,6 0 0,-1 1 0,-8-1 0,2 2 0,-1 1 0,1 0 0,-15 4 0,-9-2 0,29-3 0,-1 1 0,0 0 0,-11 2 0,-6 3 0,0-1 0,-41 1 0,40-4 0,6 3-1365,15-4-5461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1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0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5:06:24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13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22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21.xml"/><Relationship Id="rId4" Type="http://schemas.openxmlformats.org/officeDocument/2006/relationships/customXml" Target="../ink/ink17.xml"/><Relationship Id="rId9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customXml" Target="../ink/ink30.xml"/><Relationship Id="rId18" Type="http://schemas.openxmlformats.org/officeDocument/2006/relationships/image" Target="../media/image20.png"/><Relationship Id="rId3" Type="http://schemas.openxmlformats.org/officeDocument/2006/relationships/image" Target="../media/image14.png"/><Relationship Id="rId21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customXml" Target="../ink/ink29.xml"/><Relationship Id="rId17" Type="http://schemas.openxmlformats.org/officeDocument/2006/relationships/customXml" Target="../ink/ink32.xml"/><Relationship Id="rId2" Type="http://schemas.openxmlformats.org/officeDocument/2006/relationships/customXml" Target="../ink/ink23.xml"/><Relationship Id="rId16" Type="http://schemas.openxmlformats.org/officeDocument/2006/relationships/image" Target="../media/image19.png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customXml" Target="../ink/ink31.xml"/><Relationship Id="rId10" Type="http://schemas.openxmlformats.org/officeDocument/2006/relationships/customXml" Target="../ink/ink28.xml"/><Relationship Id="rId19" Type="http://schemas.openxmlformats.org/officeDocument/2006/relationships/customXml" Target="../ink/ink33.xml"/><Relationship Id="rId4" Type="http://schemas.openxmlformats.org/officeDocument/2006/relationships/customXml" Target="../ink/ink24.xml"/><Relationship Id="rId9" Type="http://schemas.openxmlformats.org/officeDocument/2006/relationships/customXml" Target="../ink/ink27.xml"/><Relationship Id="rId14" Type="http://schemas.openxmlformats.org/officeDocument/2006/relationships/image" Target="../media/image18.png"/><Relationship Id="rId22" Type="http://schemas.openxmlformats.org/officeDocument/2006/relationships/customXml" Target="../ink/ink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514600"/>
          </a:xfrm>
        </p:spPr>
        <p:txBody>
          <a:bodyPr anchor="ctr"/>
          <a:lstStyle/>
          <a:p>
            <a:pPr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altLang="en-US" sz="4000" dirty="0"/>
              <a:t>Object Oriented Programming</a:t>
            </a:r>
            <a:br>
              <a:rPr lang="en-US" altLang="en-US" sz="4000" dirty="0"/>
            </a:br>
            <a:r>
              <a:rPr lang="en-US" altLang="en-US" sz="4000" dirty="0"/>
              <a:t>(in         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 descr="Java Logo Black and White (1) – Brands Logos">
            <a:extLst>
              <a:ext uri="{FF2B5EF4-FFF2-40B4-BE49-F238E27FC236}">
                <a16:creationId xmlns:a16="http://schemas.microsoft.com/office/drawing/2014/main" id="{B8DAF3A1-2272-9856-95C5-5F2B26FB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28634"/>
            <a:ext cx="1455817" cy="14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3E519-AB6F-8A05-ABBB-AEAE27A83BB8}"/>
              </a:ext>
            </a:extLst>
          </p:cNvPr>
          <p:cNvSpPr txBox="1"/>
          <p:nvPr/>
        </p:nvSpPr>
        <p:spPr>
          <a:xfrm>
            <a:off x="685800" y="3491314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384A-AAC0-686C-547B-1F895A4A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2B0B-958A-7E23-8B4B-50283B3E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Getters and setters catch bad data </a:t>
            </a:r>
            <a:r>
              <a:rPr lang="en-US" u="sng" dirty="0"/>
              <a:t>early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FA4E-50D2-8691-F3DA-880BDB38B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B5A7-0365-1250-0ED0-25D8D2C62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DA897-24A5-6E7F-8F54-830555023753}"/>
              </a:ext>
            </a:extLst>
          </p:cNvPr>
          <p:cNvSpPr txBox="1"/>
          <p:nvPr/>
        </p:nvSpPr>
        <p:spPr>
          <a:xfrm>
            <a:off x="1143000" y="1997839"/>
            <a:ext cx="716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Squares must have a positive side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lenghth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RuntimeException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"Negative side length not allowed"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AC9D8D-D624-A3C7-8358-648F7A2878D8}"/>
              </a:ext>
            </a:extLst>
          </p:cNvPr>
          <p:cNvSpPr txBox="1">
            <a:spLocks/>
          </p:cNvSpPr>
          <p:nvPr/>
        </p:nvSpPr>
        <p:spPr bwMode="auto">
          <a:xfrm>
            <a:off x="381000" y="51816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(What does this class look like in UML?)</a:t>
            </a:r>
          </a:p>
        </p:txBody>
      </p:sp>
    </p:spTree>
    <p:extLst>
      <p:ext uri="{BB962C8B-B14F-4D97-AF65-F5344CB8AC3E}">
        <p14:creationId xmlns:p14="http://schemas.microsoft.com/office/powerpoint/2010/main" val="182764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9CF-C03B-BE0C-4DF4-031173C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B84-E6B3-514E-6921-1820BB1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&amp; case</a:t>
            </a:r>
          </a:p>
          <a:p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Methods: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2AD3C-82BA-F894-273C-7C7113FCD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FD65-EE1B-65D8-9F2C-E637FE411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E1E0-6200-A407-5397-49BBE09B8F9E}"/>
              </a:ext>
            </a:extLst>
          </p:cNvPr>
          <p:cNvSpPr txBox="1"/>
          <p:nvPr/>
        </p:nvSpPr>
        <p:spPr>
          <a:xfrm>
            <a:off x="3208374" y="1637855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Song - a class to hold song details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@author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Michael Raymer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@since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1/12/2024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@reference 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 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title;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Title of the song</a:t>
            </a:r>
            <a:endParaRPr lang="en-US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2FCC1-5ABC-E941-1A2F-40EB44F11E80}"/>
              </a:ext>
            </a:extLst>
          </p:cNvPr>
          <p:cNvSpPr txBox="1"/>
          <p:nvPr/>
        </p:nvSpPr>
        <p:spPr>
          <a:xfrm>
            <a:off x="3211919" y="3733800"/>
            <a:ext cx="4572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Song - Create a new song with a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Detailed description of the constructor goes here.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It can be multiple lines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The title of the new song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113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035-1178-A58D-0AB8-F373BE7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308F-AF51-66D9-C7EE-EC3BB60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We get all the fields and methods of another class in one line of code.  No code copying!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4F7E8-0C99-FB54-B12C-1665792B6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013A-017C-EC76-5BFA-6FA85B3E3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096B5-925F-C966-AD24-6CE9DD79D2E5}"/>
              </a:ext>
            </a:extLst>
          </p:cNvPr>
          <p:cNvSpPr txBox="1"/>
          <p:nvPr/>
        </p:nvSpPr>
        <p:spPr>
          <a:xfrm>
            <a:off x="4800600" y="3276600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1FDE-6497-5C14-8E62-C5E91D62C04C}"/>
              </a:ext>
            </a:extLst>
          </p:cNvPr>
          <p:cNvSpPr txBox="1"/>
          <p:nvPr/>
        </p:nvSpPr>
        <p:spPr>
          <a:xfrm>
            <a:off x="4800600" y="4782412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83D2DE9-1CD2-47B2-3F3C-72A9708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2100697"/>
            <a:ext cx="5303838" cy="44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3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E642-22F1-1E02-91A0-B439602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Polymorphism:  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90C-A18C-2C03-2CFA-8AE005C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/>
              <a:t>@Override </a:t>
            </a:r>
            <a:r>
              <a:rPr lang="en-US" dirty="0"/>
              <a:t>prevents method name typos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super() </a:t>
            </a:r>
            <a:r>
              <a:rPr lang="en-US" dirty="0"/>
              <a:t>calls the superclass constructor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super.methodName</a:t>
            </a:r>
            <a:r>
              <a:rPr lang="en-US" b="1" dirty="0"/>
              <a:t>() </a:t>
            </a:r>
            <a:r>
              <a:rPr lang="en-US" dirty="0"/>
              <a:t>calls superclass methods</a:t>
            </a:r>
          </a:p>
          <a:p>
            <a:endParaRPr lang="en-US" dirty="0"/>
          </a:p>
          <a:p>
            <a:r>
              <a:rPr lang="en-US" i="1" u="sng" dirty="0"/>
              <a:t>Use these to avoid re-typing/copying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586B-5C71-E336-116F-0A044208A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A492-9517-D93F-5144-95FC592673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5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0FCF-27C8-9656-E4F1-582CA6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E81A-5A8D-B6F1-99FD-1B55ACCD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4876800" cy="3810000"/>
          </a:xfrm>
        </p:spPr>
        <p:txBody>
          <a:bodyPr/>
          <a:lstStyle/>
          <a:p>
            <a:r>
              <a:rPr lang="en-US" dirty="0"/>
              <a:t>Child class methods </a:t>
            </a:r>
            <a:r>
              <a:rPr lang="en-US" b="1" dirty="0"/>
              <a:t>override</a:t>
            </a:r>
            <a:r>
              <a:rPr lang="en-US" dirty="0"/>
              <a:t> parent methods</a:t>
            </a:r>
          </a:p>
          <a:p>
            <a:pPr lvl="1"/>
            <a:r>
              <a:rPr lang="en-US" dirty="0"/>
              <a:t>Reference variable determines which methods </a:t>
            </a:r>
            <a:r>
              <a:rPr lang="en-US" b="1" dirty="0"/>
              <a:t>can</a:t>
            </a:r>
            <a:r>
              <a:rPr lang="en-US" dirty="0"/>
              <a:t> be called</a:t>
            </a:r>
          </a:p>
          <a:p>
            <a:pPr lvl="1"/>
            <a:r>
              <a:rPr lang="en-US" dirty="0"/>
              <a:t>Object type determines which </a:t>
            </a:r>
            <a:r>
              <a:rPr lang="en-US" b="1" dirty="0"/>
              <a:t>version</a:t>
            </a:r>
            <a:r>
              <a:rPr lang="en-US" dirty="0"/>
              <a:t> of a method is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AC43-9149-C467-6047-DBFD80578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3D3C-7B39-B993-CE5A-A550B25C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FB161-B8DE-55F4-0EA9-231C4FA57CA1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7429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name, many methods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DBD31-1B3D-9F0D-257F-48D65F9161F9}"/>
              </a:ext>
            </a:extLst>
          </p:cNvPr>
          <p:cNvCxnSpPr>
            <a:cxnSpLocks/>
          </p:cNvCxnSpPr>
          <p:nvPr/>
        </p:nvCxnSpPr>
        <p:spPr>
          <a:xfrm>
            <a:off x="6864499" y="2415867"/>
            <a:ext cx="0" cy="1278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14:cNvPr>
              <p14:cNvContentPartPr/>
              <p14:nvPr/>
            </p14:nvContentPartPr>
            <p14:xfrm>
              <a:off x="6172200" y="2232220"/>
              <a:ext cx="1529640" cy="57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6080" y="222610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9D5D84-5139-1E7C-3753-B62BDD172940}"/>
              </a:ext>
            </a:extLst>
          </p:cNvPr>
          <p:cNvSpPr txBox="1"/>
          <p:nvPr/>
        </p:nvSpPr>
        <p:spPr>
          <a:xfrm>
            <a:off x="6015133" y="167416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27BB6-57C4-7D00-53EA-51E70D1F2527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47398-5863-30F9-E15E-6D222F454E62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</p:spTree>
    <p:extLst>
      <p:ext uri="{BB962C8B-B14F-4D97-AF65-F5344CB8AC3E}">
        <p14:creationId xmlns:p14="http://schemas.microsoft.com/office/powerpoint/2010/main" val="215484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300-B836-60F3-3A40-4EA311A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0C92-739B-8489-DA02-D0C84088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Memory:  The Stack and the Heap</a:t>
            </a:r>
          </a:p>
          <a:p>
            <a:r>
              <a:rPr lang="en-US" dirty="0"/>
              <a:t>Variable shadowing</a:t>
            </a:r>
          </a:p>
          <a:p>
            <a:r>
              <a:rPr lang="en-US" dirty="0"/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8877B-F0AF-7F89-75D5-E404DA249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3418-73D7-2953-399B-5885A3196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14:cNvPr>
              <p14:cNvContentPartPr/>
              <p14:nvPr/>
            </p14:nvContentPartPr>
            <p14:xfrm>
              <a:off x="1143000" y="4343400"/>
              <a:ext cx="1529640" cy="5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43372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2F68D7-B558-6306-C9D9-E27DB98DC974}"/>
              </a:ext>
            </a:extLst>
          </p:cNvPr>
          <p:cNvSpPr txBox="1"/>
          <p:nvPr/>
        </p:nvSpPr>
        <p:spPr>
          <a:xfrm>
            <a:off x="985933" y="3785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28431A-F070-3635-DF23-E5C0F04208B9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6D6FD-C325-3A29-A006-953C2FE46179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D18F1-CF59-EBDD-06AA-97F0B4A4724D}"/>
              </a:ext>
            </a:extLst>
          </p:cNvPr>
          <p:cNvCxnSpPr>
            <a:cxnSpLocks/>
          </p:cNvCxnSpPr>
          <p:nvPr/>
        </p:nvCxnSpPr>
        <p:spPr>
          <a:xfrm>
            <a:off x="1828800" y="4648200"/>
            <a:ext cx="3733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4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791-13E6-2DF0-93F2-1260E5E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vs Containment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4AB49-2A83-8F71-A5A1-D46064A6E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1933E-E7C1-C435-C9A5-286AD26D2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472A54-89D7-B022-68B9-3CFC3463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19200"/>
            <a:ext cx="4248150" cy="23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589CC-5074-BF88-991C-ECDE0A6F3A66}"/>
              </a:ext>
            </a:extLst>
          </p:cNvPr>
          <p:cNvSpPr txBox="1"/>
          <p:nvPr/>
        </p:nvSpPr>
        <p:spPr>
          <a:xfrm>
            <a:off x="3886200" y="1752600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DB6165-481A-2760-F5CA-6E46C78D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38" y="3733800"/>
            <a:ext cx="326612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66A6C-9746-A433-73DA-9DA31DED324E}"/>
              </a:ext>
            </a:extLst>
          </p:cNvPr>
          <p:cNvSpPr txBox="1"/>
          <p:nvPr/>
        </p:nvSpPr>
        <p:spPr>
          <a:xfrm>
            <a:off x="3810000" y="4121132"/>
            <a:ext cx="99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346720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0A19-8C0F-1B02-0475-B975E11D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B00-A63B-B641-3F3F-40624583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209800"/>
          </a:xfrm>
        </p:spPr>
        <p:txBody>
          <a:bodyPr/>
          <a:lstStyle/>
          <a:p>
            <a:r>
              <a:rPr lang="en-US" dirty="0"/>
              <a:t>Useful when we </a:t>
            </a:r>
            <a:r>
              <a:rPr lang="en-US" b="1" dirty="0"/>
              <a:t>only</a:t>
            </a:r>
            <a:r>
              <a:rPr lang="en-US" dirty="0"/>
              <a:t> want subclasses</a:t>
            </a:r>
          </a:p>
          <a:p>
            <a:r>
              <a:rPr lang="en-US" dirty="0"/>
              <a:t>Contain data, methods (with default code), and </a:t>
            </a:r>
            <a:r>
              <a:rPr lang="en-US" b="1" dirty="0"/>
              <a:t>abstract methods</a:t>
            </a:r>
            <a:r>
              <a:rPr lang="en-US" dirty="0"/>
              <a:t>, which must be defined by the child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0C7B-56A4-A0C2-0F8B-BA94557F9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7BE7-D98C-9FB3-8E6C-0E284E8EB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0CEA-4703-F853-B834-05F4053A93C6}"/>
              </a:ext>
            </a:extLst>
          </p:cNvPr>
          <p:cNvSpPr txBox="1"/>
          <p:nvPr/>
        </p:nvSpPr>
        <p:spPr>
          <a:xfrm>
            <a:off x="1828800" y="3657601"/>
            <a:ext cx="6624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91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B0A-5BB1-5B07-5FFF-25010006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26CD-55BD-597F-2047-220F9D47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r>
              <a:rPr lang="en-US" dirty="0"/>
              <a:t>More limited than abstract classes</a:t>
            </a:r>
          </a:p>
          <a:p>
            <a:r>
              <a:rPr lang="en-US" dirty="0"/>
              <a:t>Interfaces say nothing about what data a class should have</a:t>
            </a:r>
          </a:p>
          <a:p>
            <a:r>
              <a:rPr lang="en-US" dirty="0"/>
              <a:t>Interfaces define </a:t>
            </a:r>
            <a:r>
              <a:rPr lang="en-US" b="1" dirty="0"/>
              <a:t>how a class should behave</a:t>
            </a:r>
            <a:endParaRPr lang="en-US" dirty="0"/>
          </a:p>
          <a:p>
            <a:r>
              <a:rPr lang="en-US" dirty="0"/>
              <a:t>All methods in an interface are 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7FEAD-032D-A327-2A48-6386524BA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A4ED-7C68-72EC-3BDF-CEA8B54C7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8EA2-C445-E416-ECC8-39BFCF344C34}"/>
              </a:ext>
            </a:extLst>
          </p:cNvPr>
          <p:cNvSpPr txBox="1"/>
          <p:nvPr/>
        </p:nvSpPr>
        <p:spPr>
          <a:xfrm>
            <a:off x="1986516" y="403860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Drawable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24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4BBA-46F5-7B21-906F-F283B49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153-F00B-6147-5147-3866ECD4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extend</a:t>
            </a:r>
            <a:r>
              <a:rPr lang="en-US" dirty="0"/>
              <a:t> (inherit from) only one Class (regular or abstract)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/>
              <a:t>implement</a:t>
            </a:r>
            <a:r>
              <a:rPr lang="en-US" dirty="0"/>
              <a:t> any number of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make a reference variable to an abstract class </a:t>
            </a:r>
            <a:r>
              <a:rPr lang="en-US" b="1" dirty="0"/>
              <a:t>or</a:t>
            </a:r>
            <a:r>
              <a:rPr lang="en-US" dirty="0"/>
              <a:t> an interface (e.g. lists)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6EDA-CF07-8C1B-452E-56CA6B9E0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0EC7-08A4-FAB4-265C-0CE65A3F7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6AB43-F55D-7C47-ECDD-373FA603B966}"/>
              </a:ext>
            </a:extLst>
          </p:cNvPr>
          <p:cNvSpPr txBox="1"/>
          <p:nvPr/>
        </p:nvSpPr>
        <p:spPr>
          <a:xfrm>
            <a:off x="838200" y="3657601"/>
            <a:ext cx="7614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implements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Drawable, Resizable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846B-F36A-C141-FF59-A41277D3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data in Java</a:t>
            </a:r>
          </a:p>
          <a:p>
            <a:pPr lvl="1"/>
            <a:r>
              <a:rPr lang="en-US" dirty="0"/>
              <a:t>Intrinsic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Reference variables/Objects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528341" y="3862401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2221" y="3856281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>
            <a:off x="3337139" y="4707240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9856C-0C4E-D736-27A4-612140415B8D}"/>
              </a:ext>
            </a:extLst>
          </p:cNvPr>
          <p:cNvGrpSpPr/>
          <p:nvPr/>
        </p:nvGrpSpPr>
        <p:grpSpPr>
          <a:xfrm>
            <a:off x="2971800" y="2515288"/>
            <a:ext cx="1529640" cy="575280"/>
            <a:chOff x="1615861" y="2573079"/>
            <a:chExt cx="15296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14:cNvPr>
                <p14:cNvContentPartPr/>
                <p14:nvPr/>
              </p14:nvContentPartPr>
              <p14:xfrm>
                <a:off x="1615861" y="2573079"/>
                <a:ext cx="1529640" cy="57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9741" y="2566959"/>
                  <a:ext cx="1541880" cy="58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78869-222F-9E09-3A76-D7AD69973094}"/>
                </a:ext>
              </a:extLst>
            </p:cNvPr>
            <p:cNvSpPr txBox="1"/>
            <p:nvPr/>
          </p:nvSpPr>
          <p:spPr>
            <a:xfrm>
              <a:off x="1981200" y="260143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eak Pro" panose="020F0502020204030204" pitchFamily="34" charset="0"/>
                </a:rPr>
                <a:t>372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63E638-20DD-A2CA-45F1-3DBE67DD2147}"/>
              </a:ext>
            </a:extLst>
          </p:cNvPr>
          <p:cNvSpPr txBox="1"/>
          <p:nvPr/>
        </p:nvSpPr>
        <p:spPr>
          <a:xfrm>
            <a:off x="1051826" y="257307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5782378" y="4443742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573420" y="44764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</p:spTree>
    <p:extLst>
      <p:ext uri="{BB962C8B-B14F-4D97-AF65-F5344CB8AC3E}">
        <p14:creationId xmlns:p14="http://schemas.microsoft.com/office/powerpoint/2010/main" val="351356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404873" y="2012829"/>
            <a:ext cx="7874475" cy="3049995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753" y="2688823"/>
                  <a:ext cx="926640" cy="35612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7480" y="2088382"/>
                  <a:ext cx="1893248" cy="145264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16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peak Pro" panose="020F0502020204030204" pitchFamily="34" charset="0"/>
                </a:rPr>
                <a:t>ArrayList</a:t>
              </a:r>
              <a:r>
                <a:rPr lang="en-US" sz="1200" dirty="0"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5236" y="2809924"/>
                  <a:ext cx="654937" cy="25394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1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68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6B10DE-50A7-C41A-2111-29BDE22C3A8B}"/>
              </a:ext>
            </a:extLst>
          </p:cNvPr>
          <p:cNvGrpSpPr/>
          <p:nvPr/>
        </p:nvGrpSpPr>
        <p:grpSpPr>
          <a:xfrm>
            <a:off x="679885" y="3376394"/>
            <a:ext cx="6964230" cy="2625201"/>
            <a:chOff x="404873" y="2094502"/>
            <a:chExt cx="7874475" cy="29683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7BE080-8ECC-BD6C-C487-06616A3C4693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deck2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B9BD43-4B72-2C6A-2FCF-484D1F73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875315-7322-45E6-7F09-BCD441B3AAAB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C55E85-B61F-F6D5-A314-6E7249BB150C}"/>
                </a:ext>
              </a:extLst>
            </p:cNvPr>
            <p:cNvSpPr txBox="1"/>
            <p:nvPr/>
          </p:nvSpPr>
          <p:spPr>
            <a:xfrm>
              <a:off x="2766968" y="2158152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C0764-938D-8546-6C27-3181F93F5124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8250E0-2885-39DD-E549-083122C01F13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E8034C-90A6-E330-65E0-2C537A68D83B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C59B6C-D503-0132-E3E5-45B50B62C9B5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44AD8B-2743-5088-0F33-6DC29D5499C5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CA19-07C1-18B5-1E75-51CA5626EBFA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9F69F3-4A55-D56E-EDF2-75CCCEDCAD08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2BE7F1-165F-11FA-B5A2-79A933230A32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9BAEB-9E9C-0B4C-3C3B-5CBCDCCA39F1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1B6DF48-D926-137A-1F6A-851C1182E052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2DAC60-E791-9263-7EFD-FDBC8195D42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7BBBAB-3045-137D-E942-B6F794BCA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40E07-23EB-AD51-D58C-6559F683CEC5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D0E81E-C549-7202-82E7-625DE9EF4EB4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32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062-3671-3F66-3A4F-BC1663F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1A5A-23E8-6E14-7EFD-AF188FF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r>
              <a:rPr lang="en-US" dirty="0"/>
              <a:t>Static vs Instance variables</a:t>
            </a:r>
          </a:p>
          <a:p>
            <a:r>
              <a:rPr lang="en-US" dirty="0"/>
              <a:t>Static methods in a class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Files and Scanners</a:t>
            </a:r>
          </a:p>
          <a:p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CBA5-D109-EB29-3525-5574DE47E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060C-318B-FA7B-396A-AE0CE879F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25425-630E-8345-FC14-3482CCF8A24B}"/>
              </a:ext>
            </a:extLst>
          </p:cNvPr>
          <p:cNvSpPr txBox="1"/>
          <p:nvPr/>
        </p:nvSpPr>
        <p:spPr>
          <a:xfrm>
            <a:off x="762000" y="4587004"/>
            <a:ext cx="792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Review videos in Pilot: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→ Content / Review Materials / CS 1180 Lectures – Dr. Doom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3A6C8-F641-4770-57E9-0F6587747FD2}"/>
              </a:ext>
            </a:extLst>
          </p:cNvPr>
          <p:cNvCxnSpPr>
            <a:cxnSpLocks/>
          </p:cNvCxnSpPr>
          <p:nvPr/>
        </p:nvCxnSpPr>
        <p:spPr>
          <a:xfrm>
            <a:off x="838200" y="4267200"/>
            <a:ext cx="7467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References to the Same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967060" y="2482727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0940" y="2476607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 flipV="1">
            <a:off x="3337139" y="3733800"/>
            <a:ext cx="2629921" cy="973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6221097" y="3064068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457200" y="447640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14:cNvPr>
              <p14:cNvContentPartPr/>
              <p14:nvPr/>
            </p14:nvContentPartPr>
            <p14:xfrm>
              <a:off x="2671993" y="1637223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5873" y="1631103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A08980-FB72-010B-83FA-8E573672479B}"/>
              </a:ext>
            </a:extLst>
          </p:cNvPr>
          <p:cNvSpPr txBox="1"/>
          <p:nvPr/>
        </p:nvSpPr>
        <p:spPr>
          <a:xfrm>
            <a:off x="573420" y="169403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7073A-4B45-112B-8D63-A608274BFD37}"/>
              </a:ext>
            </a:extLst>
          </p:cNvPr>
          <p:cNvCxnSpPr>
            <a:cxnSpLocks/>
          </p:cNvCxnSpPr>
          <p:nvPr/>
        </p:nvCxnSpPr>
        <p:spPr>
          <a:xfrm>
            <a:off x="3337139" y="1896465"/>
            <a:ext cx="2758861" cy="1038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variables are passed by </a:t>
            </a:r>
            <a:r>
              <a:rPr lang="en-US" u="sng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copy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5867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3200400" y="4253852"/>
            <a:ext cx="27432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14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myInt</a:t>
            </a:r>
            <a:r>
              <a:rPr lang="en-US" sz="1600" dirty="0">
                <a:latin typeface="Consolas" panose="020B0609020204030204" pitchFamily="49" charset="0"/>
              </a:rPr>
              <a:t>: 7</a:t>
            </a:r>
          </a:p>
        </p:txBody>
      </p:sp>
    </p:spTree>
    <p:extLst>
      <p:ext uri="{BB962C8B-B14F-4D97-AF65-F5344CB8AC3E}">
        <p14:creationId xmlns:p14="http://schemas.microsoft.com/office/powerpoint/2010/main" val="33320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2781300" y="4572000"/>
            <a:ext cx="35814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[2, 4, 6]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: [2, 4, 6]</a:t>
            </a:r>
          </a:p>
        </p:txBody>
      </p:sp>
    </p:spTree>
    <p:extLst>
      <p:ext uri="{BB962C8B-B14F-4D97-AF65-F5344CB8AC3E}">
        <p14:creationId xmlns:p14="http://schemas.microsoft.com/office/powerpoint/2010/main" val="207503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14:cNvPr>
              <p14:cNvContentPartPr/>
              <p14:nvPr/>
            </p14:nvContentPartPr>
            <p14:xfrm>
              <a:off x="3733800" y="3048399"/>
              <a:ext cx="260352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680" y="3042279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0988AE-AF5E-A198-2B4F-1A10E10B3145}"/>
              </a:ext>
            </a:extLst>
          </p:cNvPr>
          <p:cNvCxnSpPr>
            <a:cxnSpLocks/>
          </p:cNvCxnSpPr>
          <p:nvPr/>
        </p:nvCxnSpPr>
        <p:spPr>
          <a:xfrm>
            <a:off x="2590800" y="4045239"/>
            <a:ext cx="1143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14:cNvPr>
              <p14:cNvContentPartPr/>
              <p14:nvPr/>
            </p14:nvContentPartPr>
            <p14:xfrm>
              <a:off x="1868052" y="3757599"/>
              <a:ext cx="1529640" cy="57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932" y="3751479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F947617-D68B-D893-41B1-47CDC744EA36}"/>
              </a:ext>
            </a:extLst>
          </p:cNvPr>
          <p:cNvSpPr txBox="1"/>
          <p:nvPr/>
        </p:nvSpPr>
        <p:spPr>
          <a:xfrm>
            <a:off x="906683" y="38279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1DD32-ECEF-99CB-1DB1-F9D91EFCC245}"/>
              </a:ext>
            </a:extLst>
          </p:cNvPr>
          <p:cNvSpPr/>
          <p:nvPr/>
        </p:nvSpPr>
        <p:spPr>
          <a:xfrm>
            <a:off x="4692660" y="350016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7D6D8C-0A94-296A-2FCB-53898DB9D108}"/>
              </a:ext>
            </a:extLst>
          </p:cNvPr>
          <p:cNvSpPr/>
          <p:nvPr/>
        </p:nvSpPr>
        <p:spPr>
          <a:xfrm>
            <a:off x="4692660" y="382484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5DEF-928C-57CF-CE37-3CD86EA2F3B5}"/>
              </a:ext>
            </a:extLst>
          </p:cNvPr>
          <p:cNvSpPr/>
          <p:nvPr/>
        </p:nvSpPr>
        <p:spPr>
          <a:xfrm>
            <a:off x="4692660" y="414777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14:cNvPr>
              <p14:cNvContentPartPr/>
              <p14:nvPr/>
            </p14:nvContentPartPr>
            <p14:xfrm>
              <a:off x="7295838" y="2822236"/>
              <a:ext cx="796068" cy="609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2816118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14:cNvPr>
              <p14:cNvContentPartPr/>
              <p14:nvPr/>
            </p14:nvContentPartPr>
            <p14:xfrm>
              <a:off x="7295838" y="3672029"/>
              <a:ext cx="796068" cy="6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3665911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14:cNvPr>
              <p14:cNvContentPartPr/>
              <p14:nvPr/>
            </p14:nvContentPartPr>
            <p14:xfrm>
              <a:off x="7295838" y="4536922"/>
              <a:ext cx="796068" cy="60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4530804"/>
                <a:ext cx="808304" cy="621835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3A2FA-9516-08F8-AB19-4314AFDEE979}"/>
              </a:ext>
            </a:extLst>
          </p:cNvPr>
          <p:cNvCxnSpPr>
            <a:cxnSpLocks/>
          </p:cNvCxnSpPr>
          <p:nvPr/>
        </p:nvCxnSpPr>
        <p:spPr>
          <a:xfrm flipV="1">
            <a:off x="5035560" y="3200400"/>
            <a:ext cx="2260278" cy="4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5C31B6-62D5-BF9B-6D3D-AEB0FD0BB5DF}"/>
              </a:ext>
            </a:extLst>
          </p:cNvPr>
          <p:cNvCxnSpPr>
            <a:cxnSpLocks/>
          </p:cNvCxnSpPr>
          <p:nvPr/>
        </p:nvCxnSpPr>
        <p:spPr>
          <a:xfrm>
            <a:off x="5035560" y="3984473"/>
            <a:ext cx="2260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37156-DE4C-65E0-629E-BE1D8E29D5AC}"/>
              </a:ext>
            </a:extLst>
          </p:cNvPr>
          <p:cNvCxnSpPr>
            <a:cxnSpLocks/>
          </p:cNvCxnSpPr>
          <p:nvPr/>
        </p:nvCxnSpPr>
        <p:spPr>
          <a:xfrm>
            <a:off x="5035560" y="4309235"/>
            <a:ext cx="2260278" cy="491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16003-5E23-060D-9157-C49F86F8CE2A}"/>
              </a:ext>
            </a:extLst>
          </p:cNvPr>
          <p:cNvSpPr txBox="1"/>
          <p:nvPr/>
        </p:nvSpPr>
        <p:spPr>
          <a:xfrm>
            <a:off x="7512003" y="2904576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5A659-BFEE-F2DE-8455-7D9DA6C1D208}"/>
              </a:ext>
            </a:extLst>
          </p:cNvPr>
          <p:cNvSpPr txBox="1"/>
          <p:nvPr/>
        </p:nvSpPr>
        <p:spPr>
          <a:xfrm>
            <a:off x="7512003" y="3733862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1D6C0-B7F2-985A-132F-138620690ADD}"/>
              </a:ext>
            </a:extLst>
          </p:cNvPr>
          <p:cNvSpPr txBox="1"/>
          <p:nvPr/>
        </p:nvSpPr>
        <p:spPr>
          <a:xfrm>
            <a:off x="7512003" y="4605788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144DA-6D86-163F-0543-A533FF5D96FF}"/>
              </a:ext>
            </a:extLst>
          </p:cNvPr>
          <p:cNvSpPr txBox="1"/>
          <p:nvPr/>
        </p:nvSpPr>
        <p:spPr>
          <a:xfrm>
            <a:off x="3733800" y="5043063"/>
            <a:ext cx="260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208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461F-FAA0-66CB-5C2B-87366445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7991-EA8B-D713-E672-0407D3D9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intrinsic/primitive datatype has a matching “wrapper” class</a:t>
            </a:r>
          </a:p>
          <a:p>
            <a:pPr lvl="1"/>
            <a:r>
              <a:rPr lang="en-US" dirty="0"/>
              <a:t>int ↔ Integer</a:t>
            </a:r>
          </a:p>
          <a:p>
            <a:pPr lvl="1"/>
            <a:r>
              <a:rPr lang="en-US" dirty="0"/>
              <a:t>double ↔ Double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↔ Boolean</a:t>
            </a:r>
          </a:p>
          <a:p>
            <a:pPr lvl="1"/>
            <a:r>
              <a:rPr lang="en-US" dirty="0"/>
              <a:t>double ↔ Double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FD33-BEA2-C86F-9C03-964FD27C8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0496E-6665-0801-33CA-1F438C16E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84D4-B4BC-1D6D-70DF-1EF8E70653F6}"/>
              </a:ext>
            </a:extLst>
          </p:cNvPr>
          <p:cNvSpPr txBox="1"/>
          <p:nvPr/>
        </p:nvSpPr>
        <p:spPr>
          <a:xfrm>
            <a:off x="4953000" y="2667000"/>
            <a:ext cx="35814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+mn-lt"/>
              </a:rPr>
              <a:t>Boxing</a:t>
            </a:r>
            <a:r>
              <a:rPr lang="en-US" dirty="0">
                <a:latin typeface="+mn-lt"/>
              </a:rPr>
              <a:t> – converting an intrinsic variable to an object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Unboxing</a:t>
            </a:r>
            <a:r>
              <a:rPr lang="en-US" dirty="0">
                <a:latin typeface="+mn-lt"/>
              </a:rPr>
              <a:t> – converting an object to an intrinsic variable</a:t>
            </a:r>
          </a:p>
        </p:txBody>
      </p:sp>
    </p:spTree>
    <p:extLst>
      <p:ext uri="{BB962C8B-B14F-4D97-AF65-F5344CB8AC3E}">
        <p14:creationId xmlns:p14="http://schemas.microsoft.com/office/powerpoint/2010/main" val="418999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6AC-2178-E009-A23A-EA5775E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and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969D-0890-403E-0D67-80E56442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038600"/>
          </a:xfrm>
        </p:spPr>
        <p:txBody>
          <a:bodyPr/>
          <a:lstStyle/>
          <a:p>
            <a:r>
              <a:rPr lang="en-US" dirty="0"/>
              <a:t>Java will automatically promote variables when needed</a:t>
            </a:r>
          </a:p>
          <a:p>
            <a:pPr lvl="1"/>
            <a:r>
              <a:rPr lang="en-US" dirty="0"/>
              <a:t>Smaller → larger data = no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Try it out with int, float, double, </a:t>
            </a:r>
            <a:r>
              <a:rPr lang="en-US" dirty="0" err="1"/>
              <a:t>boolean</a:t>
            </a:r>
            <a:r>
              <a:rPr lang="en-US" dirty="0"/>
              <a:t>??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reducing data type size, you must explicitly typecast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FFEA1-DCC4-9BFB-7389-43C122DC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23E0-1165-4B7C-AF89-DB84F1ABE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C1C1-D04C-013A-D559-A825F52B9C77}"/>
              </a:ext>
            </a:extLst>
          </p:cNvPr>
          <p:cNvSpPr txBox="1"/>
          <p:nvPr/>
        </p:nvSpPr>
        <p:spPr>
          <a:xfrm>
            <a:off x="3028950" y="4984402"/>
            <a:ext cx="308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7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E9D6-4BBD-69DC-5080-C116719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07A-C8FD-2CB0-4669-AD582F88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Fields (member data)</a:t>
            </a:r>
          </a:p>
          <a:p>
            <a:pPr lvl="1"/>
            <a:r>
              <a:rPr lang="en-US" dirty="0"/>
              <a:t>Methods (functions)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80989-F971-8DF1-A914-DFD53B0C6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C2E0-F573-1019-1B66-6C61736A8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3B2E1E-311D-FF08-125C-9085C386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2705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658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1462</Words>
  <Application>Microsoft Office PowerPoint</Application>
  <PresentationFormat>On-screen Show (4:3)</PresentationFormat>
  <Paragraphs>291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Object Oriented Programming (in         )</vt:lpstr>
      <vt:lpstr>Data Types in Java</vt:lpstr>
      <vt:lpstr>Two References to the Same Object</vt:lpstr>
      <vt:lpstr>Intrinsic variables are passed by value</vt:lpstr>
      <vt:lpstr>Objects are passed by reference</vt:lpstr>
      <vt:lpstr>Objects are passed by reference</vt:lpstr>
      <vt:lpstr>Automatic boxing and unboxing</vt:lpstr>
      <vt:lpstr>Promotion and coercion</vt:lpstr>
      <vt:lpstr>Classes and Objects</vt:lpstr>
      <vt:lpstr>Encapsulation</vt:lpstr>
      <vt:lpstr>Programming Style</vt:lpstr>
      <vt:lpstr>Inheritance</vt:lpstr>
      <vt:lpstr>Polymorphism:  Overriding methods</vt:lpstr>
      <vt:lpstr>Polymorphism</vt:lpstr>
      <vt:lpstr>Local and Instance Variables</vt:lpstr>
      <vt:lpstr>Inheritance vs Containment</vt:lpstr>
      <vt:lpstr>Abstract Classes</vt:lpstr>
      <vt:lpstr>Interfaces</vt:lpstr>
      <vt:lpstr>Java Inheritance</vt:lpstr>
      <vt:lpstr>Advanced Topic:  Deep Copies</vt:lpstr>
      <vt:lpstr>Advanced Topic:  Deep Copies</vt:lpstr>
      <vt:lpstr>Do you remember?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2024-05-21T18:34:06Z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