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67" r:id="rId19"/>
    <p:sldId id="272" r:id="rId20"/>
    <p:sldId id="268" r:id="rId21"/>
    <p:sldId id="274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FF"/>
    <a:srgbClr val="0000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66244-EFE8-4835-B558-0557A4CB563E}" v="1" dt="2024-05-21T18:35:21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103" d="100"/>
          <a:sy n="103" d="100"/>
        </p:scale>
        <p:origin x="202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CA166244-EFE8-4835-B558-0557A4CB563E}"/>
    <pc:docChg chg="custSel modSld">
      <pc:chgData name="Raymer, Michael L." userId="96c2fb1d-e79c-4ca3-9876-783e98fdd04a" providerId="ADAL" clId="{CA166244-EFE8-4835-B558-0557A4CB563E}" dt="2024-05-21T18:35:21.186" v="1"/>
      <pc:docMkLst>
        <pc:docMk/>
      </pc:docMkLst>
      <pc:sldChg chg="addSp delSp modSp mod">
        <pc:chgData name="Raymer, Michael L." userId="96c2fb1d-e79c-4ca3-9876-783e98fdd04a" providerId="ADAL" clId="{CA166244-EFE8-4835-B558-0557A4CB563E}" dt="2024-05-21T18:35:21.186" v="1"/>
        <pc:sldMkLst>
          <pc:docMk/>
          <pc:sldMk cId="0" sldId="256"/>
        </pc:sldMkLst>
        <pc:spChg chg="del">
          <ac:chgData name="Raymer, Michael L." userId="96c2fb1d-e79c-4ca3-9876-783e98fdd04a" providerId="ADAL" clId="{CA166244-EFE8-4835-B558-0557A4CB563E}" dt="2024-05-21T18:35:20.394" v="0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CA166244-EFE8-4835-B558-0557A4CB563E}" dt="2024-05-21T18:35:21.186" v="1"/>
          <ac:spMkLst>
            <pc:docMk/>
            <pc:sldMk cId="0" sldId="256"/>
            <ac:spMk id="3" creationId="{1362A65C-38E7-7F4A-04CF-888B92511C9A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">
      <pc:chgData name="Raymer, Michael L." userId="96c2fb1d-e79c-4ca3-9876-783e98fdd04a" providerId="ADAL" clId="{228BB2D8-8609-4A39-8DCC-62D7AB5D9C22}" dt="2024-05-16T16:53:07.793" v="5248" actId="1036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6:16:01.352" v="4663" actId="6549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mod">
          <ac:chgData name="Raymer, Michael L." userId="96c2fb1d-e79c-4ca3-9876-783e98fdd04a" providerId="ADAL" clId="{228BB2D8-8609-4A39-8DCC-62D7AB5D9C22}" dt="2024-05-16T16:16:01.352" v="4663" actId="6549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mod">
          <ac:chgData name="Raymer, Michael L." userId="96c2fb1d-e79c-4ca3-9876-783e98fdd04a" providerId="ADAL" clId="{228BB2D8-8609-4A39-8DCC-62D7AB5D9C22}" dt="2024-05-14T20:56:25.118" v="84" actId="1076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5T13:17:23.003" v="240" actId="1076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5T13:14:02.441" v="98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5T13:34:26.051" v="796" actId="700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mod modClrScheme chgLayout modNotesTx">
        <pc:chgData name="Raymer, Michael L." userId="96c2fb1d-e79c-4ca3-9876-783e98fdd04a" providerId="ADAL" clId="{228BB2D8-8609-4A39-8DCC-62D7AB5D9C22}" dt="2024-05-16T14:47:35.176" v="4629" actId="2057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mod">
        <pc:chgData name="Raymer, Michael L." userId="96c2fb1d-e79c-4ca3-9876-783e98fdd04a" providerId="ADAL" clId="{228BB2D8-8609-4A39-8DCC-62D7AB5D9C22}" dt="2024-05-15T17:35:06.169" v="1795" actId="1076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mod modClrScheme modAnim chgLayout">
        <pc:chgData name="Raymer, Michael L." userId="96c2fb1d-e79c-4ca3-9876-783e98fdd04a" providerId="ADAL" clId="{228BB2D8-8609-4A39-8DCC-62D7AB5D9C22}" dt="2024-05-15T18:02:24.050" v="2040" actId="1076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modSp new mod modClrScheme chgLayout">
        <pc:chgData name="Raymer, Michael L." userId="96c2fb1d-e79c-4ca3-9876-783e98fdd04a" providerId="ADAL" clId="{228BB2D8-8609-4A39-8DCC-62D7AB5D9C22}" dt="2024-05-15T17:54:40.871" v="1855" actId="2057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new mod modClrScheme modAnim chgLayout">
        <pc:chgData name="Raymer, Michael L." userId="96c2fb1d-e79c-4ca3-9876-783e98fdd04a" providerId="ADAL" clId="{228BB2D8-8609-4A39-8DCC-62D7AB5D9C22}" dt="2024-05-15T18:04:19.716" v="2052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delSp modSp add mod">
        <pc:chgData name="Raymer, Michael L." userId="96c2fb1d-e79c-4ca3-9876-783e98fdd04a" providerId="ADAL" clId="{228BB2D8-8609-4A39-8DCC-62D7AB5D9C22}" dt="2024-05-15T18:13:38.365" v="2452" actId="1076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delSp modSp add mod">
        <pc:chgData name="Raymer, Michael L." userId="96c2fb1d-e79c-4ca3-9876-783e98fdd04a" providerId="ADAL" clId="{228BB2D8-8609-4A39-8DCC-62D7AB5D9C22}" dt="2024-05-15T18:33:45.322" v="3086" actId="2057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delSp modSp new mod modAnim">
        <pc:chgData name="Raymer, Michael L." userId="96c2fb1d-e79c-4ca3-9876-783e98fdd04a" providerId="ADAL" clId="{228BB2D8-8609-4A39-8DCC-62D7AB5D9C22}" dt="2024-05-16T14:19:47.977" v="4072" actId="1076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modSp new mod">
        <pc:chgData name="Raymer, Michael L." userId="96c2fb1d-e79c-4ca3-9876-783e98fdd04a" providerId="ADAL" clId="{228BB2D8-8609-4A39-8DCC-62D7AB5D9C22}" dt="2024-05-16T14:26:31.545" v="4170" actId="17032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6:45:46.020" v="5095" actId="2057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modSp new mod modClrScheme modAnim chgLayout">
        <pc:chgData name="Raymer, Michael L." userId="96c2fb1d-e79c-4ca3-9876-783e98fdd04a" providerId="ADAL" clId="{228BB2D8-8609-4A39-8DCC-62D7AB5D9C22}" dt="2024-05-15T21:17:22.819" v="3659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delSp modSp new mod modNotesTx">
        <pc:chgData name="Raymer, Michael L." userId="96c2fb1d-e79c-4ca3-9876-783e98fdd04a" providerId="ADAL" clId="{228BB2D8-8609-4A39-8DCC-62D7AB5D9C22}" dt="2024-05-16T14:04:41.954" v="3929" actId="6549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modSp add mod">
        <pc:chgData name="Raymer, Michael L." userId="96c2fb1d-e79c-4ca3-9876-783e98fdd04a" providerId="ADAL" clId="{228BB2D8-8609-4A39-8DCC-62D7AB5D9C22}" dt="2024-05-16T14:12:43.384" v="3983" actId="14100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6T14:39:55.355" v="4565" actId="14100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addSp modSp new mod modClrScheme chgLayout">
        <pc:chgData name="Raymer, Michael L." userId="96c2fb1d-e79c-4ca3-9876-783e98fdd04a" providerId="ADAL" clId="{228BB2D8-8609-4A39-8DCC-62D7AB5D9C22}" dt="2024-05-16T16:53:07.793" v="5248" actId="1036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6:45:55.147" v="5098" actId="2057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Number.doubleValue</a:t>
            </a:r>
            <a:r>
              <a:rPr lang="en-US" dirty="0"/>
              <a:t>();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to be as specific as possible!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 </a:t>
            </a:r>
            <a:r>
              <a:rPr lang="en-US" dirty="0" err="1"/>
              <a:t>ArrayList</a:t>
            </a:r>
            <a:r>
              <a:rPr lang="en-US" dirty="0"/>
              <a:t> full of strings and use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88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 parameter lists!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62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 parameter lists!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2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ArrayList.html#contains-java.lang.Object-" TargetMode="External"/><Relationship Id="rId3" Type="http://schemas.openxmlformats.org/officeDocument/2006/relationships/hyperlink" Target="https://docs.oracle.com/javase/8/docs/api/java/util/ArrayList.html#add-E-" TargetMode="External"/><Relationship Id="rId7" Type="http://schemas.openxmlformats.org/officeDocument/2006/relationships/hyperlink" Target="https://docs.oracle.com/javase/8/docs/api/java/util/ArrayList.html#clear--" TargetMode="External"/><Relationship Id="rId12" Type="http://schemas.openxmlformats.org/officeDocument/2006/relationships/hyperlink" Target="https://docs.oracle.com/javase/8/docs/api/java/util/ArrayList.html#size-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Collection.html" TargetMode="External"/><Relationship Id="rId11" Type="http://schemas.openxmlformats.org/officeDocument/2006/relationships/hyperlink" Target="https://docs.oracle.com/javase/8/docs/api/java/util/ArrayList.html#remove-int-" TargetMode="External"/><Relationship Id="rId5" Type="http://schemas.openxmlformats.org/officeDocument/2006/relationships/hyperlink" Target="https://docs.oracle.com/javase/8/docs/api/java/util/Collection.html#addAll-java.util.Collection-" TargetMode="External"/><Relationship Id="rId10" Type="http://schemas.openxmlformats.org/officeDocument/2006/relationships/hyperlink" Target="https://docs.oracle.com/javase/8/docs/api/java/util/ArrayList.html#isEmpty--" TargetMode="External"/><Relationship Id="rId4" Type="http://schemas.openxmlformats.org/officeDocument/2006/relationships/hyperlink" Target="https://docs.oracle.com/javase/8/docs/api/java/util/ArrayList.html" TargetMode="External"/><Relationship Id="rId9" Type="http://schemas.openxmlformats.org/officeDocument/2006/relationships/hyperlink" Target="https://docs.oracle.com/javase/8/docs/api/java/lang/Objec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lang/Object.html" TargetMode="External"/><Relationship Id="rId13" Type="http://schemas.openxmlformats.org/officeDocument/2006/relationships/hyperlink" Target="https://docs.oracle.com/javase/8/docs/api/java/util/ArrayList.html#size--" TargetMode="External"/><Relationship Id="rId3" Type="http://schemas.openxmlformats.org/officeDocument/2006/relationships/hyperlink" Target="https://docs.oracle.com/javase/8/docs/api/java/util/ArrayList.html#add-E-" TargetMode="External"/><Relationship Id="rId7" Type="http://schemas.openxmlformats.org/officeDocument/2006/relationships/hyperlink" Target="https://docs.oracle.com/javase/8/docs/api/java/util/ArrayList.html#contains-java.lang.Object-" TargetMode="External"/><Relationship Id="rId12" Type="http://schemas.openxmlformats.org/officeDocument/2006/relationships/hyperlink" Target="https://docs.oracle.com/javase/8/docs/api/java/util/ArrayList.html#remove-int-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8/docs/api/java/util/ArrayList.html#clear--" TargetMode="External"/><Relationship Id="rId11" Type="http://schemas.openxmlformats.org/officeDocument/2006/relationships/hyperlink" Target="https://docs.oracle.com/javase/8/docs/api/java/util/ArrayList.html#isEmpty--" TargetMode="External"/><Relationship Id="rId5" Type="http://schemas.openxmlformats.org/officeDocument/2006/relationships/hyperlink" Target="https://docs.oracle.com/javase/8/docs/api/java/util/ArrayList.html#add-int-E-" TargetMode="External"/><Relationship Id="rId10" Type="http://schemas.openxmlformats.org/officeDocument/2006/relationships/hyperlink" Target="https://docs.oracle.com/javase/8/docs/api/java/util/ArrayList.html#indexOf-java.lang.Object-" TargetMode="External"/><Relationship Id="rId4" Type="http://schemas.openxmlformats.org/officeDocument/2006/relationships/hyperlink" Target="https://docs.oracle.com/javase/8/docs/api/java/util/ArrayList.html" TargetMode="External"/><Relationship Id="rId9" Type="http://schemas.openxmlformats.org/officeDocument/2006/relationships/hyperlink" Target="https://docs.oracle.com/javase/8/docs/api/java/util/ArrayList.html#get-int-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Generics and Collections</a:t>
            </a:r>
            <a:endParaRPr lang="en-US" altLang="en-US" sz="3200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CE002-A9CD-E0CB-7280-62601140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44" y="3276600"/>
            <a:ext cx="2000250" cy="123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2A65C-38E7-7F4A-04CF-888B92511C9A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a bit more general…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381000" y="1394886"/>
            <a:ext cx="830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Comparable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237488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Anything that implements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Comparable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interface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dirty="0">
                <a:latin typeface="+mn-lt"/>
                <a:ea typeface="STXingkai" panose="020B0503020204020204" pitchFamily="2" charset="-122"/>
              </a:rPr>
              <a:t>This looks a little complex, because Comparable is itself a </a:t>
            </a:r>
            <a:r>
              <a:rPr lang="en-US" b="1" dirty="0">
                <a:latin typeface="+mn-lt"/>
                <a:ea typeface="STXingkai" panose="020B0503020204020204" pitchFamily="2" charset="-122"/>
              </a:rPr>
              <a:t>Generic Interface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.  The declaration limits E to “any class that can be compared to itself”.</a:t>
            </a:r>
          </a:p>
          <a:p>
            <a:endParaRPr lang="en-US" b="1" dirty="0">
              <a:latin typeface="+mn-lt"/>
              <a:ea typeface="STXingkai" panose="020B0503020204020204" pitchFamily="2" charset="-122"/>
            </a:endParaRPr>
          </a:p>
          <a:p>
            <a:r>
              <a:rPr lang="en-US" dirty="0">
                <a:latin typeface="+mn-lt"/>
                <a:ea typeface="STXingkai" panose="020B0503020204020204" pitchFamily="2" charset="-122"/>
              </a:rPr>
              <a:t>In other words, Class E must have the method</a:t>
            </a:r>
          </a:p>
          <a:p>
            <a:r>
              <a:rPr lang="en-US" dirty="0">
                <a:solidFill>
                  <a:srgbClr val="0000FF"/>
                </a:solidFill>
                <a:latin typeface="+mn-lt"/>
                <a:ea typeface="STXingkai" panose="020B0503020204020204" pitchFamily="2" charset="-122"/>
              </a:rPr>
              <a:t>      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public </a:t>
            </a:r>
            <a:r>
              <a:rPr lang="en-US" dirty="0" err="1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boolean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compareTo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(</a:t>
            </a:r>
            <a:r>
              <a:rPr lang="en-US" dirty="0">
                <a:solidFill>
                  <a:srgbClr val="0099CC"/>
                </a:solidFill>
                <a:latin typeface="Consolas" panose="020B0609020204030204" pitchFamily="49" charset="0"/>
                <a:ea typeface="STXingkai" panose="020B0503020204020204" pitchFamily="2" charset="-122"/>
              </a:rPr>
              <a:t>E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STXingkai" panose="020B0503020204020204" pitchFamily="2" charset="-122"/>
              </a:rPr>
              <a:t>otherItem</a:t>
            </a:r>
            <a:r>
              <a:rPr lang="en-US" dirty="0">
                <a:latin typeface="Consolas" panose="020B0609020204030204" pitchFamily="49" charset="0"/>
                <a:ea typeface="STXingkai" panose="020B0503020204020204" pitchFamily="2" charset="-122"/>
              </a:rPr>
              <a:t>)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</p:cNvCxnSpPr>
          <p:nvPr/>
        </p:nvCxnSpPr>
        <p:spPr>
          <a:xfrm flipV="1">
            <a:off x="3505200" y="1856551"/>
            <a:ext cx="1981200" cy="58184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879B-48FC-DB23-507A-75560923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2189-ECC5-5A53-543F-25A448EAE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DE9F-2C21-F830-F864-F721F365A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63F43-71E1-6695-FA28-BF6229C0F9A7}"/>
              </a:ext>
            </a:extLst>
          </p:cNvPr>
          <p:cNvSpPr txBox="1"/>
          <p:nvPr/>
        </p:nvSpPr>
        <p:spPr>
          <a:xfrm>
            <a:off x="381000" y="1600200"/>
            <a:ext cx="838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Comparable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Collections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@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9DC5C-41EE-7219-20DD-2F914258542B}"/>
              </a:ext>
            </a:extLst>
          </p:cNvPr>
          <p:cNvSpPr/>
          <p:nvPr/>
        </p:nvSpPr>
        <p:spPr>
          <a:xfrm>
            <a:off x="914400" y="2438400"/>
            <a:ext cx="48768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What do we need to add to make this work?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E327-C893-DBA2-FB47-08C35F6D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Parameters and Wildcards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7B329-DD85-6DEF-175A-F6F69D65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I wanted to add an entire Array of objects to my </a:t>
            </a:r>
            <a:r>
              <a:rPr lang="en-US" dirty="0" err="1"/>
              <a:t>LottoBag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I should be able to add an </a:t>
            </a:r>
            <a:r>
              <a:rPr lang="en-US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/>
              <a:t> or a list of any subclass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Something like:</a:t>
            </a:r>
          </a:p>
          <a:p>
            <a:pPr>
              <a:spcAft>
                <a:spcPts val="1200"/>
              </a:spcAft>
            </a:pP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addAll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{…}</a:t>
            </a:r>
          </a:p>
          <a:p>
            <a:pPr>
              <a:spcAft>
                <a:spcPts val="1200"/>
              </a:spcAft>
            </a:pPr>
            <a:r>
              <a:rPr lang="en-US" dirty="0"/>
              <a:t>Unfortunately…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lang="en-US" dirty="0"/>
              <a:t> is not a subclass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07057-097A-5E5F-25CF-E1965E0F0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8561-85E5-2B6D-0ACC-CF5FBE01A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0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CF8-9AF0-82B3-29C1-C5DF0D4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0056-B9FB-8B4B-3247-C60CF25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dirty="0"/>
              <a:t>We need a way to say “any subclass of E” in method parameter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456F-FB65-97B2-3B0B-D219DE360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71FF-2247-5803-3487-2D457011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2A7CC-B2E2-270D-7DEB-90CB113950AB}"/>
              </a:ext>
            </a:extLst>
          </p:cNvPr>
          <p:cNvSpPr txBox="1"/>
          <p:nvPr/>
        </p:nvSpPr>
        <p:spPr>
          <a:xfrm>
            <a:off x="838200" y="2828836"/>
            <a:ext cx="746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addAll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E44A-C9B9-A26F-6D5F-3F35CCB2AEED}"/>
              </a:ext>
            </a:extLst>
          </p:cNvPr>
          <p:cNvSpPr txBox="1"/>
          <p:nvPr/>
        </p:nvSpPr>
        <p:spPr>
          <a:xfrm>
            <a:off x="304800" y="37967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n-lt"/>
              </a:rPr>
              <a:t>itemList</a:t>
            </a:r>
            <a:r>
              <a:rPr lang="en-US" sz="3200" dirty="0">
                <a:latin typeface="+mn-lt"/>
              </a:rPr>
              <a:t> is an </a:t>
            </a:r>
            <a:r>
              <a:rPr lang="en-US" sz="3200" dirty="0" err="1">
                <a:latin typeface="+mn-lt"/>
              </a:rPr>
              <a:t>ArrayList</a:t>
            </a:r>
            <a:endParaRPr lang="en-US" sz="3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0A5-A046-1336-59A6-51250354EB3F}"/>
              </a:ext>
            </a:extLst>
          </p:cNvPr>
          <p:cNvSpPr txBox="1"/>
          <p:nvPr/>
        </p:nvSpPr>
        <p:spPr>
          <a:xfrm>
            <a:off x="3253015" y="4579724"/>
            <a:ext cx="3641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 or any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31C55-BEF6-D188-6A54-326827F2C6F1}"/>
              </a:ext>
            </a:extLst>
          </p:cNvPr>
          <p:cNvSpPr txBox="1"/>
          <p:nvPr/>
        </p:nvSpPr>
        <p:spPr>
          <a:xfrm>
            <a:off x="5812971" y="5505539"/>
            <a:ext cx="3156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that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extends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3F1BA4-0DD5-68E1-0E01-2A0E663D34F6}"/>
              </a:ext>
            </a:extLst>
          </p:cNvPr>
          <p:cNvCxnSpPr/>
          <p:nvPr/>
        </p:nvCxnSpPr>
        <p:spPr>
          <a:xfrm flipV="1">
            <a:off x="3352800" y="3228946"/>
            <a:ext cx="533400" cy="6791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CCF15-45F2-2F52-8A1E-C4CF5D3C412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040085" y="3228946"/>
            <a:ext cx="33566" cy="13507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1678A-D702-9EE8-BBF7-5939892B250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30685" y="3203546"/>
            <a:ext cx="1360715" cy="23019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7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CF8-9AF0-82B3-29C1-C5DF0D4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0056-B9FB-8B4B-3247-C60CF25C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dirty="0"/>
              <a:t>We can also say “any superclass of E” in method parameter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456F-FB65-97B2-3B0B-D219DE360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371FF-2247-5803-3487-2D457011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2A7CC-B2E2-270D-7DEB-90CB113950AB}"/>
              </a:ext>
            </a:extLst>
          </p:cNvPr>
          <p:cNvSpPr txBox="1"/>
          <p:nvPr/>
        </p:nvSpPr>
        <p:spPr>
          <a:xfrm>
            <a:off x="762000" y="2536449"/>
            <a:ext cx="76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copyAllTo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itemList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E44A-C9B9-A26F-6D5F-3F35CCB2AEED}"/>
              </a:ext>
            </a:extLst>
          </p:cNvPr>
          <p:cNvSpPr txBox="1"/>
          <p:nvPr/>
        </p:nvSpPr>
        <p:spPr>
          <a:xfrm>
            <a:off x="304800" y="37967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+mn-lt"/>
              </a:rPr>
              <a:t>itemList</a:t>
            </a:r>
            <a:r>
              <a:rPr lang="en-US" sz="3200" dirty="0">
                <a:latin typeface="+mn-lt"/>
              </a:rPr>
              <a:t> is an </a:t>
            </a:r>
            <a:r>
              <a:rPr lang="en-US" sz="3200" dirty="0" err="1">
                <a:latin typeface="+mn-lt"/>
              </a:rPr>
              <a:t>ArrayList</a:t>
            </a:r>
            <a:endParaRPr lang="en-US" sz="32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3F0A5-A046-1336-59A6-51250354EB3F}"/>
              </a:ext>
            </a:extLst>
          </p:cNvPr>
          <p:cNvSpPr txBox="1"/>
          <p:nvPr/>
        </p:nvSpPr>
        <p:spPr>
          <a:xfrm>
            <a:off x="3253015" y="4579724"/>
            <a:ext cx="3641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of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 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31C55-BEF6-D188-6A54-326827F2C6F1}"/>
              </a:ext>
            </a:extLst>
          </p:cNvPr>
          <p:cNvSpPr txBox="1"/>
          <p:nvPr/>
        </p:nvSpPr>
        <p:spPr>
          <a:xfrm>
            <a:off x="4836886" y="5241666"/>
            <a:ext cx="4002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…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any superclass of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3F1BA4-0DD5-68E1-0E01-2A0E663D34F6}"/>
              </a:ext>
            </a:extLst>
          </p:cNvPr>
          <p:cNvCxnSpPr>
            <a:cxnSpLocks/>
          </p:cNvCxnSpPr>
          <p:nvPr/>
        </p:nvCxnSpPr>
        <p:spPr>
          <a:xfrm flipV="1">
            <a:off x="3352800" y="2895600"/>
            <a:ext cx="962932" cy="10125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0CCF15-45F2-2F52-8A1E-C4CF5D3C412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073651" y="2936559"/>
            <a:ext cx="336549" cy="164316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1678A-D702-9EE8-BBF7-5939892B250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19800" y="2936559"/>
            <a:ext cx="818243" cy="230510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0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4F4D-F502-9B21-EBC4-0CEBDA92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make generic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59460-EB87-3023-8AC9-42C72788C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9735-2FD9-2707-87AD-198D7A586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FF58F-9DE0-FB3D-939A-17EEB5417791}"/>
              </a:ext>
            </a:extLst>
          </p:cNvPr>
          <p:cNvSpPr txBox="1"/>
          <p:nvPr/>
        </p:nvSpPr>
        <p:spPr>
          <a:xfrm>
            <a:off x="381000" y="2362200"/>
            <a:ext cx="838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"["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"]"</a:t>
            </a:r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6AF4CB-8871-F255-BCD4-067DDF8E0148}"/>
              </a:ext>
            </a:extLst>
          </p:cNvPr>
          <p:cNvSpPr txBox="1">
            <a:spLocks/>
          </p:cNvSpPr>
          <p:nvPr/>
        </p:nvSpPr>
        <p:spPr>
          <a:xfrm>
            <a:off x="381000" y="990600"/>
            <a:ext cx="8382000" cy="144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type parameter goes right </a:t>
            </a:r>
            <a:r>
              <a:rPr lang="en-US" b="1" dirty="0"/>
              <a:t>before</a:t>
            </a:r>
            <a:r>
              <a:rPr lang="en-US" dirty="0"/>
              <a:t> the return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8B194F-3BC2-D931-04D4-92C866E5D78A}"/>
              </a:ext>
            </a:extLst>
          </p:cNvPr>
          <p:cNvCxnSpPr/>
          <p:nvPr/>
        </p:nvCxnSpPr>
        <p:spPr>
          <a:xfrm>
            <a:off x="2743200" y="1981200"/>
            <a:ext cx="228600" cy="381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7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2E63-75D0-D683-3F72-3EEF4B8C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watch out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CA1FD-8C16-EF19-24B6-82DE56FF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the scenes, Java still creates your generic class as a collection of Objects and typecasts everything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called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Erasure</a:t>
            </a:r>
            <a:r>
              <a:rPr lang="en-US" dirty="0"/>
              <a:t>.  It usually doesn’t cause trouble, but it can pop up when you are creating new objects of type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AE67F-E78D-A5A7-A0FA-DD2AFB65B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CB052-7001-CA43-71AA-DB742D7FC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53D63-E045-A556-5369-905F531B8239}"/>
              </a:ext>
            </a:extLst>
          </p:cNvPr>
          <p:cNvSpPr txBox="1"/>
          <p:nvPr/>
        </p:nvSpPr>
        <p:spPr>
          <a:xfrm>
            <a:off x="838200" y="2667000"/>
            <a:ext cx="4458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6786D-B6AF-FE72-28ED-14B05FB01E5E}"/>
              </a:ext>
            </a:extLst>
          </p:cNvPr>
          <p:cNvSpPr txBox="1"/>
          <p:nvPr/>
        </p:nvSpPr>
        <p:spPr>
          <a:xfrm>
            <a:off x="4695993" y="3421769"/>
            <a:ext cx="3886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4E85A9-FB61-665E-44E8-47B1D71C48C3}"/>
              </a:ext>
            </a:extLst>
          </p:cNvPr>
          <p:cNvSpPr/>
          <p:nvPr/>
        </p:nvSpPr>
        <p:spPr>
          <a:xfrm rot="1258955">
            <a:off x="3836631" y="3147623"/>
            <a:ext cx="685800" cy="346753"/>
          </a:xfrm>
          <a:prstGeom prst="rightArrow">
            <a:avLst/>
          </a:prstGeom>
          <a:solidFill>
            <a:srgbClr val="0099CC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2119-509E-C4A4-3B3B-800623A6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Interface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4F110-3FB2-09D9-3B7E-54162F40F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0979-ABBC-2294-39B6-261413FEA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A6F95A-D545-50A0-5327-6AE61C73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2738"/>
            <a:ext cx="1676400" cy="103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0384C7-26E0-D677-35F2-A9F90970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23146"/>
              </p:ext>
            </p:extLst>
          </p:nvPr>
        </p:nvGraphicFramePr>
        <p:xfrm>
          <a:off x="667386" y="1447800"/>
          <a:ext cx="7790814" cy="3361099"/>
        </p:xfrm>
        <a:graphic>
          <a:graphicData uri="http://schemas.openxmlformats.org/drawingml/2006/table">
            <a:tbl>
              <a:tblPr/>
              <a:tblGrid>
                <a:gridCol w="1108826">
                  <a:extLst>
                    <a:ext uri="{9D8B030D-6E8A-4147-A177-3AD203B41FA5}">
                      <a16:colId xmlns:a16="http://schemas.microsoft.com/office/drawing/2014/main" val="1875036240"/>
                    </a:ext>
                  </a:extLst>
                </a:gridCol>
                <a:gridCol w="6681988">
                  <a:extLst>
                    <a:ext uri="{9D8B030D-6E8A-4147-A177-3AD203B41FA5}">
                      <a16:colId xmlns:a16="http://schemas.microsoft.com/office/drawing/2014/main" val="3090872948"/>
                    </a:ext>
                  </a:extLst>
                </a:gridCol>
              </a:tblGrid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Modifier 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and Type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Method and Description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55857"/>
                  </a:ext>
                </a:extLst>
              </a:tr>
              <a:tr h="289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e) Appends the specified element to the end of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11736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addAll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6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Collection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&lt;? extends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  <a:hlinkClick r:id="rId6" tooltip="type parameter in Colle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 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Adds all of the elements in the specified collection to this collection (optional operation).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32855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Removes all of the elements from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5535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contains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9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 Returns true if this list contains the specified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522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Returns true if this list contains no elements.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7072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 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Removes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4074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 Returns the number of elements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96220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Object[]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toArray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Returns an array containing all of the elements in this collection.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79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8B90FC-3A24-C39F-23FD-B875AF482ED2}"/>
              </a:ext>
            </a:extLst>
          </p:cNvPr>
          <p:cNvSpPr txBox="1"/>
          <p:nvPr/>
        </p:nvSpPr>
        <p:spPr>
          <a:xfrm>
            <a:off x="667386" y="4942582"/>
            <a:ext cx="77908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No get() because not all collections have an order.</a:t>
            </a:r>
          </a:p>
        </p:txBody>
      </p:sp>
    </p:spTree>
    <p:extLst>
      <p:ext uri="{BB962C8B-B14F-4D97-AF65-F5344CB8AC3E}">
        <p14:creationId xmlns:p14="http://schemas.microsoft.com/office/powerpoint/2010/main" val="94228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F803-9CCB-D0BE-E502-34F43501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55A57-A406-2ECA-4B0E-EECF914474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F047-3A8E-05DF-D124-185478BC4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582F20-6929-E2D6-9CBB-6293B5F7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62738"/>
            <a:ext cx="1676400" cy="103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C4490E-293A-7AB2-7C3F-D876FD52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3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5A0F-714E-80F0-A2E0-4844541E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4D2B5-89F7-5F1E-6B59-56E5FAA5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3810000"/>
          </a:xfrm>
        </p:spPr>
        <p:txBody>
          <a:bodyPr/>
          <a:lstStyle/>
          <a:p>
            <a:r>
              <a:rPr lang="en-US" dirty="0"/>
              <a:t>The Java Collections class has a bunch of static methods to do useful things with collections. 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Collections.sort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Collections.max</a:t>
            </a:r>
            <a:r>
              <a:rPr lang="en-US" sz="2400" dirty="0">
                <a:latin typeface="Consolas" panose="020B0609020204030204" pitchFamily="49" charset="0"/>
              </a:rPr>
              <a:t>() &amp; </a:t>
            </a:r>
            <a:r>
              <a:rPr lang="en-US" sz="2400" dirty="0" err="1">
                <a:latin typeface="Consolas" panose="020B0609020204030204" pitchFamily="49" charset="0"/>
              </a:rPr>
              <a:t>Collections.min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Collections.reverse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Collections.shuffle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Collections.swap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20ABB-2D73-908D-54CA-7476615FA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6B81C-AB75-7B8E-8698-112583DE9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7F54D-D5E6-D235-9BB8-5E35AF4CA4F2}"/>
              </a:ext>
            </a:extLst>
          </p:cNvPr>
          <p:cNvSpPr txBox="1"/>
          <p:nvPr/>
        </p:nvSpPr>
        <p:spPr>
          <a:xfrm>
            <a:off x="381000" y="5268724"/>
            <a:ext cx="8382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https://docs.oracle.com/javase/8/docs/api/java/util/Collections.html</a:t>
            </a:r>
            <a:endParaRPr lang="en-US" sz="23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8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EC4-7D74-98F0-D3EC-54B36402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02E3-9E8D-76C2-D885-571F5D86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143000"/>
          </a:xfrm>
        </p:spPr>
        <p:txBody>
          <a:bodyPr/>
          <a:lstStyle/>
          <a:p>
            <a:r>
              <a:rPr lang="en-US" dirty="0"/>
              <a:t>You can make an </a:t>
            </a:r>
            <a:r>
              <a:rPr lang="en-US" dirty="0" err="1"/>
              <a:t>ArrayList</a:t>
            </a:r>
            <a:r>
              <a:rPr lang="en-US" dirty="0"/>
              <a:t> without the &lt;&gt; part?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F8D00-1209-3AD0-8A64-EA7531FB3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9098-4235-72D3-2EB2-231C4E62B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9F936-7ED3-CD65-15FA-A69DABAD00E3}"/>
              </a:ext>
            </a:extLst>
          </p:cNvPr>
          <p:cNvSpPr txBox="1"/>
          <p:nvPr/>
        </p:nvSpPr>
        <p:spPr>
          <a:xfrm>
            <a:off x="1981200" y="2136000"/>
            <a:ext cx="5181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myList.add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“Click me"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8C2830-4FA7-1851-4872-2F1FDA576775}"/>
              </a:ext>
            </a:extLst>
          </p:cNvPr>
          <p:cNvSpPr txBox="1">
            <a:spLocks/>
          </p:cNvSpPr>
          <p:nvPr/>
        </p:nvSpPr>
        <p:spPr bwMode="auto">
          <a:xfrm>
            <a:off x="381000" y="55626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Why do we add &lt;Class&gt; then?</a:t>
            </a:r>
          </a:p>
        </p:txBody>
      </p:sp>
    </p:spTree>
    <p:extLst>
      <p:ext uri="{BB962C8B-B14F-4D97-AF65-F5344CB8AC3E}">
        <p14:creationId xmlns:p14="http://schemas.microsoft.com/office/powerpoint/2010/main" val="40073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FB4BA-80CA-84EF-FA9B-27EBD053E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84B71-5972-E8A3-1C95-E72C25F04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5CFB1D-778F-3F53-E207-107EFE7F09A4}"/>
              </a:ext>
            </a:extLst>
          </p:cNvPr>
          <p:cNvSpPr txBox="1">
            <a:spLocks/>
          </p:cNvSpPr>
          <p:nvPr/>
        </p:nvSpPr>
        <p:spPr>
          <a:xfrm>
            <a:off x="381000" y="838200"/>
            <a:ext cx="83820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Generic classes, like </a:t>
            </a:r>
            <a:r>
              <a:rPr lang="en-US" dirty="0" err="1"/>
              <a:t>ArrayList</a:t>
            </a:r>
            <a:r>
              <a:rPr lang="en-US" dirty="0"/>
              <a:t>&lt;T&gt;, allow us to: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Catch type errors early, rather than later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Control what types a container will hold</a:t>
            </a:r>
          </a:p>
          <a:p>
            <a:pPr marL="1085850" lvl="1" indent="-457200">
              <a:buFont typeface="Courier New" panose="02070309020205020404" pitchFamily="49" charset="0"/>
              <a:buChar char="o"/>
            </a:pPr>
            <a:r>
              <a:rPr lang="en-US" dirty="0"/>
              <a:t>Avoid extra typecasting</a:t>
            </a:r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r>
              <a:rPr lang="en-US" dirty="0"/>
              <a:t>The generic uses one or more reference variables to &lt;T&gt; so any subclass of &lt;T&gt; will work too.</a:t>
            </a:r>
          </a:p>
        </p:txBody>
      </p:sp>
    </p:spTree>
    <p:extLst>
      <p:ext uri="{BB962C8B-B14F-4D97-AF65-F5344CB8AC3E}">
        <p14:creationId xmlns:p14="http://schemas.microsoft.com/office/powerpoint/2010/main" val="41631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52456-074A-ACC2-AA3B-406D8E58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&lt;&gt; and subclasses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F8EC05-6EBE-FBCD-0FF8-76F4AF3CE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D67F2-5C39-96F9-C731-D2D3825DB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D1FBC-154B-987F-64FD-E791C1BC4162}"/>
              </a:ext>
            </a:extLst>
          </p:cNvPr>
          <p:cNvSpPr txBox="1"/>
          <p:nvPr/>
        </p:nvSpPr>
        <p:spPr>
          <a:xfrm>
            <a:off x="54864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Typecasts make assumptions!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if I put a double into the list?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E52EB-B59D-B02D-90C7-810AC5D5F7C3}"/>
              </a:ext>
            </a:extLst>
          </p:cNvPr>
          <p:cNvSpPr txBox="1"/>
          <p:nvPr/>
        </p:nvSpPr>
        <p:spPr>
          <a:xfrm>
            <a:off x="381000" y="1659285"/>
            <a:ext cx="6629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BDC28-4512-A813-E1E7-9945EF759795}"/>
              </a:ext>
            </a:extLst>
          </p:cNvPr>
          <p:cNvCxnSpPr/>
          <p:nvPr/>
        </p:nvCxnSpPr>
        <p:spPr>
          <a:xfrm flipH="1">
            <a:off x="4038600" y="3810000"/>
            <a:ext cx="1447800" cy="2286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0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generic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2057400" y="1600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LottoBag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3048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What kind of </a:t>
            </a:r>
            <a:r>
              <a:rPr lang="en-US" dirty="0" err="1">
                <a:latin typeface="+mn-lt"/>
                <a:ea typeface="STXingkai" panose="020B0503020204020204" pitchFamily="2" charset="-122"/>
              </a:rPr>
              <a:t>LottoBag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do you want?  Integers? Strings?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b="1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called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Type Parameter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, and we can use it in the implementation to talk about what kinds of objects our </a:t>
            </a:r>
            <a:r>
              <a:rPr lang="en-US" dirty="0" err="1">
                <a:latin typeface="+mn-lt"/>
                <a:ea typeface="STXingkai" panose="020B0503020204020204" pitchFamily="2" charset="-122"/>
              </a:rPr>
              <a:t>LottoBag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can hold.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72000" y="1981200"/>
            <a:ext cx="1295400" cy="1066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0D6942-8A2C-D5BE-A4F1-B56A6C99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5129739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EF375-920F-C9B8-8BCE-50131BE1DFAF}"/>
              </a:ext>
            </a:extLst>
          </p:cNvPr>
          <p:cNvSpPr txBox="1"/>
          <p:nvPr/>
        </p:nvSpPr>
        <p:spPr>
          <a:xfrm>
            <a:off x="1714500" y="502297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Type parameters get to break the rules of good variable naming.  E = Element, T = Type.</a:t>
            </a:r>
          </a:p>
        </p:txBody>
      </p:sp>
    </p:spTree>
    <p:extLst>
      <p:ext uri="{BB962C8B-B14F-4D97-AF65-F5344CB8AC3E}">
        <p14:creationId xmlns:p14="http://schemas.microsoft.com/office/powerpoint/2010/main" val="25551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🤔 Thinking Face emoji Meaning | Dictionary.com">
            <a:extLst>
              <a:ext uri="{FF2B5EF4-FFF2-40B4-BE49-F238E27FC236}">
                <a16:creationId xmlns:a16="http://schemas.microsoft.com/office/drawing/2014/main" id="{399D58EA-34FF-4D7F-6583-82A5BB42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99643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D962-BFF2-EEFC-A228-1A1783EC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22CC-C5B2-6D67-229A-DEC45736E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DF1A-EA6F-871A-96F2-3223897BE339}"/>
              </a:ext>
            </a:extLst>
          </p:cNvPr>
          <p:cNvSpPr txBox="1"/>
          <p:nvPr/>
        </p:nvSpPr>
        <p:spPr>
          <a:xfrm>
            <a:off x="524193" y="762000"/>
            <a:ext cx="8095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Should </a:t>
            </a:r>
            <a:r>
              <a:rPr lang="en-US" sz="3200" dirty="0" err="1">
                <a:latin typeface="+mn-lt"/>
              </a:rPr>
              <a:t>LottoBag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contain</a:t>
            </a:r>
            <a:r>
              <a:rPr lang="en-US" sz="3200" dirty="0">
                <a:latin typeface="+mn-lt"/>
              </a:rPr>
              <a:t> or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ArrayList</a:t>
            </a:r>
            <a:r>
              <a:rPr lang="en-US" sz="3200" dirty="0">
                <a:latin typeface="+mn-lt"/>
              </a:rPr>
              <a:t>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A06881-AFCF-8B89-6FCB-3F012896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1477"/>
              </p:ext>
            </p:extLst>
          </p:nvPr>
        </p:nvGraphicFramePr>
        <p:xfrm>
          <a:off x="667386" y="1676400"/>
          <a:ext cx="7790814" cy="4085086"/>
        </p:xfrm>
        <a:graphic>
          <a:graphicData uri="http://schemas.openxmlformats.org/drawingml/2006/table">
            <a:tbl>
              <a:tblPr/>
              <a:tblGrid>
                <a:gridCol w="1108826">
                  <a:extLst>
                    <a:ext uri="{9D8B030D-6E8A-4147-A177-3AD203B41FA5}">
                      <a16:colId xmlns:a16="http://schemas.microsoft.com/office/drawing/2014/main" val="1875036240"/>
                    </a:ext>
                  </a:extLst>
                </a:gridCol>
                <a:gridCol w="6681988">
                  <a:extLst>
                    <a:ext uri="{9D8B030D-6E8A-4147-A177-3AD203B41FA5}">
                      <a16:colId xmlns:a16="http://schemas.microsoft.com/office/drawing/2014/main" val="3090872948"/>
                    </a:ext>
                  </a:extLst>
                </a:gridCol>
              </a:tblGrid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Modifier </a:t>
                      </a:r>
                    </a:p>
                    <a:p>
                      <a:pPr algn="l"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and Type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dirty="0">
                          <a:effectLst/>
                          <a:highlight>
                            <a:srgbClr val="DEE3E9"/>
                          </a:highlight>
                          <a:latin typeface="Consolas" panose="020B0609020204030204" pitchFamily="49" charset="0"/>
                        </a:rPr>
                        <a:t>Method and Description</a:t>
                      </a:r>
                    </a:p>
                  </a:txBody>
                  <a:tcPr marL="12788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55857"/>
                  </a:ext>
                </a:extLst>
              </a:tr>
              <a:tr h="289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e)Appends the specified element to the end of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11736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index, 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element)Inserts the specified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32855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()Removes all of the elements from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5535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contains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o)Returns true if this list contains the specified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2522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index)Returns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771084"/>
                  </a:ext>
                </a:extLst>
              </a:tr>
              <a:tr h="6987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indexOf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8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o)Returns the index of the first occurrence of the specified element in this list, or -1 if this list does not contain the element.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34276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()Returns true if this list contains no elements.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70721"/>
                  </a:ext>
                </a:extLst>
              </a:tr>
              <a:tr h="4720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4" tooltip="type parameter in Array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(int index)Removes the element at the specified position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4074"/>
                  </a:ext>
                </a:extLst>
              </a:tr>
              <a:tr h="245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size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()Returns the number of elements in this list.</a:t>
                      </a:r>
                    </a:p>
                  </a:txBody>
                  <a:tcPr marL="18269" marR="5481" marT="14615" marB="54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9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7BE7E-E49F-C050-E646-9BF86F5B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LottoBag</a:t>
            </a:r>
            <a:r>
              <a:rPr lang="en-US" dirty="0"/>
              <a:t>&lt;E&gt;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CCBB2-6695-22AA-06DA-F1F2C00B1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E86A7-EBF1-1BD5-BB72-8A157D3F0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29E874-4FA6-5D0D-1BC8-FCC55FBE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85875"/>
            <a:ext cx="78009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0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6C80-AB1D-3EC5-E378-8A2462D59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4F648-629E-5AF9-33F4-F0A41EE8E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B23D1-0843-2968-8ED2-0948B7F40FDA}"/>
              </a:ext>
            </a:extLst>
          </p:cNvPr>
          <p:cNvSpPr txBox="1"/>
          <p:nvPr/>
        </p:nvSpPr>
        <p:spPr>
          <a:xfrm>
            <a:off x="490696" y="209550"/>
            <a:ext cx="8162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Sometimes we need to limit what kinds of objects can be placed into a generic collection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A775F-94D1-B17C-539D-894DE92B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6" y="1581150"/>
            <a:ext cx="24860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E3D78-75FB-3A25-17B6-E564846E9DC8}"/>
              </a:ext>
            </a:extLst>
          </p:cNvPr>
          <p:cNvSpPr txBox="1"/>
          <p:nvPr/>
        </p:nvSpPr>
        <p:spPr>
          <a:xfrm>
            <a:off x="4572001" y="178314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Should </a:t>
            </a:r>
            <a:r>
              <a:rPr lang="en-US" sz="3200" dirty="0" err="1">
                <a:latin typeface="+mn-lt"/>
              </a:rPr>
              <a:t>SortedList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extend</a:t>
            </a:r>
            <a:r>
              <a:rPr lang="en-US" sz="3200" dirty="0">
                <a:latin typeface="+mn-lt"/>
              </a:rPr>
              <a:t> or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contain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ArrayList</a:t>
            </a:r>
            <a:r>
              <a:rPr lang="en-US" sz="3200" dirty="0">
                <a:latin typeface="+mn-lt"/>
              </a:rPr>
              <a:t>?</a:t>
            </a:r>
          </a:p>
        </p:txBody>
      </p:sp>
      <p:pic>
        <p:nvPicPr>
          <p:cNvPr id="7" name="Picture 3" descr="🤔 Thinking Face emoji Meaning | Dictionary.com">
            <a:extLst>
              <a:ext uri="{FF2B5EF4-FFF2-40B4-BE49-F238E27FC236}">
                <a16:creationId xmlns:a16="http://schemas.microsoft.com/office/drawing/2014/main" id="{B3DB896D-3C6B-420D-1E3D-56143458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1" y="34861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1667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5C9-22BF-35D6-47AC-C8FF12F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51463-6213-A83A-AD7D-DD4A847DE3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2FB1-6131-7817-39D6-A116E7024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5FFD0-0657-31D3-54FB-784247568E75}"/>
              </a:ext>
            </a:extLst>
          </p:cNvPr>
          <p:cNvSpPr txBox="1"/>
          <p:nvPr/>
        </p:nvSpPr>
        <p:spPr>
          <a:xfrm>
            <a:off x="685800" y="1394886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FF3A6-FB36-6CFC-6392-ED8B90CE4468}"/>
              </a:ext>
            </a:extLst>
          </p:cNvPr>
          <p:cNvSpPr txBox="1"/>
          <p:nvPr/>
        </p:nvSpPr>
        <p:spPr>
          <a:xfrm>
            <a:off x="381000" y="2743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This list can </a:t>
            </a:r>
            <a:r>
              <a:rPr lang="en-US" u="sng" dirty="0">
                <a:latin typeface="+mn-lt"/>
                <a:ea typeface="STXingkai" panose="020B0503020204020204" pitchFamily="2" charset="-122"/>
              </a:rPr>
              <a:t>only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hold Numbers (and subclasses of Number).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r>
              <a:rPr lang="en-US" b="1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STXingkai" panose="020B0503020204020204" pitchFamily="2" charset="-122"/>
              </a:rPr>
              <a:t>Bounded Type Parameter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, limiting what kinds of classes can be used.</a:t>
            </a: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  <a:p>
            <a:endParaRPr lang="en-US" dirty="0">
              <a:latin typeface="+mn-lt"/>
              <a:ea typeface="STXingkai" panose="020B0503020204020204" pitchFamily="2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E3B15-8A35-05B4-A9A0-61584B6183F6}"/>
              </a:ext>
            </a:extLst>
          </p:cNvPr>
          <p:cNvCxnSpPr>
            <a:cxnSpLocks/>
          </p:cNvCxnSpPr>
          <p:nvPr/>
        </p:nvCxnSpPr>
        <p:spPr>
          <a:xfrm flipV="1">
            <a:off x="3886200" y="1856551"/>
            <a:ext cx="1447800" cy="88664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AEF375-920F-C9B8-8BCE-50131BE1DFAF}"/>
              </a:ext>
            </a:extLst>
          </p:cNvPr>
          <p:cNvSpPr txBox="1"/>
          <p:nvPr/>
        </p:nvSpPr>
        <p:spPr>
          <a:xfrm>
            <a:off x="1714500" y="4718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STXingkai" panose="020B0503020204020204" pitchFamily="2" charset="-122"/>
              </a:rPr>
              <a:t>The keyword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+mn-lt"/>
                <a:ea typeface="STXingkai" panose="020B0503020204020204" pitchFamily="2" charset="-122"/>
              </a:rPr>
              <a:t> is used for everything: regular classes, abstract classes, and interfaces.</a:t>
            </a:r>
          </a:p>
        </p:txBody>
      </p:sp>
      <p:pic>
        <p:nvPicPr>
          <p:cNvPr id="5124" name="Picture 4" descr="Facepalm Emoji · Issue #10073 · runelite/runelite · GitHub">
            <a:extLst>
              <a:ext uri="{FF2B5EF4-FFF2-40B4-BE49-F238E27FC236}">
                <a16:creationId xmlns:a16="http://schemas.microsoft.com/office/drawing/2014/main" id="{600EE79F-8039-BEA1-BFEA-50EE18E5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1488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779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</TotalTime>
  <Words>1596</Words>
  <Application>Microsoft Office PowerPoint</Application>
  <PresentationFormat>On-screen Show (4:3)</PresentationFormat>
  <Paragraphs>225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Generics and Collections</vt:lpstr>
      <vt:lpstr>Did you know?</vt:lpstr>
      <vt:lpstr>PowerPoint Presentation</vt:lpstr>
      <vt:lpstr>ArrayList&lt;&gt; and subclasses</vt:lpstr>
      <vt:lpstr>Creating your own generic class</vt:lpstr>
      <vt:lpstr>PowerPoint Presentation</vt:lpstr>
      <vt:lpstr>Class LottoBag&lt;E&gt;</vt:lpstr>
      <vt:lpstr>PowerPoint Presentation</vt:lpstr>
      <vt:lpstr>Bounded type parameters</vt:lpstr>
      <vt:lpstr>Let’s make it a bit more general…</vt:lpstr>
      <vt:lpstr>The whole thing</vt:lpstr>
      <vt:lpstr>Generic Parameters and Wildcards</vt:lpstr>
      <vt:lpstr>Wildcards</vt:lpstr>
      <vt:lpstr>Wildcards</vt:lpstr>
      <vt:lpstr>We can also make generic methods</vt:lpstr>
      <vt:lpstr>Things to watch out for</vt:lpstr>
      <vt:lpstr>Java Collection Interface</vt:lpstr>
      <vt:lpstr>Java collections</vt:lpstr>
      <vt:lpstr>Java Collections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2024-05-21T18:35:27Z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