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3" Type="http://schemas.openxmlformats.org/officeDocument/2006/relationships/viewProps" Target="viewProps.xml" /><Relationship Id="rId3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Analysis of the State of the Union Language and Effect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Data 607 Spring 2025</a:t>
            </a:r>
            <a:br/>
            <a:br/>
            <a:r>
              <a:rPr/>
              <a:t>Maxfield Raynolds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2025-05-14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Web Scrape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speech_urls_html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read_html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www.presidency.ucsb.edu/advanced-search?field-keywords=%22Address%20Before%20A%20Joint%22&amp;field-keywords2=&amp;field-keywords3=&amp;from%5Bdate%5D=&amp;to%5Bdate%5D=&amp;person2=&amp;category2%5B0%5D=406&amp;category2%5B1%5D=8&amp;category2%5B2%5D=45&amp;items_per_page=100&amp;order=field_docs_start_date_time_value&amp;sort=desc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date_node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html_elements</a:t>
            </a:r>
            <a:r>
              <a:rPr>
                <a:latin typeface="Courier"/>
              </a:rPr>
              <a:t>(speech_urls_html, </a:t>
            </a:r>
            <a:r>
              <a:rPr>
                <a:solidFill>
                  <a:srgbClr val="4070A0"/>
                </a:solidFill>
                <a:latin typeface="Courier"/>
              </a:rPr>
              <a:t>".views-field-field-docs-start-date-time-value"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president_node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html_elements</a:t>
            </a:r>
            <a:r>
              <a:rPr>
                <a:latin typeface="Courier"/>
              </a:rPr>
              <a:t>(speech_urls_html, </a:t>
            </a:r>
            <a:r>
              <a:rPr>
                <a:solidFill>
                  <a:srgbClr val="4070A0"/>
                </a:solidFill>
                <a:latin typeface="Courier"/>
              </a:rPr>
              <a:t>".views-field-field-docs-person"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url_node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html_elements</a:t>
            </a:r>
            <a:r>
              <a:rPr>
                <a:latin typeface="Courier"/>
              </a:rPr>
              <a:t>(speech_urls_html, </a:t>
            </a:r>
            <a:r>
              <a:rPr>
                <a:solidFill>
                  <a:srgbClr val="4070A0"/>
                </a:solidFill>
                <a:latin typeface="Courier"/>
              </a:rPr>
              <a:t>".views-field-title a"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date_txt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xml_text</a:t>
            </a:r>
            <a:r>
              <a:rPr>
                <a:latin typeface="Courier"/>
              </a:rPr>
              <a:t>(date_node, </a:t>
            </a:r>
            <a:r>
              <a:rPr>
                <a:solidFill>
                  <a:srgbClr val="7D9029"/>
                </a:solidFill>
                <a:latin typeface="Courier"/>
              </a:rPr>
              <a:t>trim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))[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pres_txt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xml_text</a:t>
            </a:r>
            <a:r>
              <a:rPr>
                <a:latin typeface="Courier"/>
              </a:rPr>
              <a:t>(president_node, </a:t>
            </a:r>
            <a:r>
              <a:rPr>
                <a:solidFill>
                  <a:srgbClr val="7D9029"/>
                </a:solidFill>
                <a:latin typeface="Courier"/>
              </a:rPr>
              <a:t>trim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))[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  <a:br/>
            <a:r>
              <a:rPr>
                <a:latin typeface="Courier"/>
              </a:rPr>
              <a:t>url_txt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html_attr</a:t>
            </a:r>
            <a:r>
              <a:rPr>
                <a:latin typeface="Courier"/>
              </a:rPr>
              <a:t>(url_node, </a:t>
            </a:r>
            <a:r>
              <a:rPr>
                <a:solidFill>
                  <a:srgbClr val="4070A0"/>
                </a:solidFill>
                <a:latin typeface="Courier"/>
              </a:rPr>
              <a:t>"href"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url_table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tibble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date =</a:t>
            </a:r>
            <a:r>
              <a:rPr>
                <a:latin typeface="Courier"/>
              </a:rPr>
              <a:t> date_txt,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pres =</a:t>
            </a:r>
            <a:r>
              <a:rPr>
                <a:latin typeface="Courier"/>
              </a:rPr>
              <a:t> pres_txt,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url =</a:t>
            </a:r>
            <a:r>
              <a:rPr>
                <a:latin typeface="Courier"/>
              </a:rPr>
              <a:t> url_txt</a:t>
            </a:r>
            <a:br/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Web Scrape Code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sou_urls_html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read_html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"https://www.presidency.ucsb.edu/documents/app-categories/spoken-addresses-and-remarks/presidential/state-the-union-addresses?items_per_page=100"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date_node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html_elements</a:t>
            </a:r>
            <a:r>
              <a:rPr>
                <a:latin typeface="Courier"/>
              </a:rPr>
              <a:t>(sou_urls_html, </a:t>
            </a:r>
            <a:r>
              <a:rPr>
                <a:solidFill>
                  <a:srgbClr val="4070A0"/>
                </a:solidFill>
                <a:latin typeface="Courier"/>
              </a:rPr>
              <a:t>".date-display-single"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president_node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html_elements</a:t>
            </a:r>
            <a:r>
              <a:rPr>
                <a:latin typeface="Courier"/>
              </a:rPr>
              <a:t>(sou_urls_html, </a:t>
            </a:r>
            <a:r>
              <a:rPr>
                <a:solidFill>
                  <a:srgbClr val="4070A0"/>
                </a:solidFill>
                <a:latin typeface="Courier"/>
              </a:rPr>
              <a:t>".col-sm-4 p"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url_node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html_elements</a:t>
            </a:r>
            <a:r>
              <a:rPr>
                <a:latin typeface="Courier"/>
              </a:rPr>
              <a:t>(sou_urls_html, </a:t>
            </a:r>
            <a:r>
              <a:rPr>
                <a:solidFill>
                  <a:srgbClr val="4070A0"/>
                </a:solidFill>
                <a:latin typeface="Courier"/>
              </a:rPr>
              <a:t>".field-title a"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date_txt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xml_text</a:t>
            </a:r>
            <a:r>
              <a:rPr>
                <a:latin typeface="Courier"/>
              </a:rPr>
              <a:t>(date_node, </a:t>
            </a:r>
            <a:r>
              <a:rPr>
                <a:solidFill>
                  <a:srgbClr val="7D9029"/>
                </a:solidFill>
                <a:latin typeface="Courier"/>
              </a:rPr>
              <a:t>trim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pres_txt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06287E"/>
                </a:solidFill>
                <a:latin typeface="Courier"/>
              </a:rPr>
              <a:t>xml_text</a:t>
            </a:r>
            <a:r>
              <a:rPr>
                <a:latin typeface="Courier"/>
              </a:rPr>
              <a:t>(president_node, </a:t>
            </a:r>
            <a:r>
              <a:rPr>
                <a:solidFill>
                  <a:srgbClr val="7D9029"/>
                </a:solidFill>
                <a:latin typeface="Courier"/>
              </a:rPr>
              <a:t>trim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url_txt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html_attr</a:t>
            </a:r>
            <a:r>
              <a:rPr>
                <a:latin typeface="Courier"/>
              </a:rPr>
              <a:t>(url_node, </a:t>
            </a:r>
            <a:r>
              <a:rPr>
                <a:solidFill>
                  <a:srgbClr val="4070A0"/>
                </a:solidFill>
                <a:latin typeface="Courier"/>
              </a:rPr>
              <a:t>"href"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sou_table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tibble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date =</a:t>
            </a:r>
            <a:r>
              <a:rPr>
                <a:latin typeface="Courier"/>
              </a:rPr>
              <a:t> date_txt,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pres =</a:t>
            </a:r>
            <a:r>
              <a:rPr>
                <a:latin typeface="Courier"/>
              </a:rPr>
              <a:t> pres_txt,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url =</a:t>
            </a:r>
            <a:r>
              <a:rPr>
                <a:latin typeface="Courier"/>
              </a:rPr>
              <a:t> url_txt</a:t>
            </a:r>
            <a:br/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url_table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url_table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rbind</a:t>
            </a:r>
            <a:r>
              <a:rPr>
                <a:latin typeface="Courier"/>
              </a:rPr>
              <a:t>(sou_table)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URL Tibble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(url_table, 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10 × 3
##    date         pres                       url                                  
##    &lt;chr&gt;        &lt;chr&gt;                      &lt;chr&gt;                                
##  1 Mar 04, 2025 Donald J. Trump (2nd Term) /documents/address-before-joint-sess…
##  2 Mar 07, 2024 Joseph R. Biden, Jr.       /documents/address-before-joint-sess…
##  3 Feb 07, 2023 Joseph R. Biden, Jr.       /documents/address-before-joint-sess…
##  4 Dec 21, 2022 U.S. Congress              /documents/address-before-joint-sess…
##  5 Mar 16, 2022 U.S. Congress              /documents/address-before-joint-sess…
##  6 Mar 01, 2022 Joseph R. Biden, Jr.       /documents/address-before-joint-sess…
##  7 Apr 28, 2021 Joseph R. Biden, Jr.       /documents/address-before-joint-sess…
##  8 Feb 04, 2020 Donald J. Trump (1st Term) /documents/address-before-joint-sess…
##  9 Feb 05, 2019 Donald J. Trump (1st Term) /documents/address-before-joint-sess…
## 10 Jan 30, 2018 Donald J. Trump (1st Term) /documents/address-before-joint-sess…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Clean and prep the scrapes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following code cleans the data collected when scraping for the URLs and prepares the urls to be scraped for the actual text of the speeches.</a:t>
            </a:r>
          </a:p>
          <a:p>
            <a:pPr lvl="0" indent="0">
              <a:buNone/>
            </a:pPr>
            <a:r>
              <a:rPr>
                <a:latin typeface="Courier"/>
              </a:rPr>
              <a:t>url_table1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url_table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date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as_date</a:t>
            </a:r>
            <a:r>
              <a:rPr>
                <a:latin typeface="Courier"/>
              </a:rPr>
              <a:t>(date, </a:t>
            </a:r>
            <a:r>
              <a:rPr>
                <a:solidFill>
                  <a:srgbClr val="7D9029"/>
                </a:solidFill>
                <a:latin typeface="Courier"/>
              </a:rPr>
              <a:t>format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"%B %e, %Y"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pres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str_trim</a:t>
            </a:r>
            <a:r>
              <a:rPr>
                <a:latin typeface="Courier"/>
              </a:rPr>
              <a:t>(pres),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pres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str_replace_all</a:t>
            </a:r>
            <a:r>
              <a:rPr>
                <a:latin typeface="Courier"/>
              </a:rPr>
              <a:t>(pres, </a:t>
            </a:r>
            <a:r>
              <a:rPr>
                <a:solidFill>
                  <a:srgbClr val="4070A0"/>
                </a:solidFill>
                <a:latin typeface="Courier"/>
              </a:rPr>
              <a:t>"-"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 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url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"https://www.presidency.ucsb.edu"</a:t>
            </a:r>
            <a:r>
              <a:rPr>
                <a:latin typeface="Courier"/>
              </a:rPr>
              <a:t>,url)</a:t>
            </a:r>
            <a:br/>
            <a:r>
              <a:rPr>
                <a:latin typeface="Courier"/>
              </a:rPr>
              <a:t>  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arrange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desc</a:t>
            </a:r>
            <a:r>
              <a:rPr>
                <a:latin typeface="Courier"/>
              </a:rPr>
              <a:t>(date))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(pres </a:t>
            </a:r>
            <a:r>
              <a:rPr>
                <a:solidFill>
                  <a:srgbClr val="4070A0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"U.S. Congress"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date </a:t>
            </a:r>
            <a:r>
              <a:rPr>
                <a:solidFill>
                  <a:srgbClr val="4070A0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"2001-01-01"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distinct</a:t>
            </a:r>
            <a:r>
              <a:rPr>
                <a:latin typeface="Courier"/>
              </a:rPr>
              <a:t>(url, </a:t>
            </a:r>
            <a:r>
              <a:rPr>
                <a:solidFill>
                  <a:srgbClr val="7D9029"/>
                </a:solidFill>
                <a:latin typeface="Courier"/>
              </a:rPr>
              <a:t>.keep_all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Function to scrape the actual speech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speech_conversion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(url) {</a:t>
            </a:r>
            <a:br/>
            <a:r>
              <a:rPr>
                <a:latin typeface="Courier"/>
              </a:rPr>
              <a:t>speech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read_html</a:t>
            </a:r>
            <a:r>
              <a:rPr>
                <a:latin typeface="Courier"/>
              </a:rPr>
              <a:t>(url)</a:t>
            </a:r>
            <a:br/>
            <a:br/>
            <a:r>
              <a:rPr>
                <a:latin typeface="Courier"/>
              </a:rPr>
              <a:t>date_node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html_elements</a:t>
            </a:r>
            <a:r>
              <a:rPr>
                <a:latin typeface="Courier"/>
              </a:rPr>
              <a:t>(speech, </a:t>
            </a:r>
            <a:r>
              <a:rPr>
                <a:solidFill>
                  <a:srgbClr val="4070A0"/>
                </a:solidFill>
                <a:latin typeface="Courier"/>
              </a:rPr>
              <a:t>".date-display-single"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pres_node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html_elements</a:t>
            </a:r>
            <a:r>
              <a:rPr>
                <a:latin typeface="Courier"/>
              </a:rPr>
              <a:t>(speech, </a:t>
            </a:r>
            <a:r>
              <a:rPr>
                <a:solidFill>
                  <a:srgbClr val="4070A0"/>
                </a:solidFill>
                <a:latin typeface="Courier"/>
              </a:rPr>
              <a:t>".diet-title"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speech_node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html_elements</a:t>
            </a:r>
            <a:r>
              <a:rPr>
                <a:latin typeface="Courier"/>
              </a:rPr>
              <a:t>(speech, </a:t>
            </a:r>
            <a:r>
              <a:rPr>
                <a:solidFill>
                  <a:srgbClr val="4070A0"/>
                </a:solidFill>
                <a:latin typeface="Courier"/>
              </a:rPr>
              <a:t>".field-docs-content"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date_txt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xml_text</a:t>
            </a:r>
            <a:r>
              <a:rPr>
                <a:latin typeface="Courier"/>
              </a:rPr>
              <a:t>(date_node, </a:t>
            </a:r>
            <a:r>
              <a:rPr>
                <a:solidFill>
                  <a:srgbClr val="7D9029"/>
                </a:solidFill>
                <a:latin typeface="Courier"/>
              </a:rPr>
              <a:t>trim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pres_txt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xml_text</a:t>
            </a:r>
            <a:r>
              <a:rPr>
                <a:latin typeface="Courier"/>
              </a:rPr>
              <a:t>(pres_node, </a:t>
            </a:r>
            <a:r>
              <a:rPr>
                <a:solidFill>
                  <a:srgbClr val="7D9029"/>
                </a:solidFill>
                <a:latin typeface="Courier"/>
              </a:rPr>
              <a:t>trim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speech_txt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xml_text</a:t>
            </a:r>
            <a:r>
              <a:rPr>
                <a:latin typeface="Courier"/>
              </a:rPr>
              <a:t>(speech_node, </a:t>
            </a:r>
            <a:r>
              <a:rPr>
                <a:solidFill>
                  <a:srgbClr val="7D9029"/>
                </a:solidFill>
                <a:latin typeface="Courier"/>
              </a:rPr>
              <a:t>trim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br/>
            <a:r>
              <a:rPr>
                <a:latin typeface="Courier"/>
              </a:rPr>
              <a:t>speech_tbl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tibble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date =</a:t>
            </a:r>
            <a:r>
              <a:rPr>
                <a:latin typeface="Courier"/>
              </a:rPr>
              <a:t> date_txt,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pres =</a:t>
            </a:r>
            <a:r>
              <a:rPr>
                <a:latin typeface="Courier"/>
              </a:rPr>
              <a:t> pres_txt,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speech =</a:t>
            </a:r>
            <a:r>
              <a:rPr>
                <a:latin typeface="Courier"/>
              </a:rPr>
              <a:t> speech_txt)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Web Scrape The List of URLs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list of urls was then scraped and combined into a dataframe using the function written above and the code below utilizing the map_dfr() function.</a:t>
            </a:r>
          </a:p>
          <a:p>
            <a:pPr lvl="0" indent="0">
              <a:buNone/>
            </a:pPr>
            <a:r>
              <a:rPr>
                <a:latin typeface="Courier"/>
              </a:rPr>
              <a:t>raw_speech_data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map_dfr</a:t>
            </a:r>
            <a:r>
              <a:rPr>
                <a:latin typeface="Courier"/>
              </a:rPr>
              <a:t>(url_table1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url, speech_conversion)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(raw_speech_data, </a:t>
            </a:r>
            <a:r>
              <a:rPr>
                <a:solidFill>
                  <a:srgbClr val="7D9029"/>
                </a:solidFill>
                <a:latin typeface="Courier"/>
              </a:rPr>
              <a:t>n=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5 × 3
##   date              pres                       speech                           
##   &lt;chr&gt;             &lt;chr&gt;                      &lt;chr&gt;                            
## 1 March 04, 2025    Donald J. Trump (2nd Term) "The President. Thank you. Thank…
## 2 March 07, 2024    Joseph R. Biden, Jr.       "[Before speaking, the President…
## 3 February 07, 2023 Joseph R. Biden, Jr.       "The President. Mr. Speaker——\n[…
## 4 March 01, 2022    Joseph R. Biden, Jr.       "The President. Thank you all ve…
## 5 April 28, 2021    Joseph R. Biden, Jr.       "The President. Thank you. Thank…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Clean &amp; Tidy Speech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acquired speech text was then formatted and cleaned to allow for consistent referencing during the analysis process.</a:t>
            </a:r>
          </a:p>
          <a:p>
            <a:pPr lvl="0" indent="0">
              <a:buNone/>
            </a:pPr>
            <a:r>
              <a:rPr>
                <a:latin typeface="Courier"/>
              </a:rPr>
              <a:t>speech_data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raw_speech_data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date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(date, </a:t>
            </a:r>
            <a:r>
              <a:rPr>
                <a:solidFill>
                  <a:srgbClr val="7D9029"/>
                </a:solidFill>
                <a:latin typeface="Courier"/>
              </a:rPr>
              <a:t>format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"%B %e, %Y"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</a:t>
            </a:r>
            <a:r>
              <a:rPr>
                <a:solidFill>
                  <a:srgbClr val="7D9029"/>
                </a:solidFill>
                <a:latin typeface="Courier"/>
              </a:rPr>
              <a:t>pres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str_remove_all</a:t>
            </a:r>
            <a:r>
              <a:rPr>
                <a:latin typeface="Courier"/>
              </a:rPr>
              <a:t>(pres, </a:t>
            </a:r>
            <a:r>
              <a:rPr>
                <a:solidFill>
                  <a:srgbClr val="06287E"/>
                </a:solidFill>
                <a:latin typeface="Courier"/>
              </a:rPr>
              <a:t>regex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"\\(1st Term\\)|\\(2nd Term\\)"</a:t>
            </a:r>
            <a:r>
              <a:rPr>
                <a:latin typeface="Courier"/>
              </a:rPr>
              <a:t>)),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pres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trimws</a:t>
            </a:r>
            <a:r>
              <a:rPr>
                <a:latin typeface="Courier"/>
              </a:rPr>
              <a:t>(pres),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speech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str_remove_all</a:t>
            </a:r>
            <a:r>
              <a:rPr>
                <a:latin typeface="Courier"/>
              </a:rPr>
              <a:t>(speech, </a:t>
            </a:r>
            <a:r>
              <a:rPr>
                <a:solidFill>
                  <a:srgbClr val="4070A0"/>
                </a:solidFill>
                <a:latin typeface="Courier"/>
              </a:rPr>
              <a:t>"\\[.*?\\]"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pres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str_remove_all</a:t>
            </a:r>
            <a:r>
              <a:rPr>
                <a:latin typeface="Courier"/>
              </a:rPr>
              <a:t>(pres, </a:t>
            </a:r>
            <a:r>
              <a:rPr>
                <a:solidFill>
                  <a:srgbClr val="4070A0"/>
                </a:solidFill>
                <a:latin typeface="Courier"/>
              </a:rPr>
              <a:t>", Jr."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pres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str_remove_all</a:t>
            </a:r>
            <a:r>
              <a:rPr>
                <a:latin typeface="Courier"/>
              </a:rPr>
              <a:t>(pres, </a:t>
            </a:r>
            <a:r>
              <a:rPr>
                <a:solidFill>
                  <a:srgbClr val="4070A0"/>
                </a:solidFill>
                <a:latin typeface="Courier"/>
              </a:rPr>
              <a:t>"\\."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separate_wider_delim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pres,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delim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 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names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"first"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"last"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too_many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"merge"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cols_remove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br/>
            <a:r>
              <a:rPr>
                <a:latin typeface="Courier"/>
              </a:rPr>
              <a:t>  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separate_wider_delim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last,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delim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 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names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"initial"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"last"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too_few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"align_end"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id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year</a:t>
            </a:r>
            <a:r>
              <a:rPr>
                <a:latin typeface="Courier"/>
              </a:rPr>
              <a:t>(date), </a:t>
            </a:r>
            <a:r>
              <a:rPr>
                <a:solidFill>
                  <a:srgbClr val="4070A0"/>
                </a:solidFill>
                <a:latin typeface="Courier"/>
              </a:rPr>
              <a:t>"_"</a:t>
            </a:r>
            <a:r>
              <a:rPr>
                <a:latin typeface="Courier"/>
              </a:rPr>
              <a:t>, last)</a:t>
            </a:r>
            <a:br/>
            <a:r>
              <a:rPr>
                <a:latin typeface="Courier"/>
              </a:rPr>
              <a:t>  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!</a:t>
            </a:r>
            <a:r>
              <a:rPr>
                <a:latin typeface="Courier"/>
              </a:rPr>
              <a:t>first</a:t>
            </a:r>
            <a:r>
              <a:rPr>
                <a:solidFill>
                  <a:srgbClr val="4070A0"/>
                </a:solidFill>
                <a:latin typeface="Courier"/>
              </a:rPr>
              <a:t>:</a:t>
            </a:r>
            <a:r>
              <a:rPr>
                <a:latin typeface="Courier"/>
              </a:rPr>
              <a:t>last)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relocate</a:t>
            </a:r>
            <a:r>
              <a:rPr>
                <a:latin typeface="Courier"/>
              </a:rPr>
              <a:t>(id, </a:t>
            </a:r>
            <a:r>
              <a:rPr>
                <a:solidFill>
                  <a:srgbClr val="7D9029"/>
                </a:solidFill>
                <a:latin typeface="Courier"/>
              </a:rPr>
              <a:t>.before =</a:t>
            </a:r>
            <a:r>
              <a:rPr>
                <a:latin typeface="Courier"/>
              </a:rPr>
              <a:t> speech)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year</a:t>
            </a:r>
            <a:r>
              <a:rPr>
                <a:latin typeface="Courier"/>
              </a:rPr>
              <a:t>(date)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cong_tidy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Year,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!</a:t>
            </a:r>
            <a:r>
              <a:rPr>
                <a:solidFill>
                  <a:srgbClr val="06287E"/>
                </a:solidFill>
                <a:latin typeface="Courier"/>
              </a:rPr>
              <a:t>between</a:t>
            </a:r>
            <a:r>
              <a:rPr>
                <a:latin typeface="Courier"/>
              </a:rPr>
              <a:t>(date, 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"1960-02-01"</a:t>
            </a:r>
            <a:r>
              <a:rPr>
                <a:latin typeface="Courier"/>
              </a:rPr>
              <a:t>),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"1960-12-31"</a:t>
            </a:r>
            <a:r>
              <a:rPr>
                <a:latin typeface="Courier"/>
              </a:rPr>
              <a:t>)),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!</a:t>
            </a:r>
            <a:r>
              <a:rPr>
                <a:latin typeface="Courier"/>
              </a:rPr>
              <a:t>date </a:t>
            </a:r>
            <a:r>
              <a:rPr>
                <a:solidFill>
                  <a:srgbClr val="4070A0"/>
                </a:solidFill>
                <a:latin typeface="Courier"/>
              </a:rPr>
              <a:t>%in%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"1948-04-19"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"1976-01-31"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"1978-09-18"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"1982-02-09"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"1982-03-15"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"1982-03-16"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"1984-06-04"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06287E"/>
                </a:solidFill>
                <a:latin typeface="Courier"/>
              </a:rPr>
              <a:t>as.Date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"1990-09-11"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  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Speech text split in to sentences to track progression of sentiment over speech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speech text was then split into individual sentences so that the sentences could be tracked for analysis.</a:t>
            </a:r>
          </a:p>
          <a:p>
            <a:pPr lvl="0" indent="0">
              <a:buNone/>
            </a:pPr>
            <a:r>
              <a:rPr>
                <a:latin typeface="Courier"/>
              </a:rPr>
              <a:t>sentence_data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speech_data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arrange</a:t>
            </a:r>
            <a:r>
              <a:rPr>
                <a:latin typeface="Courier"/>
              </a:rPr>
              <a:t>(date)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speech_number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row_number</a:t>
            </a:r>
            <a:r>
              <a:rPr>
                <a:latin typeface="Courier"/>
              </a:rPr>
              <a:t>()</a:t>
            </a:r>
            <a:br/>
            <a:r>
              <a:rPr>
                <a:latin typeface="Courier"/>
              </a:rPr>
              <a:t>  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separate_longer_delim</a:t>
            </a:r>
            <a:r>
              <a:rPr>
                <a:latin typeface="Courier"/>
              </a:rPr>
              <a:t>(speech, </a:t>
            </a:r>
            <a:r>
              <a:rPr>
                <a:solidFill>
                  <a:srgbClr val="7D9029"/>
                </a:solidFill>
                <a:latin typeface="Courier"/>
              </a:rPr>
              <a:t>delim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 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separate_longer_delim</a:t>
            </a:r>
            <a:r>
              <a:rPr>
                <a:latin typeface="Courier"/>
              </a:rPr>
              <a:t>(speech, </a:t>
            </a:r>
            <a:r>
              <a:rPr>
                <a:solidFill>
                  <a:srgbClr val="7D9029"/>
                </a:solidFill>
                <a:latin typeface="Courier"/>
              </a:rPr>
              <a:t>delim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"! 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separate_longer_delim</a:t>
            </a:r>
            <a:r>
              <a:rPr>
                <a:latin typeface="Courier"/>
              </a:rPr>
              <a:t>(speech, </a:t>
            </a:r>
            <a:r>
              <a:rPr>
                <a:solidFill>
                  <a:srgbClr val="7D9029"/>
                </a:solidFill>
                <a:latin typeface="Courier"/>
              </a:rPr>
              <a:t>delim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"? 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separate_longer_delim</a:t>
            </a:r>
            <a:r>
              <a:rPr>
                <a:latin typeface="Courier"/>
              </a:rPr>
              <a:t>(speech, </a:t>
            </a:r>
            <a:r>
              <a:rPr>
                <a:solidFill>
                  <a:srgbClr val="7D9029"/>
                </a:solidFill>
                <a:latin typeface="Courier"/>
              </a:rPr>
              <a:t>delim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"!"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separate_longer_delim</a:t>
            </a:r>
            <a:r>
              <a:rPr>
                <a:latin typeface="Courier"/>
              </a:rPr>
              <a:t>(speech, </a:t>
            </a:r>
            <a:r>
              <a:rPr>
                <a:solidFill>
                  <a:srgbClr val="7D9029"/>
                </a:solidFill>
                <a:latin typeface="Courier"/>
              </a:rPr>
              <a:t>delim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"?"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group_by</a:t>
            </a:r>
            <a:r>
              <a:rPr>
                <a:latin typeface="Courier"/>
              </a:rPr>
              <a:t>(speech_number)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sentence_number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row_number</a:t>
            </a:r>
            <a:r>
              <a:rPr>
                <a:latin typeface="Courier"/>
              </a:rPr>
              <a:t>())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ungroup</a:t>
            </a:r>
            <a:r>
              <a:rPr>
                <a:latin typeface="Courier"/>
              </a:rPr>
              <a:t>()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Loaded Stop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list of stop words was loaded and the text of the speeches were tokenized.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data</a:t>
            </a:r>
            <a:r>
              <a:rPr>
                <a:latin typeface="Courier"/>
              </a:rPr>
              <a:t>(stop_words)</a:t>
            </a:r>
            <a:br/>
            <a:br/>
            <a:r>
              <a:rPr>
                <a:latin typeface="Courier"/>
              </a:rPr>
              <a:t>tidy_speech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sentence_data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unnest_tokens</a:t>
            </a:r>
            <a:r>
              <a:rPr>
                <a:latin typeface="Courier"/>
              </a:rPr>
              <a:t>(word, speech)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anti_join</a:t>
            </a:r>
            <a:r>
              <a:rPr>
                <a:latin typeface="Courier"/>
              </a:rPr>
              <a:t>(stop_words, </a:t>
            </a:r>
            <a:r>
              <a:rPr>
                <a:solidFill>
                  <a:srgbClr val="7D9029"/>
                </a:solidFill>
                <a:latin typeface="Courier"/>
              </a:rPr>
              <a:t>by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"word"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Speech text tokenized and stop words removed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Following toeknization and removal of common stop words, an inspection of the remaining words by frequency reveals that the first ten words are fairly common and non-descriptive.</a:t>
            </a:r>
          </a:p>
          <a:p>
            <a:pPr lvl="0" indent="0">
              <a:buNone/>
            </a:pPr>
            <a:r>
              <a:rPr>
                <a:latin typeface="Courier"/>
              </a:rPr>
              <a:t>tidy_speech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group_by</a:t>
            </a:r>
            <a:r>
              <a:rPr>
                <a:latin typeface="Courier"/>
              </a:rPr>
              <a:t>(word)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summarize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count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n</a:t>
            </a:r>
            <a:r>
              <a:rPr>
                <a:latin typeface="Courier"/>
              </a:rPr>
              <a:t>(),</a:t>
            </a:r>
            <a:br/>
            <a:r>
              <a:rPr>
                <a:latin typeface="Courier"/>
              </a:rPr>
              <a:t>  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arrange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desc</a:t>
            </a:r>
            <a:r>
              <a:rPr>
                <a:latin typeface="Courier"/>
              </a:rPr>
              <a:t>(count))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slice_max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order_by =</a:t>
            </a:r>
            <a:r>
              <a:rPr>
                <a:latin typeface="Courier"/>
              </a:rPr>
              <a:t> count)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0 × 2
## # ℹ 2 variables: word &lt;chr&gt;, count &lt;int&gt;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(tidy_speech, </a:t>
            </a:r>
            <a:r>
              <a:rPr>
                <a:solidFill>
                  <a:srgbClr val="7D9029"/>
                </a:solidFill>
                <a:latin typeface="Courier"/>
              </a:rPr>
              <a:t>n=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0 × 6
## # ℹ 6 variables: date &lt;date&gt;, pres &lt;chr&gt;, id &lt;chr&gt;, speech_number &lt;int&gt;,
## #   sentence_number &lt;int&gt;, word &lt;chr&gt;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language analysis of the State of The Union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Single most important political speech in the US each year (arguably)</a:t>
            </a:r>
          </a:p>
          <a:p>
            <a:pPr lvl="0"/>
            <a:r>
              <a:rPr/>
              <a:t>Televised since 1947</a:t>
            </a:r>
          </a:p>
          <a:p>
            <a:pPr lvl="0"/>
            <a:r>
              <a:rPr/>
              <a:t>Frequently projects the Executive Branch’s (and their party’s) agenda for the coming year.</a:t>
            </a:r>
          </a:p>
          <a:p>
            <a:pPr lvl="0" indent="0" marL="0">
              <a:buNone/>
            </a:pPr>
            <a:r>
              <a:rPr b="1"/>
              <a:t>Does the language of the State of the Union have a lasting political impact on the legislative branch’s composition?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a list of custom stop words…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list of custom stop words were created to eliminate the most commonly used words.</a:t>
            </a:r>
          </a:p>
          <a:p>
            <a:pPr lvl="0" indent="0">
              <a:buNone/>
            </a:pPr>
            <a:r>
              <a:rPr>
                <a:latin typeface="Courier"/>
              </a:rPr>
              <a:t>custom_stop_words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tidy_speech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group_by</a:t>
            </a:r>
            <a:r>
              <a:rPr>
                <a:latin typeface="Courier"/>
              </a:rPr>
              <a:t>(word)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summarize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count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n</a:t>
            </a:r>
            <a:r>
              <a:rPr>
                <a:latin typeface="Courier"/>
              </a:rPr>
              <a:t>(),</a:t>
            </a:r>
            <a:br/>
            <a:r>
              <a:rPr>
                <a:latin typeface="Courier"/>
              </a:rPr>
              <a:t>  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arrange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desc</a:t>
            </a:r>
            <a:r>
              <a:rPr>
                <a:latin typeface="Courier"/>
              </a:rPr>
              <a:t>(count))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slice_max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order_by =</a:t>
            </a:r>
            <a:r>
              <a:rPr>
                <a:latin typeface="Courier"/>
              </a:rPr>
              <a:t> count)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lexicon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"custom"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!</a:t>
            </a:r>
            <a:r>
              <a:rPr>
                <a:latin typeface="Courier"/>
              </a:rPr>
              <a:t>count)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…and removed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tidy_speech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tidy_speech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anti_join</a:t>
            </a:r>
            <a:r>
              <a:rPr>
                <a:latin typeface="Courier"/>
              </a:rPr>
              <a:t>(custom_stop_words, </a:t>
            </a:r>
            <a:r>
              <a:rPr>
                <a:solidFill>
                  <a:srgbClr val="7D9029"/>
                </a:solidFill>
                <a:latin typeface="Courier"/>
              </a:rPr>
              <a:t>by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"word"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list of most common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ten most common words. The counts of these words are much more similar than the previously removed words.</a:t>
            </a:r>
          </a:p>
          <a:p>
            <a:pPr lvl="0" indent="0">
              <a:buNone/>
            </a:pPr>
            <a:r>
              <a:rPr>
                <a:latin typeface="Courier"/>
              </a:rPr>
              <a:t>tidy_speech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group_by</a:t>
            </a:r>
            <a:r>
              <a:rPr>
                <a:latin typeface="Courier"/>
              </a:rPr>
              <a:t>(word)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summarize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count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n</a:t>
            </a:r>
            <a:r>
              <a:rPr>
                <a:latin typeface="Courier"/>
              </a:rPr>
              <a:t>(),</a:t>
            </a:r>
            <a:br/>
            <a:r>
              <a:rPr>
                <a:latin typeface="Courier"/>
              </a:rPr>
              <a:t>  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arrange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desc</a:t>
            </a:r>
            <a:r>
              <a:rPr>
                <a:latin typeface="Courier"/>
              </a:rPr>
              <a:t>(count))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slice_max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order_by =</a:t>
            </a:r>
            <a:r>
              <a:rPr>
                <a:latin typeface="Courier"/>
              </a:rPr>
              <a:t> count)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0 × 2
## # ℹ 2 variables: word &lt;chr&gt;, count &lt;int&gt;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sentiment analysis the AFINN lexicon was selected as it gives sentiments with an ordinal magnitude from -5 to 5. The following code joins the speech tokens with the AFINN lexicon.</a:t>
            </a:r>
          </a:p>
          <a:p>
            <a:pPr lvl="0" indent="0">
              <a:buNone/>
            </a:pPr>
            <a:r>
              <a:rPr>
                <a:latin typeface="Courier"/>
              </a:rPr>
              <a:t>afinn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tidy_speech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inner_join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get_sentiments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"afinn"</a:t>
            </a:r>
            <a:r>
              <a:rPr>
                <a:latin typeface="Courier"/>
              </a:rPr>
              <a:t>), </a:t>
            </a:r>
            <a:r>
              <a:rPr>
                <a:solidFill>
                  <a:srgbClr val="7D9029"/>
                </a:solidFill>
                <a:latin typeface="Courier"/>
              </a:rPr>
              <a:t>by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join_by</a:t>
            </a:r>
            <a:r>
              <a:rPr>
                <a:latin typeface="Courier"/>
              </a:rPr>
              <a:t>(word))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group_by</a:t>
            </a:r>
            <a:r>
              <a:rPr>
                <a:latin typeface="Courier"/>
              </a:rPr>
              <a:t>(id, </a:t>
            </a:r>
            <a:r>
              <a:rPr>
                <a:solidFill>
                  <a:srgbClr val="7D9029"/>
                </a:solidFill>
                <a:latin typeface="Courier"/>
              </a:rPr>
              <a:t>index =</a:t>
            </a:r>
            <a:r>
              <a:rPr>
                <a:latin typeface="Courier"/>
              </a:rPr>
              <a:t> sentence_number </a:t>
            </a:r>
            <a:r>
              <a:rPr>
                <a:solidFill>
                  <a:srgbClr val="4070A0"/>
                </a:solidFill>
                <a:latin typeface="Courier"/>
              </a:rPr>
              <a:t>%/%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5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summarise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sentiment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(value), </a:t>
            </a:r>
            <a:r>
              <a:rPr>
                <a:solidFill>
                  <a:srgbClr val="7D9029"/>
                </a:solidFill>
                <a:latin typeface="Courier"/>
              </a:rPr>
              <a:t>.groups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"drop"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method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"AFINN"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Created a dataframe to aid in plotting the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following code then prepares the data to be plotted.</a:t>
            </a:r>
          </a:p>
          <a:p>
            <a:pPr lvl="0" indent="0">
              <a:buNone/>
            </a:pPr>
            <a:r>
              <a:rPr>
                <a:latin typeface="Courier"/>
              </a:rPr>
              <a:t>afinn_plot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afinn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separate_wider_delim</a:t>
            </a:r>
            <a:r>
              <a:rPr>
                <a:latin typeface="Courier"/>
              </a:rPr>
              <a:t>(id,</a:t>
            </a:r>
            <a:br/>
            <a:r>
              <a:rPr>
                <a:latin typeface="Courier"/>
              </a:rPr>
              <a:t>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delim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"_"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names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"year"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"pres"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                     </a:t>
            </a:r>
            <a:r>
              <a:rPr>
                <a:solidFill>
                  <a:srgbClr val="7D9029"/>
                </a:solidFill>
                <a:latin typeface="Courier"/>
              </a:rPr>
              <a:t>cols_remove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year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as.numeric</a:t>
            </a:r>
            <a:r>
              <a:rPr>
                <a:latin typeface="Courier"/>
              </a:rPr>
              <a:t>(year))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left_join</a:t>
            </a:r>
            <a:r>
              <a:rPr>
                <a:latin typeface="Courier"/>
              </a:rPr>
              <a:t>(us_pres, </a:t>
            </a:r>
            <a:r>
              <a:rPr>
                <a:solidFill>
                  <a:srgbClr val="7D9029"/>
                </a:solidFill>
                <a:latin typeface="Courier"/>
              </a:rPr>
              <a:t>by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join_by</a:t>
            </a:r>
            <a:r>
              <a:rPr>
                <a:latin typeface="Courier"/>
              </a:rPr>
              <a:t>(year))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plot of the average sentiment over time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afinn_plot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group_by</a:t>
            </a:r>
            <a:r>
              <a:rPr>
                <a:latin typeface="Courier"/>
              </a:rPr>
              <a:t>(id, party)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summarise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avg_sentiment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(sentiment), </a:t>
            </a:r>
            <a:r>
              <a:rPr>
                <a:solidFill>
                  <a:srgbClr val="7D9029"/>
                </a:solidFill>
                <a:latin typeface="Courier"/>
              </a:rPr>
              <a:t>.groups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"drop"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(id, avg_sentiment, 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party))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geom_col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"Year-President"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"Average Sentiment"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</a:t>
            </a:r>
            <a:r>
              <a:rPr>
                <a:solidFill>
                  <a:srgbClr val="06287E"/>
                </a:solidFill>
                <a:latin typeface="Courier"/>
              </a:rPr>
              <a:t>ggtitle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"Average Sentiment of Presidential Joint Address to Congress"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"Average Sentiment"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axis.text.x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angle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90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vjust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hjust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 </a:t>
            </a:r>
            <a:r>
              <a:rPr>
                <a:solidFill>
                  <a:srgbClr val="06287E"/>
                </a:solidFill>
                <a:latin typeface="Courier"/>
              </a:rPr>
              <a:t>scale_fill_manual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values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"Democratic"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"#2E74C0"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"Republican"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"#CB454A"</a:t>
            </a:r>
            <a:r>
              <a:rPr>
                <a:latin typeface="Courier"/>
              </a:rPr>
              <a:t>))</a:t>
            </a:r>
          </a:p>
        </p:txBody>
      </p:sp>
      <p:pic>
        <p:nvPicPr>
          <p:cNvPr descr="data_607_final_project_presentation_files/figure-pptx/plot%20of%20the%20average%20sentiment%20by%20year%20and%20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85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Word count for speeches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tidy_speech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group_by</a:t>
            </a:r>
            <a:r>
              <a:rPr>
                <a:latin typeface="Courier"/>
              </a:rPr>
              <a:t>(date, id)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summarise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word_count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n</a:t>
            </a:r>
            <a:r>
              <a:rPr>
                <a:latin typeface="Courier"/>
              </a:rPr>
              <a:t>(),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.groups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"drop"</a:t>
            </a:r>
            <a:br/>
            <a:r>
              <a:rPr>
                <a:latin typeface="Courier"/>
              </a:rPr>
              <a:t>  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(date, word_count))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geom_smooth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method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"loess"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data_607_final_project_presentation_files/figure-pptx/word%20count%20for%20speeches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85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Scatterplot of decline in sentiment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afinn_plot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group_by</a:t>
            </a:r>
            <a:r>
              <a:rPr>
                <a:latin typeface="Courier"/>
              </a:rPr>
              <a:t>(year, party)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summarise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avg_sentiment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mean</a:t>
            </a:r>
            <a:r>
              <a:rPr>
                <a:latin typeface="Courier"/>
              </a:rPr>
              <a:t>(sentiment), </a:t>
            </a:r>
            <a:r>
              <a:rPr>
                <a:solidFill>
                  <a:srgbClr val="7D9029"/>
                </a:solidFill>
                <a:latin typeface="Courier"/>
              </a:rPr>
              <a:t>.groups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"drop"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(year, avg_sentiment,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party))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xlab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"Year"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ylab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"Average Sentiment"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ggtitle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"Average Sentiment of Presidential Joint Address to Congress"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"Party"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scale_color_manual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values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"Democratic"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"#2E74C0"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"Republican"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"#CB454A"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geom_smooth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method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"lm"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</a:p>
        </p:txBody>
      </p:sp>
      <p:pic>
        <p:nvPicPr>
          <p:cNvPr descr="data_607_final_project_presentation_files/figure-pptx/scatterplot%20of%20sentiment%20by%20year%20and%20party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85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election_results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cong_tidy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mutate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seats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as.numeric</a:t>
            </a:r>
            <a:r>
              <a:rPr>
                <a:latin typeface="Courier"/>
              </a:rPr>
              <a:t>(seats),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seat_change_sign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case_when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  gainingparty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-</a:t>
            </a:r>
            <a:r>
              <a:rPr>
                <a:latin typeface="Courier"/>
              </a:rPr>
              <a:t>seats,</a:t>
            </a:r>
            <a:br/>
            <a:r>
              <a:rPr>
                <a:latin typeface="Courier"/>
              </a:rPr>
              <a:t>      gainingparty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seats,</a:t>
            </a:r>
            <a:br/>
            <a:r>
              <a:rPr>
                <a:latin typeface="Courier"/>
              </a:rPr>
              <a:t>     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br/>
            <a:r>
              <a:rPr>
                <a:latin typeface="Courier"/>
              </a:rPr>
              <a:t>    )</a:t>
            </a:r>
            <a:br/>
            <a:r>
              <a:rPr>
                <a:latin typeface="Courier"/>
              </a:rPr>
              <a:t>  )</a:t>
            </a:r>
            <a:br/>
            <a:br/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(election_results,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factor</a:t>
            </a:r>
            <a:r>
              <a:rPr>
                <a:latin typeface="Courier"/>
              </a:rPr>
              <a:t>(year), 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seat_change_sign, 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gainingparty))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geom_col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geom_hline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yintercept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"black"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facet_wrap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~</a:t>
            </a:r>
            <a:r>
              <a:rPr>
                <a:latin typeface="Courier"/>
              </a:rPr>
              <a:t> chamber, </a:t>
            </a:r>
            <a:r>
              <a:rPr>
                <a:solidFill>
                  <a:srgbClr val="7D9029"/>
                </a:solidFill>
                <a:latin typeface="Courier"/>
              </a:rPr>
              <a:t>ncol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scales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"free_y"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scale_fill_manual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values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"#2E74C0"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"R"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"#CB454A"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labs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"Election Year"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"Seat Change"</a:t>
            </a:r>
            <a:r>
              <a:rPr>
                <a:latin typeface="Courier"/>
              </a:rPr>
              <a:t>, 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title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"Net Seat Changes in Congress by Year and Party"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fill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"Party"</a:t>
            </a:r>
            <a:br/>
            <a:r>
              <a:rPr>
                <a:latin typeface="Courier"/>
              </a:rPr>
              <a:t>  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scale_y_discrete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breaks =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function</a:t>
            </a:r>
            <a:r>
              <a:rPr>
                <a:latin typeface="Courier"/>
              </a:rPr>
              <a:t>(x) x[</a:t>
            </a:r>
            <a:r>
              <a:rPr>
                <a:solidFill>
                  <a:srgbClr val="06287E"/>
                </a:solidFill>
                <a:latin typeface="Courier"/>
              </a:rPr>
              <a:t>seq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06287E"/>
                </a:solidFill>
                <a:latin typeface="Courier"/>
              </a:rPr>
              <a:t>length</a:t>
            </a:r>
            <a:r>
              <a:rPr>
                <a:latin typeface="Courier"/>
              </a:rPr>
              <a:t>(x), </a:t>
            </a:r>
            <a:r>
              <a:rPr>
                <a:solidFill>
                  <a:srgbClr val="7D9029"/>
                </a:solidFill>
                <a:latin typeface="Courier"/>
              </a:rPr>
              <a:t>by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)])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theme_minimal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theme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axis.text.x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element_text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angle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90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vjust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0.5</a:t>
            </a:r>
            <a:r>
              <a:rPr>
                <a:latin typeface="Courier"/>
              </a:rPr>
              <a:t>))</a:t>
            </a:r>
          </a:p>
        </p:txBody>
      </p:sp>
      <p:pic>
        <p:nvPicPr>
          <p:cNvPr descr="data_607_final_project_presentation_files/figure-pptx/changes%20in%20congress%20by%20chamber%20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85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Scatterplot of avg_sentiment vs seat changes by chamber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ggplot</a:t>
            </a:r>
            <a:r>
              <a:rPr>
                <a:latin typeface="Courier"/>
              </a:rPr>
              <a:t>(afinn_avg_senti, </a:t>
            </a:r>
            <a:r>
              <a:rPr>
                <a:solidFill>
                  <a:srgbClr val="06287E"/>
                </a:solidFill>
                <a:latin typeface="Courier"/>
              </a:rPr>
              <a:t>aes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x =</a:t>
            </a:r>
            <a:r>
              <a:rPr>
                <a:latin typeface="Courier"/>
              </a:rPr>
              <a:t> avg_sentiment, </a:t>
            </a:r>
            <a:r>
              <a:rPr>
                <a:solidFill>
                  <a:srgbClr val="7D9029"/>
                </a:solidFill>
                <a:latin typeface="Courier"/>
              </a:rPr>
              <a:t>y =</a:t>
            </a:r>
            <a:r>
              <a:rPr>
                <a:latin typeface="Courier"/>
              </a:rPr>
              <a:t> seats, </a:t>
            </a:r>
            <a:r>
              <a:rPr>
                <a:solidFill>
                  <a:srgbClr val="7D9029"/>
                </a:solidFill>
                <a:latin typeface="Courier"/>
              </a:rPr>
              <a:t>color =</a:t>
            </a:r>
            <a:r>
              <a:rPr>
                <a:latin typeface="Courier"/>
              </a:rPr>
              <a:t> gainingparty))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geom_point</a:t>
            </a:r>
            <a:r>
              <a:rPr>
                <a:latin typeface="Courier"/>
              </a:rPr>
              <a:t>() </a:t>
            </a:r>
            <a:r>
              <a:rPr>
                <a:solidFill>
                  <a:srgbClr val="4070A0"/>
                </a:solidFill>
                <a:latin typeface="Courier"/>
              </a:rPr>
              <a:t>+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scale_color_manual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values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"D"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"#2E74C0"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"R"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"#CB454A"</a:t>
            </a:r>
            <a:r>
              <a:rPr>
                <a:latin typeface="Courier"/>
              </a:rPr>
              <a:t>))</a:t>
            </a:r>
          </a:p>
        </p:txBody>
      </p:sp>
      <p:pic>
        <p:nvPicPr>
          <p:cNvPr descr="data_607_final_project_presentation_files/figure-pptx/scatterplot%20of%20avg_sentiment%20vs%20seat%20changes%20by%20chamber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685800"/>
            <a:ext cx="5105400" cy="340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Does the language of the State of the Union have a lasting political impact on the legislative branch’s composition?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to examine this question?</a:t>
            </a:r>
          </a:p>
          <a:p>
            <a:pPr lvl="0"/>
            <a:r>
              <a:rPr/>
              <a:t>Acquire the text of the speeches &amp; subsequent changes in congressional makeup</a:t>
            </a:r>
          </a:p>
          <a:p>
            <a:pPr lvl="0"/>
            <a:r>
              <a:rPr/>
              <a:t>Perform language analysis: Sentiment analysis</a:t>
            </a:r>
          </a:p>
          <a:p>
            <a:pPr lvl="0"/>
            <a:r>
              <a:rPr/>
              <a:t>Analyze results against changes in congressional makeup following the next election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Linear regression of the relationship between sentiment and seat changes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Acquisition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Import Congressional Seat Changes</a:t>
            </a:r>
          </a:p>
          <a:p>
            <a:pPr lvl="0" indent="0" marL="0">
              <a:buNone/>
            </a:pPr>
            <a:r>
              <a:rPr/>
              <a:t>The following code imports the changes in congress house seats by year from The Brookings Institute.</a:t>
            </a:r>
          </a:p>
          <a:p>
            <a:pPr lvl="0" indent="0">
              <a:buNone/>
            </a:pPr>
            <a:r>
              <a:rPr>
                <a:latin typeface="Courier"/>
              </a:rPr>
              <a:t>cong_raw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read_csv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"https://www.brookings.edu/wp-content/uploads/2024/11/2-3.csv"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show_col_types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Congressional data sorted filtered and cleaned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congressional data is then sorted, filtered, cleaned a little, and placed into tidy format.</a:t>
            </a:r>
          </a:p>
          <a:p>
            <a:pPr lvl="0" indent="0">
              <a:buNone/>
            </a:pPr>
            <a:r>
              <a:rPr>
                <a:latin typeface="Courier"/>
              </a:rPr>
              <a:t>cong_tidy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cong_raw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Year </a:t>
            </a:r>
            <a:r>
              <a:rPr>
                <a:solidFill>
                  <a:srgbClr val="4070A0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1947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ElectionType </a:t>
            </a:r>
            <a:r>
              <a:rPr>
                <a:solidFill>
                  <a:srgbClr val="4070A0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"General"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!</a:t>
            </a:r>
            <a:r>
              <a:rPr>
                <a:latin typeface="Courier"/>
              </a:rPr>
              <a:t>NumSpecialElections)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rename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gainingparty =</a:t>
            </a:r>
            <a:r>
              <a:rPr>
                <a:latin typeface="Courier"/>
              </a:rPr>
              <a:t> GaingingParty)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clean_names</a:t>
            </a:r>
            <a:r>
              <a:rPr>
                <a:latin typeface="Courier"/>
              </a:rPr>
              <a:t>()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 List of Presidents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list of Presidents is imported into the work environment from the OpenIntro.</a:t>
            </a:r>
          </a:p>
          <a:p>
            <a:pPr lvl="0" indent="0" marL="0">
              <a:buNone/>
            </a:pPr>
            <a:r>
              <a:rPr/>
              <a:t>This data is appended with the two most recent presidents and is then cleaned, filtered and sorted into a more functionally usable tidy format.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10 × 4
##     year potus                   party      party_abbrev
##    &lt;dbl&gt; &lt;chr&gt;                   &lt;chr&gt;      &lt;chr&gt;       
##  1  1945 Harry S. Truman         Democratic D           
##  2  1946 Harry S. Truman         Democratic D           
##  3  1947 Harry S. Truman         Democratic D           
##  4  1948 Harry S. Truman         Democratic D           
##  5  1949 Harry S. Truman         Democratic D           
##  6  1950 Harry S. Truman         Democratic D           
##  7  1951 Harry S. Truman         Democratic D           
##  8  1952 Harry S. Truman         Democratic D           
##  9  1953 Dwight David Eisenhower Republican R           
## 10  1954 Dwight David Eisenhower Republican 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False Start: Speech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Searched and obtained some speech data through govinfo.gov api</a:t>
            </a:r>
          </a:p>
          <a:p>
            <a:pPr lvl="0"/>
            <a:r>
              <a:rPr/>
              <a:t>API acquistion successful but:</a:t>
            </a:r>
          </a:p>
          <a:p>
            <a:pPr lvl="0"/>
            <a:r>
              <a:rPr/>
              <a:t>Speeches labelled and notated in many different ways</a:t>
            </a:r>
          </a:p>
          <a:p>
            <a:pPr lvl="1"/>
            <a:r>
              <a:rPr/>
              <a:t>Made data acquisition very granular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API Data Acquisition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govinfo_apikey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key_get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"govinfo.gov"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query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"PRESIDENTIAL ADDRESS BEFORE A JOINT SESSION OF CONGRESS"</a:t>
            </a:r>
            <a:br/>
            <a:r>
              <a:rPr>
                <a:latin typeface="Courier"/>
              </a:rPr>
              <a:t>collection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"PPP"</a:t>
            </a:r>
          </a:p>
          <a:p>
            <a:pPr lvl="0" indent="0">
              <a:buNone/>
            </a:pPr>
            <a:r>
              <a:rPr>
                <a:latin typeface="Courier"/>
              </a:rPr>
              <a:t>govinfo_url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"https://api.govinfo.gov/search"</a:t>
            </a:r>
          </a:p>
          <a:p>
            <a:pPr lvl="0" indent="0">
              <a:buNone/>
            </a:pPr>
            <a:r>
              <a:rPr>
                <a:latin typeface="Courier"/>
              </a:rPr>
              <a:t>header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add_headers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`</a:t>
            </a:r>
            <a:r>
              <a:rPr>
                <a:solidFill>
                  <a:srgbClr val="7D9029"/>
                </a:solidFill>
                <a:latin typeface="Courier"/>
              </a:rPr>
              <a:t>X-Api-Key</a:t>
            </a:r>
            <a:r>
              <a:rPr>
                <a:solidFill>
                  <a:srgbClr val="4070A0"/>
                </a:solidFill>
                <a:latin typeface="Courier"/>
              </a:rPr>
              <a:t>`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govinfo_apikey,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`</a:t>
            </a:r>
            <a:r>
              <a:rPr>
                <a:solidFill>
                  <a:srgbClr val="7D9029"/>
                </a:solidFill>
                <a:latin typeface="Courier"/>
              </a:rPr>
              <a:t>Content-Type</a:t>
            </a:r>
            <a:r>
              <a:rPr>
                <a:solidFill>
                  <a:srgbClr val="4070A0"/>
                </a:solidFill>
                <a:latin typeface="Courier"/>
              </a:rPr>
              <a:t>`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"application/json"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`</a:t>
            </a:r>
            <a:r>
              <a:rPr>
                <a:solidFill>
                  <a:srgbClr val="7D9029"/>
                </a:solidFill>
                <a:latin typeface="Courier"/>
              </a:rPr>
              <a:t>Accept</a:t>
            </a:r>
            <a:r>
              <a:rPr>
                <a:solidFill>
                  <a:srgbClr val="4070A0"/>
                </a:solidFill>
                <a:latin typeface="Courier"/>
              </a:rPr>
              <a:t>`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"application/json"</a:t>
            </a:r>
            <a:br/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body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query =</a:t>
            </a:r>
            <a:r>
              <a:rPr>
                <a:latin typeface="Courier"/>
              </a:rPr>
              <a:t> query,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pageSize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1000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offsetMark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"*"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sorts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list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field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"relevancy"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7D9029"/>
                </a:solidFill>
                <a:latin typeface="Courier"/>
              </a:rPr>
              <a:t>sortOrder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"DESC"</a:t>
            </a:r>
            <a:br/>
            <a:r>
              <a:rPr>
                <a:latin typeface="Courier"/>
              </a:rPr>
              <a:t>  )),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historical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resultLevel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"default"</a:t>
            </a:r>
            <a:br/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search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POST</a:t>
            </a:r>
            <a:r>
              <a:rPr>
                <a:latin typeface="Courier"/>
              </a:rPr>
              <a:t>(govinfo_url,</a:t>
            </a:r>
            <a:br/>
            <a:r>
              <a:rPr>
                <a:latin typeface="Courier"/>
              </a:rPr>
              <a:t>               header,</a:t>
            </a:r>
            <a:br/>
            <a:r>
              <a:rPr>
                <a:latin typeface="Courier"/>
              </a:rPr>
              <a:t>               </a:t>
            </a:r>
            <a:r>
              <a:rPr>
                <a:solidFill>
                  <a:srgbClr val="7D9029"/>
                </a:solidFill>
                <a:latin typeface="Courier"/>
              </a:rPr>
              <a:t>encode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"raw"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</a:t>
            </a:r>
            <a:r>
              <a:rPr>
                <a:solidFill>
                  <a:srgbClr val="7D9029"/>
                </a:solidFill>
                <a:latin typeface="Courier"/>
              </a:rPr>
              <a:t>body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toJSON</a:t>
            </a:r>
            <a:r>
              <a:rPr>
                <a:latin typeface="Courier"/>
              </a:rPr>
              <a:t>(body, </a:t>
            </a:r>
            <a:r>
              <a:rPr>
                <a:solidFill>
                  <a:srgbClr val="7D9029"/>
                </a:solidFill>
                <a:latin typeface="Courier"/>
              </a:rPr>
              <a:t>auto_unbox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content_json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content</a:t>
            </a:r>
            <a:r>
              <a:rPr>
                <a:latin typeface="Courier"/>
              </a:rPr>
              <a:t>(search, </a:t>
            </a:r>
            <a:r>
              <a:rPr>
                <a:solidFill>
                  <a:srgbClr val="7D9029"/>
                </a:solidFill>
                <a:latin typeface="Courier"/>
              </a:rPr>
              <a:t>as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"text"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encoding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"UTF-8"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results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fromJSON</a:t>
            </a:r>
            <a:r>
              <a:rPr>
                <a:latin typeface="Courier"/>
              </a:rPr>
              <a:t>(content_json)</a:t>
            </a:r>
            <a:br/>
            <a:br/>
            <a:r>
              <a:rPr>
                <a:latin typeface="Courier"/>
              </a:rPr>
              <a:t>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results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results</a:t>
            </a:r>
            <a:br/>
            <a:br/>
            <a:r>
              <a:rPr>
                <a:latin typeface="Courier"/>
              </a:rPr>
              <a:t>data1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data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filter</a:t>
            </a:r>
            <a:r>
              <a:rPr>
                <a:latin typeface="Courier"/>
              </a:rPr>
              <a:t>(dateIssued </a:t>
            </a:r>
            <a:r>
              <a:rPr>
                <a:solidFill>
                  <a:srgbClr val="4070A0"/>
                </a:solidFill>
                <a:latin typeface="Courier"/>
              </a:rPr>
              <a:t>&gt;=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1947-01-01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                    </a:t>
            </a:r>
            <a:r>
              <a:rPr>
                <a:solidFill>
                  <a:srgbClr val="06287E"/>
                </a:solidFill>
                <a:latin typeface="Courier"/>
              </a:rPr>
              <a:t>str_detect</a:t>
            </a:r>
            <a:r>
              <a:rPr>
                <a:latin typeface="Courier"/>
              </a:rPr>
              <a:t>(title, </a:t>
            </a:r>
            <a:r>
              <a:rPr>
                <a:solidFill>
                  <a:srgbClr val="06287E"/>
                </a:solidFill>
                <a:latin typeface="Courier"/>
              </a:rPr>
              <a:t>regex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"joint session"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7D9029"/>
                </a:solidFill>
                <a:latin typeface="Courier"/>
              </a:rPr>
              <a:t>ignore_case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880000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)))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arrange</a:t>
            </a:r>
            <a:r>
              <a:rPr>
                <a:latin typeface="Courier"/>
              </a:rPr>
              <a:t>(dateIssued)</a:t>
            </a:r>
          </a:p>
          <a:p>
            <a:pPr lvl="0" indent="0">
              <a:buNone/>
            </a:pPr>
            <a:r>
              <a:rPr>
                <a:latin typeface="Courier"/>
              </a:rPr>
              <a:t>links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as.data.frame</a:t>
            </a:r>
            <a:r>
              <a:rPr>
                <a:latin typeface="Courier"/>
              </a:rPr>
              <a:t>(results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results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download</a:t>
            </a:r>
            <a:r>
              <a:rPr>
                <a:solidFill>
                  <a:srgbClr val="4070A0"/>
                </a:solidFill>
                <a:latin typeface="Courier"/>
              </a:rPr>
              <a:t>$</a:t>
            </a:r>
            <a:r>
              <a:rPr>
                <a:latin typeface="Courier"/>
              </a:rPr>
              <a:t>txtLink)</a:t>
            </a:r>
            <a:br/>
            <a:r>
              <a:rPr>
                <a:latin typeface="Courier"/>
              </a:rPr>
              <a:t>first_url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links</a:t>
            </a:r>
            <a:r>
              <a:rPr>
                <a:solidFill>
                  <a:srgbClr val="4070A0"/>
                </a:solidFill>
                <a:latin typeface="Courier"/>
              </a:rPr>
              <a:t>$`</a:t>
            </a:r>
            <a:r>
              <a:rPr>
                <a:solidFill>
                  <a:srgbClr val="7D9029"/>
                </a:solidFill>
                <a:latin typeface="Courier"/>
              </a:rPr>
              <a:t>results$results$download$txtLink</a:t>
            </a:r>
            <a:r>
              <a:rPr>
                <a:solidFill>
                  <a:srgbClr val="4070A0"/>
                </a:solidFill>
                <a:latin typeface="Courier"/>
              </a:rPr>
              <a:t>`</a:t>
            </a:r>
            <a:r>
              <a:rPr>
                <a:latin typeface="Courier"/>
              </a:rPr>
              <a:t>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</a:t>
            </a:r>
          </a:p>
          <a:p>
            <a:pPr lvl="0" indent="0">
              <a:buNone/>
            </a:pPr>
            <a:r>
              <a:rPr>
                <a:latin typeface="Courier"/>
              </a:rPr>
              <a:t>detail_url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paste0</a:t>
            </a:r>
            <a:r>
              <a:rPr>
                <a:latin typeface="Courier"/>
              </a:rPr>
              <a:t>(first_url, </a:t>
            </a:r>
            <a:r>
              <a:rPr>
                <a:solidFill>
                  <a:srgbClr val="4070A0"/>
                </a:solidFill>
                <a:latin typeface="Courier"/>
              </a:rPr>
              <a:t>"?api_key="</a:t>
            </a:r>
            <a:r>
              <a:rPr>
                <a:latin typeface="Courier"/>
              </a:rPr>
              <a:t>, govinfo_apikey)</a:t>
            </a:r>
            <a:br/>
            <a:br/>
            <a:r>
              <a:rPr>
                <a:latin typeface="Courier"/>
              </a:rPr>
              <a:t>res_detail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GET</a:t>
            </a:r>
            <a:r>
              <a:rPr>
                <a:latin typeface="Courier"/>
              </a:rPr>
              <a:t>(detail_url)</a:t>
            </a:r>
            <a:br/>
            <a:br/>
            <a:r>
              <a:rPr>
                <a:latin typeface="Courier"/>
              </a:rPr>
              <a:t>detail_content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read_html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06287E"/>
                </a:solidFill>
                <a:latin typeface="Courier"/>
              </a:rPr>
              <a:t>content</a:t>
            </a:r>
            <a:r>
              <a:rPr>
                <a:latin typeface="Courier"/>
              </a:rPr>
              <a:t>(res_detail, </a:t>
            </a:r>
            <a:r>
              <a:rPr>
                <a:solidFill>
                  <a:srgbClr val="7D9029"/>
                </a:solidFill>
                <a:latin typeface="Courier"/>
              </a:rPr>
              <a:t>as 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"text"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html_speech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detail_content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html_elements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"pre"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4070A0"/>
                </a:solidFill>
                <a:latin typeface="Courier"/>
              </a:rPr>
              <a:t>|&gt;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html_text</a:t>
            </a:r>
            <a:r>
              <a:rPr>
                <a:latin typeface="Courier"/>
              </a:rPr>
              <a:t>()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Better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Web Scrape: The American Presidency Project</a:t>
            </a:r>
          </a:p>
          <a:p>
            <a:pPr lvl="0"/>
            <a:r>
              <a:rPr/>
              <a:t>Performed two scrapes for URLs that linked to the text of speeches while also extracting their dates and the President that delivered them.</a:t>
            </a:r>
          </a:p>
          <a:p>
            <a:pPr lvl="0"/>
            <a:r>
              <a:rPr/>
              <a:t>Cleaned, prepped and compiled them into a single dataframe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the State of the Union Language and Effect</dc:title>
  <dc:creator>Maxfield Raynolds</dc:creator>
  <cp:keywords/>
  <dcterms:created xsi:type="dcterms:W3CDTF">2025-05-14T22:05:06Z</dcterms:created>
  <dcterms:modified xsi:type="dcterms:W3CDTF">2025-05-14T22:05:06Z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2025-05-14</vt:lpwstr>
  </property>
  <property fmtid="{D5CDD505-2E9C-101B-9397-08002B2CF9AE}" pid="3" name="output">
    <vt:lpwstr>powerpoint_presentation</vt:lpwstr>
  </property>
  <property fmtid="{D5CDD505-2E9C-101B-9397-08002B2CF9AE}" pid="4" name="subtitle">
    <vt:lpwstr>Data 607 Spring 2025</vt:lpwstr>
  </property>
</Properties>
</file>