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 autoAdjust="0"/>
    <p:restoredTop sz="94485" autoAdjust="0"/>
  </p:normalViewPr>
  <p:slideViewPr>
    <p:cSldViewPr snapToGrid="0" snapToObjects="1">
      <p:cViewPr varScale="1">
        <p:scale>
          <a:sx n="57" d="100"/>
          <a:sy n="57" d="100"/>
        </p:scale>
        <p:origin x="176" y="16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9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7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4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1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49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5144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9098" y="363474"/>
            <a:ext cx="5590153" cy="4410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72" y="733425"/>
            <a:ext cx="4904668" cy="249580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4100"/>
              <a:t>Analysis of the State of the Union Language and Effect on Congressional Seats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72" y="3465926"/>
            <a:ext cx="4904668" cy="918771"/>
          </a:xfrm>
        </p:spPr>
        <p:txBody>
          <a:bodyPr anchor="t">
            <a:normAutofit/>
          </a:bodyPr>
          <a:lstStyle/>
          <a:p>
            <a:pPr marL="0" lvl="0" indent="0" algn="r">
              <a:buNone/>
            </a:pPr>
            <a:r>
              <a:rPr lang="en-US" sz="1500"/>
              <a:t>Data 607 Spring 2025</a:t>
            </a:r>
            <a:br>
              <a:rPr lang="en-US" sz="1500"/>
            </a:br>
            <a:br>
              <a:rPr lang="en-US" sz="1500"/>
            </a:br>
            <a:r>
              <a:rPr lang="en-US" sz="1500"/>
              <a:t>Maxfield Raynolds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9010" y="3357492"/>
            <a:ext cx="402823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902" y="363474"/>
            <a:ext cx="2688168" cy="4410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2392" y="4853028"/>
            <a:ext cx="1615607" cy="205740"/>
          </a:xfrm>
        </p:spPr>
        <p:txBody>
          <a:bodyPr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t>2025-05-12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Web Scrape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indent="0">
              <a:buNone/>
            </a:pPr>
            <a:r>
              <a:rPr dirty="0" err="1">
                <a:latin typeface="Courier"/>
              </a:rPr>
              <a:t>speech_urls_html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read_html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"https://</a:t>
            </a:r>
            <a:r>
              <a:rPr dirty="0" err="1">
                <a:solidFill>
                  <a:srgbClr val="4070A0"/>
                </a:solidFill>
                <a:latin typeface="Courier"/>
              </a:rPr>
              <a:t>www.presidency.ucsb.edu</a:t>
            </a:r>
            <a:r>
              <a:rPr dirty="0">
                <a:solidFill>
                  <a:srgbClr val="4070A0"/>
                </a:solidFill>
                <a:latin typeface="Courier"/>
              </a:rPr>
              <a:t>/</a:t>
            </a:r>
            <a:r>
              <a:rPr dirty="0" err="1">
                <a:solidFill>
                  <a:srgbClr val="4070A0"/>
                </a:solidFill>
                <a:latin typeface="Courier"/>
              </a:rPr>
              <a:t>advanced-search?field-keywords</a:t>
            </a:r>
            <a:r>
              <a:rPr dirty="0">
                <a:solidFill>
                  <a:srgbClr val="4070A0"/>
                </a:solidFill>
                <a:latin typeface="Courier"/>
              </a:rPr>
              <a:t>=%22Address%20Before%20A%20Joint%22&amp;field-keywords2=&amp;field-keywords3=&amp;from%5Bdate%5D=&amp;to%5Bdate%5D=&amp;person2=&amp;category2%5B0%5D=406&amp;category2%5B1%5D=8&amp;category2%5B2%5D=45&amp;items_per_page=100&amp;order=</a:t>
            </a:r>
            <a:r>
              <a:rPr dirty="0" err="1">
                <a:solidFill>
                  <a:srgbClr val="4070A0"/>
                </a:solidFill>
                <a:latin typeface="Courier"/>
              </a:rPr>
              <a:t>field_docs_start_date_time_value&amp;sort</a:t>
            </a:r>
            <a:r>
              <a:rPr dirty="0">
                <a:solidFill>
                  <a:srgbClr val="4070A0"/>
                </a:solidFill>
                <a:latin typeface="Courier"/>
              </a:rPr>
              <a:t>=desc"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speech_urls_html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".views-field-field-docs-start-date-time-value"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president_node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speech_urls_html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".views-field-field-docs-person"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url_node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speech_urls_html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".views-field-title a"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(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))[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(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president_node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))[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 err="1">
                <a:latin typeface="Courier"/>
              </a:rPr>
              <a:t>url_txt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html_attr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href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url_table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tibble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date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url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url_txt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Web Scrape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 indent="0">
              <a:buNone/>
            </a:pPr>
            <a:r>
              <a:rPr dirty="0" err="1">
                <a:latin typeface="Courier"/>
              </a:rPr>
              <a:t>sou_urls_html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read_html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"https://</a:t>
            </a:r>
            <a:r>
              <a:rPr dirty="0" err="1">
                <a:solidFill>
                  <a:srgbClr val="4070A0"/>
                </a:solidFill>
                <a:latin typeface="Courier"/>
              </a:rPr>
              <a:t>www.presidency.ucsb.edu</a:t>
            </a:r>
            <a:r>
              <a:rPr dirty="0">
                <a:solidFill>
                  <a:srgbClr val="4070A0"/>
                </a:solidFill>
                <a:latin typeface="Courier"/>
              </a:rPr>
              <a:t>/documents/app-categories/spoken-addresses-and-remarks/presidential/</a:t>
            </a:r>
            <a:r>
              <a:rPr dirty="0" err="1">
                <a:solidFill>
                  <a:srgbClr val="4070A0"/>
                </a:solidFill>
                <a:latin typeface="Courier"/>
              </a:rPr>
              <a:t>state-the-union-addresses?items_per_page</a:t>
            </a:r>
            <a:r>
              <a:rPr dirty="0">
                <a:solidFill>
                  <a:srgbClr val="4070A0"/>
                </a:solidFill>
                <a:latin typeface="Courier"/>
              </a:rPr>
              <a:t>=100"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sou_urls_html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".date-display-single"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president_node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sou_urls_html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".col-sm-4 p"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url_node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sou_urls_html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".field-title a"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(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(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president_node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 err="1">
                <a:latin typeface="Courier"/>
              </a:rPr>
              <a:t>url_txt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html_attr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href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sou_table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tibble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date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url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url_txt</a:t>
            </a:r>
            <a:br>
              <a:rPr dirty="0"/>
            </a:b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url_table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url_table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rbind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sou_table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URL 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url_table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10 × 3
##    date         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                       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                                  
##    &lt;chr&gt;        &lt;chr&gt;                      &lt;chr&gt;                                
##  1 Mar 04, 2025 Donald J. Trump (2nd Term)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2 Mar 07, 2024 Joseph R. Biden, Jr.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3 Feb 07, 2023 Joseph R. Biden, Jr.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4 Dec 21, 2022 U.S. Congress       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5 Mar 16, 2022 U.S. Congress       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6 Mar 01, 2022 Joseph R. Biden, Jr.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7 Apr 28, 2021 Joseph R. Biden, Jr.      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8 Feb 04, 2020 Donald J. Trump (1st Term)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 9 Feb 05, 2019 Donald J. Trump (1st Term)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
## 10 Jan 30, 2018 Donald J. Trump (1st Term) /documents/address-before-joint-</a:t>
            </a:r>
            <a:r>
              <a:rPr dirty="0" err="1">
                <a:latin typeface="Courier"/>
              </a:rPr>
              <a:t>sess</a:t>
            </a:r>
            <a:r>
              <a:rPr dirty="0">
                <a:latin typeface="Courier"/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and prep the scrapes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following code cleans the data collected when scraping for the URLs and prepares the </a:t>
            </a:r>
            <a:r>
              <a:rPr dirty="0" err="1"/>
              <a:t>urls</a:t>
            </a:r>
            <a:r>
              <a:rPr dirty="0"/>
              <a:t> to be scraped for the actual text of the speeches.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url_table1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url_table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date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as_date</a:t>
            </a:r>
            <a:r>
              <a:rPr dirty="0">
                <a:latin typeface="Courier"/>
              </a:rPr>
              <a:t>(date, </a:t>
            </a:r>
            <a:r>
              <a:rPr dirty="0">
                <a:solidFill>
                  <a:srgbClr val="7D9029"/>
                </a:solidFill>
                <a:latin typeface="Courier"/>
              </a:rPr>
              <a:t>format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"%B %e, %Y"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str_trim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str_replace_all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"-"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 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url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paste0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"https://www.presidency.ucsb.</a:t>
            </a:r>
            <a:r>
              <a:rPr dirty="0" err="1">
                <a:solidFill>
                  <a:srgbClr val="4070A0"/>
                </a:solidFill>
                <a:latin typeface="Courier"/>
              </a:rPr>
              <a:t>edu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(date))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!=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"U.S. Congress"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date </a:t>
            </a:r>
            <a:r>
              <a:rPr dirty="0">
                <a:solidFill>
                  <a:srgbClr val="4070A0"/>
                </a:solidFill>
                <a:latin typeface="Courier"/>
              </a:rPr>
              <a:t>&gt;=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"2001-01-01"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distinct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.</a:t>
            </a:r>
            <a:r>
              <a:rPr dirty="0" err="1">
                <a:solidFill>
                  <a:srgbClr val="7D9029"/>
                </a:solidFill>
                <a:latin typeface="Courier"/>
              </a:rPr>
              <a:t>keep_all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Function to scrape the actual speech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indent="0">
              <a:buNone/>
            </a:pPr>
            <a:r>
              <a:rPr dirty="0" err="1">
                <a:latin typeface="Courier"/>
              </a:rPr>
              <a:t>speech_conversion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) {</a:t>
            </a:r>
            <a:br>
              <a:rPr dirty="0"/>
            </a:br>
            <a:r>
              <a:rPr dirty="0">
                <a:latin typeface="Courier"/>
              </a:rPr>
              <a:t>speech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read_html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(speech, </a:t>
            </a:r>
            <a:r>
              <a:rPr dirty="0">
                <a:solidFill>
                  <a:srgbClr val="4070A0"/>
                </a:solidFill>
                <a:latin typeface="Courier"/>
              </a:rPr>
              <a:t>".date-display-single"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pres_node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(speech, </a:t>
            </a:r>
            <a:r>
              <a:rPr dirty="0">
                <a:solidFill>
                  <a:srgbClr val="4070A0"/>
                </a:solidFill>
                <a:latin typeface="Courier"/>
              </a:rPr>
              <a:t>".diet-title"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speech_node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(speech, </a:t>
            </a:r>
            <a:r>
              <a:rPr dirty="0">
                <a:solidFill>
                  <a:srgbClr val="4070A0"/>
                </a:solidFill>
                <a:latin typeface="Courier"/>
              </a:rPr>
              <a:t>".field-docs-content"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date_node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speech_txt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xml_text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speech_node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speech_tbl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tibble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date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date_txt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pres_txt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speech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speech_txt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Web Scrape The List of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list of </a:t>
            </a:r>
            <a:r>
              <a:rPr dirty="0" err="1"/>
              <a:t>urls</a:t>
            </a:r>
            <a:r>
              <a:rPr dirty="0"/>
              <a:t> was then scraped and combined into a </a:t>
            </a:r>
            <a:r>
              <a:rPr dirty="0" err="1"/>
              <a:t>dataframe</a:t>
            </a:r>
            <a:r>
              <a:rPr dirty="0"/>
              <a:t> using the function written above and the code below utilizing the </a:t>
            </a:r>
            <a:r>
              <a:rPr dirty="0" err="1"/>
              <a:t>map_dfr</a:t>
            </a:r>
            <a:r>
              <a:rPr dirty="0"/>
              <a:t>() function.</a:t>
            </a:r>
          </a:p>
          <a:p>
            <a:pPr lvl="1" indent="0">
              <a:buNone/>
            </a:pPr>
            <a:r>
              <a:rPr dirty="0" err="1">
                <a:highlight>
                  <a:srgbClr val="FFFF00"/>
                </a:highlight>
                <a:latin typeface="Courier"/>
              </a:rPr>
              <a:t>raw_speech_data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highlight>
                  <a:srgbClr val="FFFF00"/>
                </a:highlight>
                <a:latin typeface="Courier"/>
              </a:rPr>
              <a:t>&lt;-</a:t>
            </a:r>
            <a:r>
              <a:rPr dirty="0">
                <a:highlight>
                  <a:srgbClr val="FFFF00"/>
                </a:highlight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highlight>
                  <a:srgbClr val="FFFF00"/>
                </a:highlight>
                <a:latin typeface="Courier"/>
              </a:rPr>
              <a:t>map_dfr</a:t>
            </a:r>
            <a:r>
              <a:rPr dirty="0">
                <a:highlight>
                  <a:srgbClr val="FFFF00"/>
                </a:highlight>
                <a:latin typeface="Courier"/>
              </a:rPr>
              <a:t>(url_table1</a:t>
            </a:r>
            <a:r>
              <a:rPr dirty="0">
                <a:solidFill>
                  <a:srgbClr val="4070A0"/>
                </a:solidFill>
                <a:highlight>
                  <a:srgbClr val="FFFF00"/>
                </a:highlight>
                <a:latin typeface="Courier"/>
              </a:rPr>
              <a:t>$</a:t>
            </a:r>
            <a:r>
              <a:rPr dirty="0">
                <a:highlight>
                  <a:srgbClr val="FFFF00"/>
                </a:highlight>
                <a:latin typeface="Courier"/>
              </a:rPr>
              <a:t>url, </a:t>
            </a:r>
            <a:r>
              <a:rPr dirty="0" err="1">
                <a:highlight>
                  <a:srgbClr val="FFFF00"/>
                </a:highlight>
                <a:latin typeface="Courier"/>
              </a:rPr>
              <a:t>speech_conversion</a:t>
            </a:r>
            <a:r>
              <a:rPr dirty="0">
                <a:highlight>
                  <a:srgbClr val="FFFF00"/>
                </a:highlight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raw_speech_data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n=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5 × 3
##   date              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                       speech                           
##   &lt;chr&gt;             &lt;chr&gt;                      &lt;chr&gt;                            
## 1 March 04, 2025    Donald J. Trump (2nd Term) "The President. Thank you. Thank…
## 2 March 07, 2024    Joseph R. Biden, Jr.       "[Before speaking, the President…
## 3 February 07, 2023 Joseph R. Biden, Jr.       "The President. Mr. Speaker——\n[…
## 4 March 01, 2022    Joseph R. Biden, Jr.       "The President. Thank you all </a:t>
            </a:r>
            <a:r>
              <a:rPr dirty="0" err="1">
                <a:latin typeface="Courier"/>
              </a:rPr>
              <a:t>ve</a:t>
            </a:r>
            <a:r>
              <a:rPr dirty="0">
                <a:latin typeface="Courier"/>
              </a:rPr>
              <a:t>…
## 5 April 28, 2021    Joseph R. Biden, Jr.       "The President. Thank you. Thank…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Clean &amp; Tidy Speech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dirty="0"/>
              <a:t>The acquired speech text was then formatted and cleaned to allow for consistent referencing during the analysis process.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speech_data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raw_speech_data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date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(date, </a:t>
            </a:r>
            <a:r>
              <a:rPr dirty="0">
                <a:solidFill>
                  <a:srgbClr val="7D9029"/>
                </a:solidFill>
                <a:latin typeface="Courier"/>
              </a:rPr>
              <a:t>format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"%B %e, %Y"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str_remove_all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6287E"/>
                </a:solidFill>
                <a:latin typeface="Courier"/>
              </a:rPr>
              <a:t>regex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"\\(1st Term\\)|\\(2nd Term\\)"</a:t>
            </a:r>
            <a:r>
              <a:rPr dirty="0">
                <a:latin typeface="Courier"/>
              </a:rPr>
              <a:t>)),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trimws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speech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str_remove_all</a:t>
            </a:r>
            <a:r>
              <a:rPr dirty="0">
                <a:latin typeface="Courier"/>
              </a:rPr>
              <a:t>(speech, </a:t>
            </a:r>
            <a:r>
              <a:rPr dirty="0">
                <a:solidFill>
                  <a:srgbClr val="4070A0"/>
                </a:solidFill>
                <a:latin typeface="Courier"/>
              </a:rPr>
              <a:t>"\\[.*?\\]"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str_remove_all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", Jr."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pres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str_remove_all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"\\."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separate_wider_delim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 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names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"first"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"last"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too_many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"merge"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cols_remove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separate_wider_delim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last,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 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names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"initial"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"last"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too_few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align_end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id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paste0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year</a:t>
            </a:r>
            <a:r>
              <a:rPr dirty="0">
                <a:latin typeface="Courier"/>
              </a:rPr>
              <a:t>(date), </a:t>
            </a:r>
            <a:r>
              <a:rPr dirty="0">
                <a:solidFill>
                  <a:srgbClr val="4070A0"/>
                </a:solidFill>
                <a:latin typeface="Courier"/>
              </a:rPr>
              <a:t>"_"</a:t>
            </a:r>
            <a:r>
              <a:rPr dirty="0">
                <a:latin typeface="Courier"/>
              </a:rPr>
              <a:t>, last)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 err="1">
                <a:latin typeface="Courier"/>
              </a:rPr>
              <a:t>first</a:t>
            </a:r>
            <a:r>
              <a:rPr dirty="0" err="1">
                <a:solidFill>
                  <a:srgbClr val="4070A0"/>
                </a:solidFill>
                <a:latin typeface="Courier"/>
              </a:rPr>
              <a:t>:</a:t>
            </a:r>
            <a:r>
              <a:rPr dirty="0" err="1">
                <a:latin typeface="Courier"/>
              </a:rPr>
              <a:t>last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relocate</a:t>
            </a:r>
            <a:r>
              <a:rPr dirty="0">
                <a:latin typeface="Courier"/>
              </a:rPr>
              <a:t>(id, </a:t>
            </a:r>
            <a:r>
              <a:rPr dirty="0">
                <a:solidFill>
                  <a:srgbClr val="7D9029"/>
                </a:solidFill>
                <a:latin typeface="Courier"/>
              </a:rPr>
              <a:t>.before =</a:t>
            </a:r>
            <a:r>
              <a:rPr dirty="0">
                <a:latin typeface="Courier"/>
              </a:rPr>
              <a:t> speech)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year</a:t>
            </a:r>
            <a:r>
              <a:rPr dirty="0">
                <a:latin typeface="Courier"/>
              </a:rPr>
              <a:t>(date)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cong_tidy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Year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>
                <a:solidFill>
                  <a:srgbClr val="06287E"/>
                </a:solidFill>
                <a:latin typeface="Courier"/>
              </a:rPr>
              <a:t>between</a:t>
            </a:r>
            <a:r>
              <a:rPr dirty="0">
                <a:latin typeface="Courier"/>
              </a:rPr>
              <a:t>(date,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"1960-02-01"</a:t>
            </a:r>
            <a:r>
              <a:rPr dirty="0">
                <a:latin typeface="Courier"/>
              </a:rPr>
              <a:t>),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"1960-12-31"</a:t>
            </a:r>
            <a:r>
              <a:rPr dirty="0">
                <a:latin typeface="Courier"/>
              </a:rPr>
              <a:t>)),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>
                <a:latin typeface="Courier"/>
              </a:rPr>
              <a:t>date </a:t>
            </a:r>
            <a:r>
              <a:rPr dirty="0">
                <a:solidFill>
                  <a:srgbClr val="4070A0"/>
                </a:solidFill>
                <a:latin typeface="Courier"/>
              </a:rPr>
              <a:t>%in%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"1948-04-19"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"1976-01-31"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"1978-09-18"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"1982-02-09"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"1982-03-15"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"1982-03-16"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"1984-06-04"</a:t>
            </a:r>
            <a:r>
              <a:rPr dirty="0">
                <a:latin typeface="Courier"/>
              </a:rPr>
              <a:t>),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"1990-09-11"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  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Speech text split in to sentences to track progression of sentiment over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speech text was then split into individual sentences so that the sentences could be tracked for analysis.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sentence_data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speech_data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(date)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speech_number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row_number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 dirty="0">
                <a:latin typeface="Courier"/>
              </a:rPr>
              <a:t>(speech,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". 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 dirty="0">
                <a:latin typeface="Courier"/>
              </a:rPr>
              <a:t>(speech,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"! 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 dirty="0">
                <a:latin typeface="Courier"/>
              </a:rPr>
              <a:t>(speech,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"? 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 dirty="0">
                <a:latin typeface="Courier"/>
              </a:rPr>
              <a:t>(speech,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"!"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 dirty="0">
                <a:latin typeface="Courier"/>
              </a:rPr>
              <a:t>(speech,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"?"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speech_number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sentence_number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row_number</a:t>
            </a:r>
            <a:r>
              <a:rPr dirty="0">
                <a:latin typeface="Courier"/>
              </a:rPr>
              <a:t>())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ungroup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Loaded 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 list of stop words was loaded and the text of the speeches were tokenized.</a:t>
            </a:r>
          </a:p>
          <a:p>
            <a:pPr lvl="1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data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stop_words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sentence_data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unnest_tokens</a:t>
            </a:r>
            <a:r>
              <a:rPr dirty="0">
                <a:latin typeface="Courier"/>
              </a:rPr>
              <a:t>(word, speech)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anti_join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stop_words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"word"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Speech text tokenized and stop words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Following </a:t>
            </a:r>
            <a:r>
              <a:rPr dirty="0" err="1"/>
              <a:t>toeknization</a:t>
            </a:r>
            <a:r>
              <a:rPr dirty="0"/>
              <a:t> and removal of common stop words, an inspection of the remaining words by frequency reveals that the first ten words are fairly common and non-descriptive.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(word)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summarize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count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(count))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slice_max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order_by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count)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0 × 2
## # ℹ 2 variables: word &lt;chr&gt;, count &lt;int&gt;</a:t>
            </a:r>
          </a:p>
          <a:p>
            <a:pPr lvl="1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head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n=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0 × 6
## # ℹ 6 variables: date &lt;date&gt;, </a:t>
            </a:r>
            <a:r>
              <a:rPr dirty="0" err="1">
                <a:latin typeface="Courier"/>
              </a:rPr>
              <a:t>pres</a:t>
            </a:r>
            <a:r>
              <a:rPr dirty="0">
                <a:latin typeface="Courier"/>
              </a:rPr>
              <a:t> &lt;chr&gt;, id &lt;chr&gt;, </a:t>
            </a:r>
            <a:r>
              <a:rPr dirty="0" err="1">
                <a:latin typeface="Courier"/>
              </a:rPr>
              <a:t>speech_number</a:t>
            </a:r>
            <a:r>
              <a:rPr dirty="0">
                <a:latin typeface="Courier"/>
              </a:rPr>
              <a:t> &lt;int&gt;,
## #   </a:t>
            </a:r>
            <a:r>
              <a:rPr dirty="0" err="1">
                <a:latin typeface="Courier"/>
              </a:rPr>
              <a:t>sentence_number</a:t>
            </a:r>
            <a:r>
              <a:rPr dirty="0">
                <a:latin typeface="Courier"/>
              </a:rPr>
              <a:t> &lt;int&gt;, word &lt;chr&gt;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 language analysis of the State of The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Single most important political speech in the US each year (arguably)</a:t>
            </a:r>
          </a:p>
          <a:p>
            <a:pPr lvl="0"/>
            <a:r>
              <a:t>Televised since 1947</a:t>
            </a:r>
          </a:p>
          <a:p>
            <a:pPr lvl="0"/>
            <a:r>
              <a:t>Frequently projects the Executive Branch’s (and their party’s) agenda for the coming year.</a:t>
            </a:r>
          </a:p>
          <a:p>
            <a:pPr marL="0" lvl="0" indent="0">
              <a:buNone/>
            </a:pPr>
            <a:r>
              <a:rPr b="1"/>
              <a:t>Does the language of the State of the Union have a lasting political impact on the legislative branch’s composition?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Create a list of custom stop words…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list of custom stop words were created to eliminate the most commonly used words.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custom_stop_words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(word)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summarize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count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(count))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slice_max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order_by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count)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lexicon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"custom"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>
                <a:latin typeface="Courier"/>
              </a:rPr>
              <a:t>count)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…and removed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anti_join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custom_stop_words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"word"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list of most common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current ten most common words. The counts of these words are much more similar than the previously removed words.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(word)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summarize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count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desc</a:t>
            </a:r>
            <a:r>
              <a:rPr dirty="0">
                <a:latin typeface="Courier"/>
              </a:rPr>
              <a:t>(count))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slice_max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n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order_by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count)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0 × 2
## # ℹ 2 variables: word &lt;chr&gt;, count &lt;int&gt;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For sentiment analysis the AFINN lexicon was selected as it gives sentiments with an ordinal magnitude from -5 to 5. The following code joins the speech tokens with the AFINN lexicon.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afinn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tidy_speech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inner_join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get_sentiments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afinn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join_by</a:t>
            </a:r>
            <a:r>
              <a:rPr dirty="0">
                <a:latin typeface="Courier"/>
              </a:rPr>
              <a:t>(word))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(id, </a:t>
            </a:r>
            <a:r>
              <a:rPr dirty="0">
                <a:solidFill>
                  <a:srgbClr val="7D9029"/>
                </a:solidFill>
                <a:latin typeface="Courier"/>
              </a:rPr>
              <a:t>index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sentence_number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%/%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5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sentiment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sum</a:t>
            </a:r>
            <a:r>
              <a:rPr dirty="0">
                <a:latin typeface="Courier"/>
              </a:rPr>
              <a:t>(value))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method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"AFINN"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Created a dataframe to aid in plotting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following code then prepares the data to be plotted.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afinn_plot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afinn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separate_wider_delim</a:t>
            </a:r>
            <a:r>
              <a:rPr dirty="0">
                <a:latin typeface="Courier"/>
              </a:rPr>
              <a:t>(id,</a:t>
            </a:r>
            <a:br>
              <a:rPr dirty="0"/>
            </a:br>
            <a:r>
              <a:rPr dirty="0">
                <a:latin typeface="Courier"/>
              </a:rPr>
              <a:t>       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delim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"_"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names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"year"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pres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               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cols_remove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year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dirty="0">
                <a:latin typeface="Courier"/>
              </a:rPr>
              <a:t>(year))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left_join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us_pres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join_by</a:t>
            </a:r>
            <a:r>
              <a:rPr dirty="0">
                <a:latin typeface="Courier"/>
              </a:rPr>
              <a:t>(year))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568700" y="810172"/>
            <a:ext cx="5105400" cy="31548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 plot of the average sentiment over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 afinn_plot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(id, party)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avg_sentiment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(sentiment),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(id, avg_sentiment,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"Year-President"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 of Presidential Joint Address to Congress"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"Democratic"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"Republican"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844745" y="827425"/>
            <a:ext cx="5105400" cy="31548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Word count for speeches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>
                <a:latin typeface="Courier"/>
              </a:rPr>
              <a:t>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(date, id)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word_count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(date, word_count))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"loess"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568700" y="810172"/>
            <a:ext cx="5105400" cy="31548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Scatterplot of decline in sentiment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afinn_plot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party)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avg_sentiment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(sentiment),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 avg_sentiment,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 of Presidential Joint Address to Congress"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"Party"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"Democratic"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"Republican"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dirty="0" err="1">
                <a:latin typeface="Courier"/>
              </a:rPr>
              <a:t>election_results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cong_tidy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mutate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seats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dirty="0">
                <a:latin typeface="Courier"/>
              </a:rPr>
              <a:t>(seats),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seat_change_sign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case_when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gainingparty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-</a:t>
            </a:r>
            <a:r>
              <a:rPr dirty="0">
                <a:latin typeface="Courier"/>
              </a:rPr>
              <a:t>seats,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 err="1">
                <a:latin typeface="Courier"/>
              </a:rPr>
              <a:t>gainingparty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seats,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br>
              <a:rPr dirty="0"/>
            </a:br>
            <a:r>
              <a:rPr dirty="0">
                <a:latin typeface="Courier"/>
              </a:rPr>
              <a:t>    )</a:t>
            </a:r>
            <a:br>
              <a:rPr dirty="0"/>
            </a:br>
            <a:r>
              <a:rPr dirty="0">
                <a:latin typeface="Courier"/>
              </a:rPr>
              <a:t>  )</a:t>
            </a:r>
            <a:br>
              <a:rPr dirty="0"/>
            </a:b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election_results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factor</a:t>
            </a:r>
            <a:r>
              <a:rPr dirty="0">
                <a:latin typeface="Courier"/>
              </a:rPr>
              <a:t>(year),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seat_change_sign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gainingparty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geom_col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geom_hline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yintercept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"black"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facet_wrap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chamber, </a:t>
            </a:r>
            <a:r>
              <a:rPr dirty="0" err="1">
                <a:solidFill>
                  <a:srgbClr val="7D9029"/>
                </a:solidFill>
                <a:latin typeface="Courier"/>
              </a:rPr>
              <a:t>ncol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scales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free_y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scale_fill_manual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values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"D"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"#2E74C0"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"R"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"#CB454A"</a:t>
            </a:r>
            <a:r>
              <a:rPr dirty="0">
                <a:latin typeface="Courier"/>
              </a:rPr>
              <a:t>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"Election Year"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"Seat Change"</a:t>
            </a:r>
            <a:r>
              <a:rPr dirty="0">
                <a:latin typeface="Courier"/>
              </a:rPr>
              <a:t>, 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"Net Seat Changes in Congress by Year and Party"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"Party"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scale_y_discrete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breaks =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dirty="0">
                <a:latin typeface="Courier"/>
              </a:rPr>
              <a:t>(x) x[</a:t>
            </a:r>
            <a:r>
              <a:rPr dirty="0">
                <a:solidFill>
                  <a:srgbClr val="06287E"/>
                </a:solidFill>
                <a:latin typeface="Courier"/>
              </a:rPr>
              <a:t>seq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06287E"/>
                </a:solidFill>
                <a:latin typeface="Courier"/>
              </a:rPr>
              <a:t>length</a:t>
            </a:r>
            <a:r>
              <a:rPr dirty="0">
                <a:latin typeface="Courier"/>
              </a:rPr>
              <a:t>(x), </a:t>
            </a:r>
            <a:r>
              <a:rPr dirty="0">
                <a:solidFill>
                  <a:srgbClr val="7D9029"/>
                </a:solidFill>
                <a:latin typeface="Courier"/>
              </a:rPr>
              <a:t>by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</a:t>
            </a:r>
            <a:r>
              <a:rPr dirty="0">
                <a:latin typeface="Courier"/>
              </a:rPr>
              <a:t>)])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theme_minimal</a:t>
            </a:r>
            <a:r>
              <a:rPr dirty="0">
                <a:latin typeface="Courier"/>
              </a:rPr>
              <a:t>()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axis.text.x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element_text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angle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90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vjust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0.5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2" name="Picture 1" descr="data_607_final_project_presentation_files/figure-pptx/changes%20in%20congress%20by%20chamber%20pl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257CEC-F53C-937F-2EAD-4ABB46340E75}"/>
              </a:ext>
            </a:extLst>
          </p:cNvPr>
          <p:cNvSpPr txBox="1"/>
          <p:nvPr/>
        </p:nvSpPr>
        <p:spPr>
          <a:xfrm>
            <a:off x="696449" y="546268"/>
            <a:ext cx="2872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Seat Changes in Congress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Grp="1"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Scatterplot of avg_sentiment vs seat changes by chamber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(afinn_avg_senti,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avg_sentiment,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seats,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gainingparty))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400" dirty="0"/>
              <a:t>Does the language of the State of the Union have a lasting political impact on the legislative branch’s 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How to examine this question?</a:t>
            </a:r>
          </a:p>
          <a:p>
            <a:pPr lvl="0"/>
            <a:r>
              <a:t>Acquire the text of the speeches &amp; subsequent changes in congressional makeup</a:t>
            </a:r>
          </a:p>
          <a:p>
            <a:pPr lvl="0"/>
            <a:r>
              <a:t>Perform language analysis: Sentiment analysis</a:t>
            </a:r>
          </a:p>
          <a:p>
            <a:pPr lvl="0"/>
            <a:r>
              <a:t>Analyze results against changes in congressional makeup following the next election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Linear regression of the relationship between sentiment and seat changes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D19365-55FD-3882-E3AF-5D29D08A59C3}"/>
              </a:ext>
            </a:extLst>
          </p:cNvPr>
          <p:cNvSpPr txBox="1"/>
          <p:nvPr/>
        </p:nvSpPr>
        <p:spPr>
          <a:xfrm>
            <a:off x="1012677" y="1312346"/>
            <a:ext cx="635135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Call:</a:t>
            </a:r>
          </a:p>
          <a:p>
            <a:r>
              <a:rPr lang="en-US" sz="1400" dirty="0" err="1"/>
              <a:t>lm</a:t>
            </a:r>
            <a:r>
              <a:rPr lang="en-US" sz="1400" dirty="0"/>
              <a:t>(formula = change ~ </a:t>
            </a:r>
            <a:r>
              <a:rPr lang="en-US" sz="1400" dirty="0" err="1"/>
              <a:t>avg_sentiment</a:t>
            </a:r>
            <a:r>
              <a:rPr lang="en-US" sz="1400" dirty="0"/>
              <a:t>, data = </a:t>
            </a:r>
            <a:r>
              <a:rPr lang="en-US" sz="1400" dirty="0" err="1"/>
              <a:t>afinn_avg_senti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Residuals:</a:t>
            </a:r>
          </a:p>
          <a:p>
            <a:r>
              <a:rPr lang="en-US" sz="1400" dirty="0"/>
              <a:t>    Min      1Q  Median      3Q     Max </a:t>
            </a:r>
          </a:p>
          <a:p>
            <a:r>
              <a:rPr lang="en-US" sz="1400" dirty="0"/>
              <a:t>-54.257  -6.052   2.408   9.891  77.123 </a:t>
            </a:r>
          </a:p>
          <a:p>
            <a:endParaRPr lang="en-US" sz="1400" dirty="0"/>
          </a:p>
          <a:p>
            <a:r>
              <a:rPr lang="en-US" sz="1400" dirty="0"/>
              <a:t>Coefficients:</a:t>
            </a:r>
          </a:p>
          <a:p>
            <a:r>
              <a:rPr lang="en-US" sz="1400" dirty="0"/>
              <a:t>              Estimate Std. Error t value </a:t>
            </a:r>
            <a:r>
              <a:rPr lang="en-US" sz="1400" dirty="0" err="1"/>
              <a:t>Pr</a:t>
            </a:r>
            <a:r>
              <a:rPr lang="en-US" sz="1400" dirty="0"/>
              <a:t>(&gt;|t|)  </a:t>
            </a:r>
          </a:p>
          <a:p>
            <a:r>
              <a:rPr lang="en-US" sz="1400" dirty="0"/>
              <a:t>(Intercept)    </a:t>
            </a:r>
            <a:r>
              <a:rPr lang="en-US" sz="1400" dirty="0">
                <a:highlight>
                  <a:srgbClr val="FFFF00"/>
                </a:highlight>
              </a:rPr>
              <a:t>-9.8455     4.1994  -2.345    0.022 </a:t>
            </a:r>
            <a:r>
              <a:rPr lang="en-US" sz="1400" dirty="0"/>
              <a:t>*</a:t>
            </a:r>
          </a:p>
          <a:p>
            <a:r>
              <a:rPr lang="en-US" sz="1400" dirty="0" err="1"/>
              <a:t>avg_sentiment</a:t>
            </a:r>
            <a:r>
              <a:rPr lang="en-US" sz="1400" dirty="0"/>
              <a:t>   </a:t>
            </a:r>
            <a:r>
              <a:rPr lang="en-US" sz="1400" dirty="0">
                <a:highlight>
                  <a:srgbClr val="FFFF00"/>
                </a:highlight>
              </a:rPr>
              <a:t>1.1485     0.9965   1.152    0.253  </a:t>
            </a:r>
          </a:p>
          <a:p>
            <a:r>
              <a:rPr lang="en-US" sz="1400" dirty="0"/>
              <a:t>---</a:t>
            </a:r>
          </a:p>
          <a:p>
            <a:r>
              <a:rPr lang="en-US" sz="1400" dirty="0" err="1"/>
              <a:t>Signif</a:t>
            </a:r>
            <a:r>
              <a:rPr lang="en-US" sz="1400" dirty="0"/>
              <a:t>. codes:  0 ‘***’ 0.001 ‘**’ 0.01 ‘*’ 0.05 ‘.’ 0.1 ‘ ’ 1</a:t>
            </a:r>
          </a:p>
          <a:p>
            <a:endParaRPr lang="en-US" sz="1400" dirty="0"/>
          </a:p>
          <a:p>
            <a:r>
              <a:rPr lang="en-US" sz="1400" dirty="0"/>
              <a:t>Residual standard error: 20.05 on 68 degrees of freedom</a:t>
            </a:r>
          </a:p>
          <a:p>
            <a:r>
              <a:rPr lang="en-US" sz="1400" dirty="0"/>
              <a:t>Multiple R-squared:  0.01916,	Adjusted R-squared:  0.004734 </a:t>
            </a:r>
          </a:p>
          <a:p>
            <a:r>
              <a:rPr lang="en-US" sz="1400" dirty="0"/>
              <a:t>F-statistic: 1.328 on 1 and 68 DF,  p-value: 0.2532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7EC1-0227-83E4-7065-6BBE1D7A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B48F-F27C-4D51-4B01-27FAD9BF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slides were produced directly from R Studio.</a:t>
            </a:r>
          </a:p>
        </p:txBody>
      </p:sp>
    </p:spTree>
    <p:extLst>
      <p:ext uri="{BB962C8B-B14F-4D97-AF65-F5344CB8AC3E}">
        <p14:creationId xmlns:p14="http://schemas.microsoft.com/office/powerpoint/2010/main" val="234089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Import Congressional Seat Changes</a:t>
            </a:r>
          </a:p>
          <a:p>
            <a:pPr marL="0" lvl="0" indent="0">
              <a:buNone/>
            </a:pPr>
            <a:r>
              <a:rPr dirty="0"/>
              <a:t>The following code imports the changes in congress house seats by year from The Brookings Institute.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cong_raw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"https://</a:t>
            </a:r>
            <a:r>
              <a:rPr dirty="0" err="1">
                <a:solidFill>
                  <a:srgbClr val="4070A0"/>
                </a:solidFill>
                <a:latin typeface="Courier"/>
              </a:rPr>
              <a:t>www.brookings.edu</a:t>
            </a:r>
            <a:r>
              <a:rPr dirty="0">
                <a:solidFill>
                  <a:srgbClr val="4070A0"/>
                </a:solidFill>
                <a:latin typeface="Courier"/>
              </a:rPr>
              <a:t>/wp-content/uploads/2024/11/2-3.csv"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show_col_types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Congressional data sorted</a:t>
            </a:r>
            <a:r>
              <a:rPr lang="en-US" dirty="0"/>
              <a:t>,</a:t>
            </a:r>
            <a:r>
              <a:rPr dirty="0"/>
              <a:t> filtered and cleaned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congressional data is then sorted, filtered, cleaned a little, and placed into tidy format.</a:t>
            </a:r>
          </a:p>
          <a:p>
            <a:pPr lvl="2" indent="0">
              <a:buNone/>
            </a:pPr>
            <a:r>
              <a:rPr dirty="0" err="1">
                <a:latin typeface="Courier"/>
              </a:rPr>
              <a:t>cong_tidy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cong_raw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Year </a:t>
            </a:r>
            <a:r>
              <a:rPr dirty="0">
                <a:solidFill>
                  <a:srgbClr val="4070A0"/>
                </a:solidFill>
                <a:latin typeface="Courier"/>
              </a:rPr>
              <a:t>&gt;=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1947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ElectionType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"General"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!</a:t>
            </a:r>
            <a:r>
              <a:rPr dirty="0" err="1">
                <a:latin typeface="Courier"/>
              </a:rPr>
              <a:t>NumSpecialElections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rename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gainingparty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GaingingParty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clean_names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List of Presidents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A list of Presidents is imported into the work environment from the </a:t>
            </a:r>
            <a:r>
              <a:rPr dirty="0" err="1"/>
              <a:t>OpenIntro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This data is appended with the two most recent presidents and is then cleaned, filtered and sorted into a more functionally usable tidy format.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## # A </a:t>
            </a:r>
            <a:r>
              <a:rPr dirty="0" err="1">
                <a:latin typeface="Courier"/>
              </a:rPr>
              <a:t>tibble</a:t>
            </a:r>
            <a:r>
              <a:rPr dirty="0">
                <a:latin typeface="Courier"/>
              </a:rPr>
              <a:t>: 10 × 4
##     year </a:t>
            </a:r>
            <a:r>
              <a:rPr dirty="0" err="1">
                <a:latin typeface="Courier"/>
              </a:rPr>
              <a:t>potus</a:t>
            </a:r>
            <a:r>
              <a:rPr dirty="0">
                <a:latin typeface="Courier"/>
              </a:rPr>
              <a:t>                   party      </a:t>
            </a:r>
            <a:r>
              <a:rPr dirty="0" err="1">
                <a:latin typeface="Courier"/>
              </a:rPr>
              <a:t>party_abbrev</a:t>
            </a:r>
            <a:r>
              <a:rPr dirty="0">
                <a:latin typeface="Courier"/>
              </a:rPr>
              <a:t>
##    &lt;</a:t>
            </a:r>
            <a:r>
              <a:rPr dirty="0" err="1">
                <a:latin typeface="Courier"/>
              </a:rPr>
              <a:t>dbl</a:t>
            </a:r>
            <a:r>
              <a:rPr dirty="0">
                <a:latin typeface="Courier"/>
              </a:rPr>
              <a:t>&gt; &lt;chr&gt;                   &lt;chr&gt;      &lt;chr&gt;       
##  1  1945 Harry S. Truman         Democratic D           
##  2  1946 Harry S. Truman         Democratic D           
##  3  1947 Harry S. Truman         Democratic D           
##  4  1948 Harry S. Truman         Democratic D           
##  5  1949 Harry S. Truman         Democratic D           
##  6  1950 Harry S. Truman         Democratic D           
##  7  1951 Harry S. Truman         Democratic D           
##  8  1952 Harry S. Truman         Democratic D           
##  9  1953 Dwight David Eisenhower Republican R           
## 10  1954 Dwight David Eisenhower Republican 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False Start: Speech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Searched and obtained some speech data through govinfo.gov api</a:t>
            </a:r>
          </a:p>
          <a:p>
            <a:pPr lvl="0"/>
            <a:r>
              <a:t>API acquistion successful but:</a:t>
            </a:r>
          </a:p>
          <a:p>
            <a:pPr lvl="0"/>
            <a:r>
              <a:t>Speeches labelled and notated in many different ways</a:t>
            </a:r>
          </a:p>
          <a:p>
            <a:pPr lvl="1"/>
            <a:r>
              <a:t>Made data acquisition very granular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API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1" indent="0">
              <a:buNone/>
            </a:pPr>
            <a:r>
              <a:rPr dirty="0" err="1">
                <a:latin typeface="Courier"/>
              </a:rPr>
              <a:t>govinfo_apikey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key_get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govinfo.gov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query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"PRESIDENTIAL ADDRESS BEFORE A JOINT SESSION OF CONGRESS"</a:t>
            </a:r>
            <a:br>
              <a:rPr dirty="0"/>
            </a:br>
            <a:r>
              <a:rPr dirty="0">
                <a:latin typeface="Courier"/>
              </a:rPr>
              <a:t>collection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"PPP"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govinfo_url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"https://</a:t>
            </a:r>
            <a:r>
              <a:rPr dirty="0" err="1">
                <a:solidFill>
                  <a:srgbClr val="4070A0"/>
                </a:solidFill>
                <a:latin typeface="Courier"/>
              </a:rPr>
              <a:t>api.govinfo.gov</a:t>
            </a:r>
            <a:r>
              <a:rPr dirty="0">
                <a:solidFill>
                  <a:srgbClr val="4070A0"/>
                </a:solidFill>
                <a:latin typeface="Courier"/>
              </a:rPr>
              <a:t>/search"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header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add_headers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solidFill>
                  <a:srgbClr val="7D9029"/>
                </a:solidFill>
                <a:latin typeface="Courier"/>
              </a:rPr>
              <a:t>X-Api-Key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govinfo_apikey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solidFill>
                  <a:srgbClr val="7D9029"/>
                </a:solidFill>
                <a:latin typeface="Courier"/>
              </a:rPr>
              <a:t>Content-Type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"application/</a:t>
            </a:r>
            <a:r>
              <a:rPr dirty="0" err="1">
                <a:solidFill>
                  <a:srgbClr val="4070A0"/>
                </a:solidFill>
                <a:latin typeface="Courier"/>
              </a:rPr>
              <a:t>json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solidFill>
                  <a:srgbClr val="7D9029"/>
                </a:solidFill>
                <a:latin typeface="Courier"/>
              </a:rPr>
              <a:t>Accept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"application/</a:t>
            </a:r>
            <a:r>
              <a:rPr dirty="0" err="1">
                <a:solidFill>
                  <a:srgbClr val="4070A0"/>
                </a:solidFill>
                <a:latin typeface="Courier"/>
              </a:rPr>
              <a:t>json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body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query =</a:t>
            </a:r>
            <a:r>
              <a:rPr dirty="0">
                <a:latin typeface="Courier"/>
              </a:rPr>
              <a:t> query,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pageSize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1000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offsetMark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"*"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sorts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list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field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"relevancy"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sortOrder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"DESC"</a:t>
            </a:r>
            <a:br>
              <a:rPr dirty="0"/>
            </a:br>
            <a:r>
              <a:rPr dirty="0">
                <a:latin typeface="Courier"/>
              </a:rPr>
              <a:t>  )),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historical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resultLevel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"default"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search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POST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govinfo_url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header,</a:t>
            </a:r>
            <a:br>
              <a:rPr dirty="0"/>
            </a:br>
            <a:r>
              <a:rPr dirty="0">
                <a:latin typeface="Courier"/>
              </a:rPr>
              <a:t>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encode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"raw"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</a:t>
            </a:r>
            <a:r>
              <a:rPr dirty="0">
                <a:solidFill>
                  <a:srgbClr val="7D9029"/>
                </a:solidFill>
                <a:latin typeface="Courier"/>
              </a:rPr>
              <a:t>body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toJSON</a:t>
            </a:r>
            <a:r>
              <a:rPr dirty="0">
                <a:latin typeface="Courier"/>
              </a:rPr>
              <a:t>(body, </a:t>
            </a:r>
            <a:r>
              <a:rPr dirty="0" err="1">
                <a:solidFill>
                  <a:srgbClr val="7D9029"/>
                </a:solidFill>
                <a:latin typeface="Courier"/>
              </a:rPr>
              <a:t>auto_unbox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content_json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content</a:t>
            </a:r>
            <a:r>
              <a:rPr dirty="0">
                <a:latin typeface="Courier"/>
              </a:rPr>
              <a:t>(search, </a:t>
            </a:r>
            <a:r>
              <a:rPr dirty="0">
                <a:solidFill>
                  <a:srgbClr val="7D9029"/>
                </a:solidFill>
                <a:latin typeface="Courier"/>
              </a:rPr>
              <a:t>as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"text"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encoding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"UTF-8"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results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fromJSON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content_json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data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results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results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data1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data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filter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dateIssued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&gt;=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1947-01-01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            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str_detect</a:t>
            </a:r>
            <a:r>
              <a:rPr dirty="0">
                <a:latin typeface="Courier"/>
              </a:rPr>
              <a:t>(title, </a:t>
            </a:r>
            <a:r>
              <a:rPr dirty="0">
                <a:solidFill>
                  <a:srgbClr val="06287E"/>
                </a:solidFill>
                <a:latin typeface="Courier"/>
              </a:rPr>
              <a:t>regex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"joint session"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ignore_case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)))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arrange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dateIssued</a:t>
            </a:r>
            <a:r>
              <a:rPr dirty="0">
                <a:latin typeface="Courier"/>
              </a:rPr>
              <a:t>)</a:t>
            </a:r>
          </a:p>
          <a:p>
            <a:pPr lvl="1" indent="0">
              <a:buNone/>
            </a:pPr>
            <a:r>
              <a:rPr dirty="0">
                <a:latin typeface="Courier"/>
              </a:rPr>
              <a:t>links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results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results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download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txtLink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first_url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links</a:t>
            </a:r>
            <a:r>
              <a:rPr dirty="0">
                <a:solidFill>
                  <a:srgbClr val="4070A0"/>
                </a:solidFill>
                <a:latin typeface="Courier"/>
              </a:rPr>
              <a:t>$`</a:t>
            </a:r>
            <a:r>
              <a:rPr dirty="0" err="1">
                <a:solidFill>
                  <a:srgbClr val="7D9029"/>
                </a:solidFill>
                <a:latin typeface="Courier"/>
              </a:rPr>
              <a:t>results$results$download$txtLink</a:t>
            </a:r>
            <a:r>
              <a:rPr dirty="0">
                <a:solidFill>
                  <a:srgbClr val="4070A0"/>
                </a:solidFill>
                <a:latin typeface="Courier"/>
              </a:rPr>
              <a:t>`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]</a:t>
            </a:r>
          </a:p>
          <a:p>
            <a:pPr lvl="1" indent="0">
              <a:buNone/>
            </a:pPr>
            <a:r>
              <a:rPr dirty="0" err="1">
                <a:latin typeface="Courier"/>
              </a:rPr>
              <a:t>detail_url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paste0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first_url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"?</a:t>
            </a:r>
            <a:r>
              <a:rPr dirty="0" err="1">
                <a:solidFill>
                  <a:srgbClr val="4070A0"/>
                </a:solidFill>
                <a:latin typeface="Courier"/>
              </a:rPr>
              <a:t>api_key</a:t>
            </a:r>
            <a:r>
              <a:rPr dirty="0">
                <a:solidFill>
                  <a:srgbClr val="4070A0"/>
                </a:solidFill>
                <a:latin typeface="Courier"/>
              </a:rPr>
              <a:t>="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govinfo_apikey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res_detail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GET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detail_url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detail_content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read_html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06287E"/>
                </a:solidFill>
                <a:latin typeface="Courier"/>
              </a:rPr>
              <a:t>content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res_detail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as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"text"</a:t>
            </a:r>
            <a:r>
              <a:rPr dirty="0">
                <a:latin typeface="Courier"/>
              </a:rPr>
              <a:t>))</a:t>
            </a:r>
            <a:br>
              <a:rPr dirty="0"/>
            </a:br>
            <a:br>
              <a:rPr dirty="0"/>
            </a:br>
            <a:r>
              <a:rPr dirty="0" err="1">
                <a:latin typeface="Courier"/>
              </a:rPr>
              <a:t>html_speech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detail_content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html_elements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"pre"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html_text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Better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Web Scrape: The American Presidency Project</a:t>
            </a:r>
          </a:p>
          <a:p>
            <a:pPr lvl="0"/>
            <a:r>
              <a:t>Performed two scrapes for URLs that linked to the text of speeches while also extracting their dates and the President that delivered them.</a:t>
            </a:r>
          </a:p>
          <a:p>
            <a:pPr lvl="0"/>
            <a:r>
              <a:t>Cleaned, prepped and compiled them into a single dataframe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1346</TotalTime>
  <Words>4076</Words>
  <Application>Microsoft Macintosh PowerPoint</Application>
  <PresentationFormat>On-screen Show (16:9)</PresentationFormat>
  <Paragraphs>119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Courier</vt:lpstr>
      <vt:lpstr>Tw Cen MT</vt:lpstr>
      <vt:lpstr>Tw Cen MT Condensed</vt:lpstr>
      <vt:lpstr>Wingdings 3</vt:lpstr>
      <vt:lpstr>Integral</vt:lpstr>
      <vt:lpstr>Analysis of the State of the Union Language and Effect on Congressional Seats</vt:lpstr>
      <vt:lpstr>A language analysis of the State of The Union</vt:lpstr>
      <vt:lpstr>Does the language of the State of the Union have a lasting political impact on the legislative branch’s composition?</vt:lpstr>
      <vt:lpstr>Data Acquisition</vt:lpstr>
      <vt:lpstr>Congressional data sorted, filtered and cleaned</vt:lpstr>
      <vt:lpstr>Import List of Presidents</vt:lpstr>
      <vt:lpstr>A False Start: Speech Data</vt:lpstr>
      <vt:lpstr>API Data Acquisition</vt:lpstr>
      <vt:lpstr>A Better Source</vt:lpstr>
      <vt:lpstr>Web Scrape Code</vt:lpstr>
      <vt:lpstr>Web Scrape Code 2</vt:lpstr>
      <vt:lpstr>URL Tibble</vt:lpstr>
      <vt:lpstr>Clean and prep the scrapes</vt:lpstr>
      <vt:lpstr>Function to scrape the actual speech text</vt:lpstr>
      <vt:lpstr>Web Scrape The List of URLs</vt:lpstr>
      <vt:lpstr>Clean &amp; Tidy Speech Data</vt:lpstr>
      <vt:lpstr>Speech text split in to sentences to track progression of sentiment over speech</vt:lpstr>
      <vt:lpstr>Loaded Stop Words</vt:lpstr>
      <vt:lpstr>Speech text tokenized and stop words removed</vt:lpstr>
      <vt:lpstr>Create a list of custom stop words…</vt:lpstr>
      <vt:lpstr>…and removed them</vt:lpstr>
      <vt:lpstr>New list of most common words</vt:lpstr>
      <vt:lpstr>Sentiment Analysis</vt:lpstr>
      <vt:lpstr>Created a dataframe to aid in plotting the results</vt:lpstr>
      <vt:lpstr>A plot of the average sentiment over time</vt:lpstr>
      <vt:lpstr>Word count for speeches</vt:lpstr>
      <vt:lpstr>Scatterplot of decline in sentiment</vt:lpstr>
      <vt:lpstr>PowerPoint Presentation</vt:lpstr>
      <vt:lpstr>Scatterplot of avg_sentiment vs seat changes by chamber</vt:lpstr>
      <vt:lpstr>Linear regression of the relationship between sentiment and seat changes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State of the Union Language and Effect</dc:title>
  <dc:creator>Maxfield Raynolds</dc:creator>
  <cp:keywords/>
  <cp:lastModifiedBy>Maxfield Raynolds</cp:lastModifiedBy>
  <cp:revision>5</cp:revision>
  <dcterms:created xsi:type="dcterms:W3CDTF">2025-05-13T00:27:52Z</dcterms:created>
  <dcterms:modified xsi:type="dcterms:W3CDTF">2025-05-14T23:44:52Z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2025-05-12</vt:lpwstr>
  </property>
  <property fmtid="{D5CDD505-2E9C-101B-9397-08002B2CF9AE}" pid="3" name="output">
    <vt:lpwstr>powerpoint_presentation</vt:lpwstr>
  </property>
  <property fmtid="{D5CDD505-2E9C-101B-9397-08002B2CF9AE}" pid="4" name="subtitle">
    <vt:lpwstr>Data 607 Spring 2025</vt:lpwstr>
  </property>
</Properties>
</file>