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209236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Output Primitive : point, garis, </a:t>
            </a:r>
            <a:br>
              <a:rPr lang="en-US" sz="1800" dirty="0"/>
            </a:br>
            <a:r>
              <a:rPr lang="en-US" sz="3600" dirty="0" err="1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lingkaran</a:t>
            </a:r>
            <a:r>
              <a:rPr lang="en-US" sz="3600" dirty="0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 </a:t>
            </a:r>
            <a:endParaRPr 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55B3-CC49-419E-9A8C-120ECC88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Algoritma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Bressenham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C24D8-238A-4082-AB91-140DC15B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Prosedur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untuk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menggambar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Kembali garis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membulatkan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nilai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x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atau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y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kebilangan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integer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membutuhkan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waktu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serta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variable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x,y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dan m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merupakan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bilangan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real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karena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kemiringan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merupakan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nilai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pecahan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Bressenham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menggembangkan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algoritma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klasik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lebih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menarik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karna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hanya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menggunakan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perhitungan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matematika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bilangan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integer.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demikian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tidak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perlu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membulatkan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nilai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posisi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setiap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pixel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setiap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waktu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2181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13D2-9FAC-47FB-9198-7A53FA43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Langkah-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langkah</a:t>
            </a:r>
            <a:r>
              <a:rPr lang="en-US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embentukan</a:t>
            </a:r>
            <a:r>
              <a:rPr lang="en-US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Garis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Menurut</a:t>
            </a:r>
            <a:r>
              <a:rPr lang="en-US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lgoritma</a:t>
            </a:r>
            <a:r>
              <a:rPr lang="en-US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Bressenham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30EC32-59D3-4DC8-B90F-67B58978F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904" y="2012694"/>
            <a:ext cx="7571217" cy="4202712"/>
          </a:xfrm>
        </p:spPr>
      </p:pic>
    </p:spTree>
    <p:extLst>
      <p:ext uri="{BB962C8B-B14F-4D97-AF65-F5344CB8AC3E}">
        <p14:creationId xmlns:p14="http://schemas.microsoft.com/office/powerpoint/2010/main" val="448184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7051-DEC4-4FB5-A3C3-CD856630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Contoh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ADA16-3A07-46D2-9615-13F5E8FE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Diketahui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2 </a:t>
            </a:r>
            <a:r>
              <a:rPr lang="en-US" sz="2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buah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titik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A(10,10) dan </a:t>
            </a:r>
            <a:r>
              <a:rPr lang="en-US" sz="2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titik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B(17,16) </a:t>
            </a:r>
            <a:r>
              <a:rPr lang="en-US" sz="2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bila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titik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sebagai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titik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awal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dan </a:t>
            </a:r>
            <a:r>
              <a:rPr lang="en-US" sz="2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titik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B </a:t>
            </a:r>
            <a:r>
              <a:rPr lang="en-US" sz="2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sebagai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titik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akhir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tentukan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titik-titik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antara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menghubungkan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titik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 dan </a:t>
            </a:r>
            <a:r>
              <a:rPr lang="en-US" sz="2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titik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B </a:t>
            </a:r>
            <a:r>
              <a:rPr lang="en-US" sz="2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sehingga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membentuk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garis AB </a:t>
            </a:r>
            <a:r>
              <a:rPr lang="en-US" sz="2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menggunakan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algoritma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Bressenham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1D93F-D90D-4ECF-8CF3-49E499411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495" y="3429000"/>
            <a:ext cx="4455010" cy="278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2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D408-DEBF-4226-982F-8A7CC036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Hasil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51204F-CAFB-4E50-94FD-0B2205CA9D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683" y="2103438"/>
            <a:ext cx="5206751" cy="374808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AB002C-49FB-4D7B-B741-BE95231564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89814" y="2103438"/>
            <a:ext cx="3206696" cy="3748087"/>
          </a:xfrm>
        </p:spPr>
      </p:pic>
    </p:spTree>
    <p:extLst>
      <p:ext uri="{BB962C8B-B14F-4D97-AF65-F5344CB8AC3E}">
        <p14:creationId xmlns:p14="http://schemas.microsoft.com/office/powerpoint/2010/main" val="548872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92F4-1D30-42DF-B6F3-9DBCEAB0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Lingkaran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1A266-4668-4DCF-BDB6-0921DF55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Lingkaran</a:t>
            </a:r>
            <a:r>
              <a:rPr lang="en-US" sz="2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didefinisikan</a:t>
            </a:r>
            <a:r>
              <a:rPr lang="en-US" sz="2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sebagai</a:t>
            </a:r>
            <a:r>
              <a:rPr lang="en-US" sz="2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sekumpulan</a:t>
            </a:r>
            <a:r>
              <a:rPr lang="en-US" sz="2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garis yang </a:t>
            </a:r>
            <a:r>
              <a:rPr lang="en-US" sz="200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memiliki</a:t>
            </a:r>
            <a:r>
              <a:rPr lang="en-US" sz="2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jarak</a:t>
            </a:r>
            <a:r>
              <a:rPr lang="en-US" sz="2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00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sama</a:t>
            </a:r>
            <a:r>
              <a:rPr lang="en-US" sz="2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dari</a:t>
            </a:r>
            <a:r>
              <a:rPr lang="en-US" sz="2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titik</a:t>
            </a:r>
            <a:r>
              <a:rPr lang="en-US" sz="2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pusat</a:t>
            </a:r>
            <a:r>
              <a:rPr lang="en-US" sz="2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yaitu</a:t>
            </a:r>
            <a:r>
              <a:rPr lang="en-US" sz="2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r. 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787C4-487C-4987-A346-D25AEE5BE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235" y="2866213"/>
            <a:ext cx="2905530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6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2153-41C6-4BF6-8DF0-8B1D2824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Persamaan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Lingkaran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6CBF-46D6-4C12-AF5F-8857165D5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effectLst/>
                <a:latin typeface="Helvetica" panose="020B0604020202020204" pitchFamily="34" charset="0"/>
              </a:rPr>
              <a:t>Persamaan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lingkaran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dengan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titik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pusat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(xc,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yc</a:t>
            </a:r>
            <a:r>
              <a:rPr lang="en-US" sz="2000" dirty="0">
                <a:effectLst/>
                <a:latin typeface="Helvetica" panose="020B0604020202020204" pitchFamily="34" charset="0"/>
              </a:rPr>
              <a:t>) dan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jari-jari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r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adalah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sebagai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berikut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:</a:t>
            </a:r>
          </a:p>
          <a:p>
            <a:endParaRPr lang="en-US" sz="2000" dirty="0">
              <a:latin typeface="Helvetica" panose="020B0604020202020204" pitchFamily="34" charset="0"/>
            </a:endParaRPr>
          </a:p>
          <a:p>
            <a:endParaRPr lang="en-US" sz="2000" dirty="0">
              <a:effectLst/>
              <a:latin typeface="Helvetica" panose="020B0604020202020204" pitchFamily="34" charset="0"/>
            </a:endParaRPr>
          </a:p>
          <a:p>
            <a:r>
              <a:rPr lang="en-US" sz="2000" dirty="0">
                <a:effectLst/>
                <a:latin typeface="Helvetica" panose="020B0604020202020204" pitchFamily="34" charset="0"/>
              </a:rPr>
              <a:t>Dari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persamaan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tersebut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dapat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dihitung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posisi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titik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pada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lingkaran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dengan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menentukan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nilai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tertentu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pada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sumbu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x dan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menghitung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y 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18C67-251C-4031-A3A5-19709197D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59" y="2716452"/>
            <a:ext cx="4877481" cy="523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4C64C6-DC8A-4FB2-861D-FDA1458E4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207" y="4267913"/>
            <a:ext cx="3467584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4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7DF6-DE45-4621-804D-71B5FFAC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Persamaan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Lingkaran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9538C-4349-4C7C-9B78-3B0706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303565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effectLst/>
                <a:latin typeface="Helvetica" panose="020B0604020202020204" pitchFamily="34" charset="0"/>
              </a:rPr>
              <a:t>Lingkaran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dapat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digambarkan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dengan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menggunakan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persamaan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koordinat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rectangular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tersebut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akan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tetapi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pendekatan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ini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menimbulkan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dua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masalah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yaitu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: 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effectLst/>
                <a:latin typeface="Helvetica" panose="020B0604020202020204" pitchFamily="34" charset="0"/>
              </a:rPr>
              <a:t>–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Persamaan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tersebut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mengandung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perhitungan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akar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yang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operasinya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memakan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waktu</a:t>
            </a:r>
            <a:r>
              <a:rPr lang="en-US" sz="2000" dirty="0">
                <a:effectLst/>
                <a:latin typeface="Helvetica" panose="020B0604020202020204" pitchFamily="34" charset="0"/>
              </a:rPr>
              <a:t>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effectLst/>
                <a:latin typeface="Helvetica" panose="020B0604020202020204" pitchFamily="34" charset="0"/>
              </a:rPr>
              <a:t>–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Timbul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gap yang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cukup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signifikan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pada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lingkaran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ketika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digambarkan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8332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4AE5-74B9-47ED-8C75-A65386EB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Koordinat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Polar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28C5F-5448-42C3-9F3B-DBA838AFC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latin typeface="Helvetica" panose="020B0604020202020204" pitchFamily="34" charset="0"/>
              </a:rPr>
              <a:t>Cara lain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untuk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menggambarkan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lingkaran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adalah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dengan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menggunakan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koordinat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polar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yaitu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: 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8BF7D-2582-4EB7-94DE-F5689944E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474" y="2872322"/>
            <a:ext cx="3501051" cy="148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28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8379-AB4B-4D8C-AF6D-E6DFAD9D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Midpoint Circle Algorithm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163CA-2AE9-4694-A3EB-A20A9BCE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effectLst/>
                <a:latin typeface="Helvetica" panose="020B0604020202020204" pitchFamily="34" charset="0"/>
              </a:rPr>
              <a:t>Untuk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mengatasi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masalah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yang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timbul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dari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penerapan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koordinat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polar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maupun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rectangular,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Bresenham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menyusun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suatu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algoritma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pembentukan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lingkaran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yang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hanya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menggunakan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aritmetika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integer.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Secara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prinsip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algoritma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ini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sejenis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dengan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algoritma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penggambaran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garis yang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disusun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oleh orang yang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sama</a:t>
            </a:r>
            <a:r>
              <a:rPr lang="en-US" sz="2000" dirty="0">
                <a:effectLst/>
                <a:latin typeface="Helvetica" panose="020B0604020202020204" pitchFamily="34" charset="0"/>
              </a:rPr>
              <a:t>. </a:t>
            </a:r>
          </a:p>
          <a:p>
            <a:r>
              <a:rPr lang="en-US" sz="2000" dirty="0" err="1">
                <a:effectLst/>
                <a:latin typeface="Helvetica" panose="020B0604020202020204" pitchFamily="34" charset="0"/>
              </a:rPr>
              <a:t>Lingkaran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merupakan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objek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yang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simetris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sehingga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karakteristik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ini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dapat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dimanfaatkan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untuk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mengurangi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pekerjaan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pada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saat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menggambar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lingkaran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.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Lingkaran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dibagi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menjadi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8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oktan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(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lihat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gambar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3.x),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misalkan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kita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menyusun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algoritma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untuk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menggambarkan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lingkaran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di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oktan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pertama</a:t>
            </a:r>
            <a:r>
              <a:rPr lang="en-US" sz="2000" dirty="0">
                <a:effectLst/>
                <a:latin typeface="Helvetica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maka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koordinat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untuk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7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oktan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selanjutnya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dapat</a:t>
            </a:r>
            <a:r>
              <a:rPr lang="en-US" sz="2000" dirty="0">
                <a:effectLst/>
                <a:latin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</a:rPr>
              <a:t>ditentukan</a:t>
            </a:r>
            <a:r>
              <a:rPr lang="en-US" sz="2000" dirty="0">
                <a:effectLst/>
                <a:latin typeface="Helvetica" panose="020B0604020202020204" pitchFamily="34" charset="0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5855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6F90-E950-44F9-B880-6ACBC5E3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Tabel</a:t>
            </a:r>
            <a:r>
              <a:rPr lang="en-US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Pencerminan</a:t>
            </a:r>
            <a:r>
              <a:rPr lang="en-US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titik</a:t>
            </a:r>
            <a:endParaRPr lang="en-US" sz="72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984679-5DC1-4CA6-BEE8-0AFC81E035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65061" y="2100765"/>
            <a:ext cx="3669547" cy="375139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907D0B-18BF-4143-9025-7E9D06E76D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57394" y="2100766"/>
            <a:ext cx="3680033" cy="3744784"/>
          </a:xfrm>
        </p:spPr>
      </p:pic>
    </p:spTree>
    <p:extLst>
      <p:ext uri="{BB962C8B-B14F-4D97-AF65-F5344CB8AC3E}">
        <p14:creationId xmlns:p14="http://schemas.microsoft.com/office/powerpoint/2010/main" val="151778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B41C-B6DA-40C2-A91B-0729DE8B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Konsep</a:t>
            </a:r>
            <a:r>
              <a:rPr lang="en-US" sz="440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 Output Primitives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9731-CA42-4DA4-A17E-32B0CD88C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Graphics output primitives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Fungsi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digunakan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untuk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menggambarkan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berbagai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komponen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gambar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Contoh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mobil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rumah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bunga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, …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Geometric primitives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Fungsi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digunakan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untuk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mendeskripsikan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titik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, garis,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segitiga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lingkaran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863708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F610-F7BC-47E9-9DC6-6E0ECACA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Langkah-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langkah</a:t>
            </a:r>
            <a:r>
              <a:rPr lang="en-US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embentukan</a:t>
            </a:r>
            <a:r>
              <a:rPr lang="en-US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Lingkaran</a:t>
            </a:r>
            <a:r>
              <a:rPr lang="en-US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Menurut</a:t>
            </a:r>
            <a:r>
              <a:rPr lang="en-US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lgoritma</a:t>
            </a:r>
            <a:r>
              <a:rPr lang="en-US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Midpoint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D7B45C-CAF6-4038-A98B-1F24CF4AE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964" y="2014195"/>
            <a:ext cx="10674720" cy="3975788"/>
          </a:xfrm>
        </p:spPr>
      </p:pic>
    </p:spTree>
    <p:extLst>
      <p:ext uri="{BB962C8B-B14F-4D97-AF65-F5344CB8AC3E}">
        <p14:creationId xmlns:p14="http://schemas.microsoft.com/office/powerpoint/2010/main" val="2441709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7F81-E02C-49EF-A0A6-13747E97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Contoh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5DDF7-8614-438F-A4DD-9F896D0A5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NimbusRomanNo9L-Regu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latin typeface="NimbusRomanNo9L-Regu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anNo9L-Regu"/>
              </a:rPr>
              <a:t>menggambarkan</a:t>
            </a:r>
            <a:r>
              <a:rPr lang="en-US" sz="1800" dirty="0">
                <a:solidFill>
                  <a:srgbClr val="000000"/>
                </a:solidFill>
                <a:effectLst/>
                <a:latin typeface="NimbusRomanNo9L-Regu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anNo9L-Regu"/>
              </a:rPr>
              <a:t>algoritma</a:t>
            </a:r>
            <a:r>
              <a:rPr lang="en-US" sz="1800" dirty="0">
                <a:solidFill>
                  <a:srgbClr val="000000"/>
                </a:solidFill>
                <a:effectLst/>
                <a:latin typeface="NimbusRomanNo9L-Regu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anNo9L-Regu"/>
              </a:rPr>
              <a:t>Bressenham</a:t>
            </a:r>
            <a:r>
              <a:rPr lang="en-US" sz="1800" dirty="0">
                <a:solidFill>
                  <a:srgbClr val="000000"/>
                </a:solidFill>
                <a:effectLst/>
                <a:latin typeface="NimbusRomanNo9L-Regu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anNo9L-Regu"/>
              </a:rPr>
              <a:t>dalam</a:t>
            </a:r>
            <a:r>
              <a:rPr lang="en-US" sz="1800" dirty="0">
                <a:solidFill>
                  <a:srgbClr val="000000"/>
                </a:solidFill>
                <a:effectLst/>
                <a:latin typeface="NimbusRomanNo9L-Regu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anNo9L-Regu"/>
              </a:rPr>
              <a:t>pembentukan</a:t>
            </a:r>
            <a:r>
              <a:rPr lang="en-US" sz="1800" dirty="0">
                <a:solidFill>
                  <a:srgbClr val="000000"/>
                </a:solidFill>
                <a:effectLst/>
                <a:latin typeface="NimbusRomanNo9L-Regu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anNo9L-Regu"/>
              </a:rPr>
              <a:t>suatu</a:t>
            </a:r>
            <a:r>
              <a:rPr lang="en-US" sz="1800" dirty="0">
                <a:solidFill>
                  <a:srgbClr val="000000"/>
                </a:solidFill>
                <a:effectLst/>
                <a:latin typeface="NimbusRomanNo9L-Regu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anNo9L-Regu"/>
              </a:rPr>
              <a:t>lingkaran</a:t>
            </a:r>
            <a:r>
              <a:rPr lang="en-US" sz="1800" dirty="0">
                <a:solidFill>
                  <a:srgbClr val="000000"/>
                </a:solidFill>
                <a:effectLst/>
                <a:latin typeface="NimbusRomanNo9L-Regu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anNo9L-Regu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latin typeface="NimbusRomanNo9L-Regu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anNo9L-Regu"/>
              </a:rPr>
              <a:t>titik</a:t>
            </a:r>
            <a:r>
              <a:rPr lang="en-US" sz="1800" dirty="0">
                <a:solidFill>
                  <a:srgbClr val="000000"/>
                </a:solidFill>
                <a:effectLst/>
                <a:latin typeface="NimbusRomanNo9L-Regu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anNo9L-Regu"/>
              </a:rPr>
              <a:t>pusat</a:t>
            </a:r>
            <a:r>
              <a:rPr lang="en-US" sz="1800" dirty="0">
                <a:solidFill>
                  <a:srgbClr val="000000"/>
                </a:solidFill>
                <a:effectLst/>
                <a:latin typeface="NimbusRomanNo9L-Regu"/>
              </a:rPr>
              <a:t> (0,0) dan radius 10,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anNo9L-Regu"/>
              </a:rPr>
              <a:t>perhitungan</a:t>
            </a:r>
            <a:r>
              <a:rPr lang="en-US" sz="1800" dirty="0">
                <a:solidFill>
                  <a:srgbClr val="000000"/>
                </a:solidFill>
                <a:effectLst/>
                <a:latin typeface="NimbusRomanNo9L-Regu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anNo9L-Regu"/>
              </a:rPr>
              <a:t>berdasarkan</a:t>
            </a:r>
            <a:r>
              <a:rPr lang="en-US" sz="1800" dirty="0">
                <a:solidFill>
                  <a:srgbClr val="000000"/>
                </a:solidFill>
                <a:effectLst/>
                <a:latin typeface="NimbusRomanNo9L-Regu"/>
              </a:rPr>
              <a:t> 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anNo9L-Regu"/>
              </a:rPr>
              <a:t>oktan</a:t>
            </a:r>
            <a:r>
              <a:rPr lang="en-US" sz="1800" dirty="0">
                <a:solidFill>
                  <a:srgbClr val="000000"/>
                </a:solidFill>
                <a:effectLst/>
                <a:latin typeface="NimbusRomanNo9L-Regu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anNo9L-Regu"/>
              </a:rPr>
              <a:t>dari</a:t>
            </a:r>
            <a:r>
              <a:rPr lang="en-US" sz="1800" dirty="0">
                <a:solidFill>
                  <a:srgbClr val="000000"/>
                </a:solidFill>
                <a:effectLst/>
                <a:latin typeface="NimbusRomanNo9L-Regu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anNo9L-Regu"/>
              </a:rPr>
              <a:t>kuadran</a:t>
            </a:r>
            <a:r>
              <a:rPr lang="en-US" sz="1800" dirty="0">
                <a:solidFill>
                  <a:srgbClr val="000000"/>
                </a:solidFill>
                <a:effectLst/>
                <a:latin typeface="NimbusRomanNo9L-Regu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anNo9L-Regu"/>
              </a:rPr>
              <a:t>pertama</a:t>
            </a:r>
            <a:r>
              <a:rPr lang="en-US" sz="1800" dirty="0">
                <a:solidFill>
                  <a:srgbClr val="000000"/>
                </a:solidFill>
                <a:effectLst/>
                <a:latin typeface="NimbusRomanNo9L-Regu"/>
              </a:rPr>
              <a:t> di mana x=0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anNo9L-Regu"/>
              </a:rPr>
              <a:t>sampai</a:t>
            </a:r>
            <a:r>
              <a:rPr lang="en-US" sz="1800" dirty="0">
                <a:solidFill>
                  <a:srgbClr val="000000"/>
                </a:solidFill>
                <a:effectLst/>
                <a:latin typeface="NimbusRomanNo9L-Regu"/>
              </a:rPr>
              <a:t> x=y. Nilai parameter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anNo9L-Regu"/>
              </a:rPr>
              <a:t>dapat</a:t>
            </a:r>
            <a:r>
              <a:rPr lang="en-US" sz="1800" dirty="0">
                <a:solidFill>
                  <a:srgbClr val="000000"/>
                </a:solidFill>
                <a:effectLst/>
                <a:latin typeface="NimbusRomanNo9L-Regu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anNo9L-Regu"/>
              </a:rPr>
              <a:t>ditentukan</a:t>
            </a:r>
            <a:r>
              <a:rPr lang="en-US" sz="1800" dirty="0">
                <a:solidFill>
                  <a:srgbClr val="000000"/>
                </a:solidFill>
                <a:effectLst/>
                <a:latin typeface="NimbusRomanNo9L-Regu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anNo9L-Regu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latin typeface="NimbusRomanNo9L-Regu"/>
              </a:rPr>
              <a:t>  P0=1­r =1­10=­9 </a:t>
            </a:r>
            <a:endParaRPr lang="en-US" dirty="0"/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NimbusRomanNo9L-Regu"/>
              </a:rPr>
              <a:t>Koordinat</a:t>
            </a:r>
            <a:r>
              <a:rPr lang="en-US" sz="1800" dirty="0">
                <a:solidFill>
                  <a:srgbClr val="000000"/>
                </a:solidFill>
                <a:effectLst/>
                <a:latin typeface="NimbusRomanNo9L-Regu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anNo9L-Regu"/>
              </a:rPr>
              <a:t>titk</a:t>
            </a:r>
            <a:r>
              <a:rPr lang="en-US" sz="1800" dirty="0">
                <a:solidFill>
                  <a:srgbClr val="000000"/>
                </a:solidFill>
                <a:effectLst/>
                <a:latin typeface="NimbusRomanNo9L-Regu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anNo9L-Regu"/>
              </a:rPr>
              <a:t>awal</a:t>
            </a:r>
            <a:r>
              <a:rPr lang="en-US" sz="1800" dirty="0">
                <a:solidFill>
                  <a:srgbClr val="000000"/>
                </a:solidFill>
                <a:effectLst/>
                <a:latin typeface="NimbusRomanNo9L-Regu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anNo9L-Regu"/>
              </a:rPr>
              <a:t>adalah</a:t>
            </a:r>
            <a:r>
              <a:rPr lang="en-US" sz="1800" dirty="0">
                <a:solidFill>
                  <a:srgbClr val="000000"/>
                </a:solidFill>
                <a:effectLst/>
                <a:latin typeface="NimbusRomanNo9L-Regu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anNo9L-Regu"/>
              </a:rPr>
              <a:t>x,r</a:t>
            </a:r>
            <a:r>
              <a:rPr lang="en-US" sz="1800" dirty="0">
                <a:solidFill>
                  <a:srgbClr val="000000"/>
                </a:solidFill>
                <a:effectLst/>
                <a:latin typeface="NimbusRomanNo9L-Regu"/>
              </a:rPr>
              <a:t>)=(0,8)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97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AF9E-330F-4221-897D-59876263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Hasil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233C00-0C1A-4D1F-94F5-49745C75F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229" y="2199860"/>
            <a:ext cx="10129542" cy="3114261"/>
          </a:xfrm>
        </p:spPr>
      </p:pic>
    </p:spTree>
    <p:extLst>
      <p:ext uri="{BB962C8B-B14F-4D97-AF65-F5344CB8AC3E}">
        <p14:creationId xmlns:p14="http://schemas.microsoft.com/office/powerpoint/2010/main" val="16377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B5F9-27C7-4AAC-BC50-6394AB68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Titik</a:t>
            </a:r>
            <a:r>
              <a:rPr lang="en-US" sz="440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 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413BF-8B5C-427E-B656-913D3043B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Helvetica" panose="020B0604020202020204" pitchFamily="34" charset="0"/>
              </a:rPr>
              <a:t>Titik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digambar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dengan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cara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mengkonversi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posisi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koordinat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tunggal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dari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program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aplikasi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ke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/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operasi</a:t>
            </a:r>
            <a:r>
              <a:rPr lang="en-US" sz="2400" dirty="0">
                <a:effectLst/>
                <a:latin typeface="Helvetica" panose="020B0604020202020204" pitchFamily="34" charset="0"/>
              </a:rPr>
              <a:t>/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fungsi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alat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output yang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digunakan</a:t>
            </a:r>
            <a:r>
              <a:rPr lang="en-US" sz="2400" dirty="0">
                <a:effectLst/>
                <a:latin typeface="Helvetica" panose="020B0604020202020204" pitchFamily="34" charset="0"/>
              </a:rPr>
              <a:t>. </a:t>
            </a:r>
            <a:endParaRPr lang="en-US" sz="2400" dirty="0"/>
          </a:p>
          <a:p>
            <a:r>
              <a:rPr lang="en-US" sz="2400" dirty="0" err="1">
                <a:effectLst/>
                <a:latin typeface="Helvetica" panose="020B0604020202020204" pitchFamily="34" charset="0"/>
              </a:rPr>
              <a:t>Contoh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pada monitor CRT electron beam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diset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on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untuk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memberi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cahaya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pada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layar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fosfor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pada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lokasi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tertentu</a:t>
            </a:r>
            <a:r>
              <a:rPr lang="en-US" sz="2400" dirty="0">
                <a:effectLst/>
                <a:latin typeface="Helvetica" panose="020B0604020202020204" pitchFamily="34" charset="0"/>
              </a:rPr>
              <a:t>. </a:t>
            </a:r>
          </a:p>
          <a:p>
            <a:r>
              <a:rPr lang="en-US" sz="2400" dirty="0" err="1">
                <a:latin typeface="Helvetica" panose="020B0604020202020204" pitchFamily="34" charset="0"/>
              </a:rPr>
              <a:t>Fungsi</a:t>
            </a:r>
            <a:r>
              <a:rPr lang="en-US" sz="2400" dirty="0">
                <a:latin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</a:rPr>
              <a:t>Titik</a:t>
            </a:r>
            <a:endParaRPr lang="en-US" sz="2400" dirty="0">
              <a:latin typeface="Helvetica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err="1">
                <a:effectLst/>
                <a:latin typeface="Helvetica" panose="020B0604020202020204" pitchFamily="34" charset="0"/>
              </a:rPr>
              <a:t>Koordinat</a:t>
            </a:r>
            <a:endParaRPr lang="en-US" sz="2400" dirty="0">
              <a:effectLst/>
              <a:latin typeface="Helvetica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err="1">
                <a:effectLst/>
                <a:latin typeface="Helvetica" panose="020B0604020202020204" pitchFamily="34" charset="0"/>
              </a:rPr>
              <a:t>Warna</a:t>
            </a:r>
            <a:endParaRPr lang="en-US" sz="2400" dirty="0">
              <a:effectLst/>
              <a:latin typeface="Helvetica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Helvetica" panose="020B0604020202020204" pitchFamily="34" charset="0"/>
              </a:rPr>
              <a:t>Ukuran</a:t>
            </a:r>
            <a:endParaRPr lang="en-US" sz="2400" dirty="0"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18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35A6-0165-4AEB-8C6B-0022D793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Garis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CAE4-6D46-4D87-A0D6-FFDBE5CB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Helvetica" panose="020B0604020202020204" pitchFamily="34" charset="0"/>
              </a:rPr>
              <a:t>Garis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digambarkan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dengan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cara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menghitung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posisi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intermediate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sepanjang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jalur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garis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antar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dua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posisi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titik</a:t>
            </a:r>
            <a:r>
              <a:rPr lang="en-US" sz="2400" dirty="0">
                <a:effectLst/>
                <a:latin typeface="Helvetica" panose="020B0604020202020204" pitchFamily="34" charset="0"/>
              </a:rPr>
              <a:t>. (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titik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awal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dan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titik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akhir</a:t>
            </a:r>
            <a:r>
              <a:rPr lang="en-US" sz="2400" dirty="0">
                <a:effectLst/>
                <a:latin typeface="Helvetica" panose="020B0604020202020204" pitchFamily="34" charset="0"/>
              </a:rPr>
              <a:t>)</a:t>
            </a:r>
          </a:p>
          <a:p>
            <a:r>
              <a:rPr lang="fi-FI" sz="2400" dirty="0">
                <a:effectLst/>
                <a:latin typeface="Helvetica" panose="020B0604020202020204" pitchFamily="34" charset="0"/>
              </a:rPr>
              <a:t>Alat output kemudian mengisi posisi antara titik tersebut.</a:t>
            </a:r>
          </a:p>
          <a:p>
            <a:r>
              <a:rPr lang="en-US" sz="2400" dirty="0" err="1">
                <a:effectLst/>
                <a:latin typeface="Helvetica" panose="020B0604020202020204" pitchFamily="34" charset="0"/>
              </a:rPr>
              <a:t>sistem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analog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seperti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vector pen plotter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atau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randomscan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display, garis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lurus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dapat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digambar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secara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halus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dari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titik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awal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ke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titik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akhir</a:t>
            </a:r>
            <a:r>
              <a:rPr lang="en-US" sz="2400" dirty="0">
                <a:effectLst/>
                <a:latin typeface="Helvetica" panose="020B0604020202020204" pitchFamily="34" charset="0"/>
              </a:rPr>
              <a:t>.</a:t>
            </a:r>
          </a:p>
          <a:p>
            <a:r>
              <a:rPr lang="en-US" sz="2400" dirty="0" err="1">
                <a:effectLst/>
                <a:latin typeface="Helvetica" panose="020B0604020202020204" pitchFamily="34" charset="0"/>
              </a:rPr>
              <a:t>Sistem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Digital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menampilkan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garis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dengan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mem-plot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titik-titik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antara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titik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awal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dan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titik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akhir</a:t>
            </a:r>
            <a:r>
              <a:rPr lang="en-US" sz="2400" dirty="0">
                <a:effectLst/>
                <a:latin typeface="Helvetica" panose="020B0604020202020204" pitchFamily="34" charset="0"/>
              </a:rPr>
              <a:t>.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Koordinat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titiktitik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tersebut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didapat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dari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perhitungan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Helvetica" panose="020B0604020202020204" pitchFamily="34" charset="0"/>
              </a:rPr>
              <a:t>persamaan</a:t>
            </a:r>
            <a:r>
              <a:rPr lang="en-US" sz="2400" dirty="0">
                <a:effectLst/>
                <a:latin typeface="Helvetica" panose="020B0604020202020204" pitchFamily="34" charset="0"/>
              </a:rPr>
              <a:t> garis.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677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1351-8EFE-4032-BA6C-E270EF1F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Algoritma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Penggambaran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Garis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76DE0F-F2DB-4F73-B8F1-2B78F49BD2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9561" y="2103119"/>
            <a:ext cx="4258910" cy="374903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4E5CC-B0F6-4948-83A6-717DE8C04D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Persamaan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Garis :</a:t>
            </a:r>
          </a:p>
          <a:p>
            <a:pPr marL="0" indent="0" algn="ctr">
              <a:buNone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y = m . x + b 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Jika </a:t>
            </a:r>
            <a:r>
              <a:rPr lang="en-US" sz="200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diketahui</a:t>
            </a:r>
            <a:r>
              <a:rPr lang="en-US" sz="2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dua</a:t>
            </a:r>
            <a:r>
              <a:rPr lang="en-US" sz="2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titik</a:t>
            </a:r>
            <a:r>
              <a:rPr lang="en-US" sz="2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(x1, y1) dan (x2,y2) </a:t>
            </a:r>
            <a:r>
              <a:rPr lang="en-US" sz="200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maka</a:t>
            </a:r>
            <a:r>
              <a:rPr lang="en-US" sz="2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dari</a:t>
            </a:r>
            <a:r>
              <a:rPr lang="en-US" sz="2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persamaan</a:t>
            </a:r>
            <a:r>
              <a:rPr lang="en-US" sz="2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garis </a:t>
            </a:r>
            <a:r>
              <a:rPr lang="en-US" sz="200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dapat</a:t>
            </a:r>
            <a:r>
              <a:rPr lang="en-US" sz="2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dihitung</a:t>
            </a:r>
            <a:r>
              <a:rPr lang="en-US" sz="2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DFFB1D-1503-416A-AFFD-BEF4A751F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4" y="4306956"/>
            <a:ext cx="3283718" cy="140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8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DDBB-57DA-4DE4-A4A2-9035E1BA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Algoritma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DDA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313F-C792-419A-A226-F8636EC07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DDA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adalah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algoritma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pembentukan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garis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berdasarkan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perhitungan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 </a:t>
            </a:r>
            <a:r>
              <a:rPr lang="el-GR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Δ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x  dan </a:t>
            </a:r>
            <a:r>
              <a:rPr lang="el-GR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Δ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y,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menggunakan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rumus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 y = m. </a:t>
            </a:r>
            <a:r>
              <a:rPr lang="el-GR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Δ 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x. Garis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dibuat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menentukan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dua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endpoint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yaitu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titik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awal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dan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titik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akhir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 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Setiap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koordinat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titik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membentuk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garis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diperoleh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dari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perhitungan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kemudian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dikonversikan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menjadi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nilai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integer.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08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08CB-C3A2-4527-BA33-C376CCB1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37323"/>
            <a:ext cx="10058400" cy="1259093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Langkah-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langkah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embentukan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Garis </a:t>
            </a:r>
            <a:r>
              <a:rPr lang="en-US" dirty="0" err="1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enurut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lgoritma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DDA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210A-EE6B-4F69-AEE2-0C67A3C16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1" y="1603514"/>
            <a:ext cx="10827026" cy="4817164"/>
          </a:xfrm>
        </p:spPr>
        <p:txBody>
          <a:bodyPr>
            <a:normAutofit lnSpcReduction="1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Tentukan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dua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titik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akan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dihubungkan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Tentukan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salah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satu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titik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sebagai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titik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awal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(x</a:t>
            </a:r>
            <a:r>
              <a:rPr lang="en-US" sz="2000" b="0" i="0" baseline="-25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y</a:t>
            </a:r>
            <a:r>
              <a:rPr lang="en-US" sz="2000" b="0" i="0" baseline="-25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) dan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titik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akhir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(x</a:t>
            </a:r>
            <a:r>
              <a:rPr lang="en-US" sz="2000" b="0" i="0" baseline="-25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y</a:t>
            </a:r>
            <a:r>
              <a:rPr lang="en-US" sz="2000" b="0" i="0" baseline="-25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).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Hitung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l-GR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Δ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x = x</a:t>
            </a:r>
            <a:r>
              <a:rPr lang="en-US" sz="2000" b="0" i="0" baseline="-25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– x</a:t>
            </a:r>
            <a:r>
              <a:rPr lang="en-US" sz="2000" b="0" i="0" baseline="-25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dan  </a:t>
            </a:r>
            <a:r>
              <a:rPr lang="el-GR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Δ 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y = y</a:t>
            </a:r>
            <a:r>
              <a:rPr lang="en-US" sz="2000" b="0" i="0" baseline="-25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– y</a:t>
            </a:r>
            <a:r>
              <a:rPr lang="en-US" sz="2000" b="0" i="0" baseline="-25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Tentukan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step,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yaitu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jarak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maksimum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jumlah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penambahan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nilai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x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maupun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nilai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y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cara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bila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nilai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|</a:t>
            </a:r>
            <a:r>
              <a:rPr lang="el-GR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Δ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y| &gt; |</a:t>
            </a:r>
            <a:r>
              <a:rPr lang="el-GR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Δ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x|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maka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step =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nilai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|</a:t>
            </a:r>
            <a:r>
              <a:rPr lang="el-GR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Δ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y|.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bila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tidak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maka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step = |</a:t>
            </a:r>
            <a:r>
              <a:rPr lang="el-GR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Δ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x|.</a:t>
            </a:r>
          </a:p>
          <a:p>
            <a:pPr algn="l" fontAlgn="base">
              <a:buFont typeface="+mj-lt"/>
              <a:buAutoNum type="arabicPeriod" startAt="5"/>
            </a:pP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Hitung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penambahan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koordinat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pixel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yaitu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x_increment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l-GR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Δ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x / step dan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y_increment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=  </a:t>
            </a:r>
            <a:r>
              <a:rPr lang="el-GR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Δ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y / step.</a:t>
            </a:r>
          </a:p>
          <a:p>
            <a:pPr algn="l" fontAlgn="base">
              <a:buFont typeface="+mj-lt"/>
              <a:buAutoNum type="arabicPeriod" startAt="5"/>
            </a:pP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Koordinat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selanjutnya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x+x_incerement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y+y_increment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).</a:t>
            </a:r>
          </a:p>
          <a:p>
            <a:pPr algn="l" fontAlgn="base">
              <a:buFont typeface="+mj-lt"/>
              <a:buAutoNum type="arabicPeriod" startAt="5"/>
            </a:pP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Posisi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pixel pada layer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ditentukan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dengan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pembulatan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nilai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koordinasi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tersebut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algn="l" fontAlgn="base">
              <a:buFont typeface="+mj-lt"/>
              <a:buAutoNum type="arabicPeriod" startAt="5"/>
            </a:pP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Ulangi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step 6 dan 7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untuk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menentukan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posisi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pixel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selanjutnya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sampai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x = x</a:t>
            </a:r>
            <a:r>
              <a:rPr lang="en-US" sz="2000" b="0" i="0" baseline="-25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dan y = y</a:t>
            </a:r>
            <a:r>
              <a:rPr lang="en-US" sz="2000" b="0" i="0" baseline="-25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en-US" sz="2000" b="0" i="0" dirty="0"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84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ABA8-8952-4148-8023-7067CBAE4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13928"/>
          </a:xfrm>
        </p:spPr>
        <p:txBody>
          <a:bodyPr/>
          <a:lstStyle/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Contoh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C2B91-177A-4C44-8D5F-3188A60A8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70991"/>
            <a:ext cx="11039061" cy="4876800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Untuk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menggambarkan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algoritma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DDA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dalam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pembentukan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suatu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garis yang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menghubungkan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titik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(10,10) dan (17,16),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pertama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-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tama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ditentukan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dx dan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dy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kemudian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dicari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step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untuk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mendapatkan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x_increment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dan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y_increment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indent="0" algn="l" fontAlgn="base">
              <a:buNone/>
            </a:pPr>
            <a:r>
              <a:rPr lang="el-GR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Δ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x = x</a:t>
            </a:r>
            <a:r>
              <a:rPr lang="en-US" sz="2000" b="0" i="0" baseline="-25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– x </a:t>
            </a:r>
            <a:r>
              <a:rPr lang="en-US" sz="2000" b="0" i="0" baseline="-25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= 17-10 = 7</a:t>
            </a:r>
          </a:p>
          <a:p>
            <a:pPr marL="0" indent="0" algn="l" fontAlgn="base">
              <a:buNone/>
            </a:pPr>
            <a:r>
              <a:rPr lang="el-GR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Δ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y = y</a:t>
            </a:r>
            <a:r>
              <a:rPr lang="en-US" sz="2000" b="0" i="0" baseline="-25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– y</a:t>
            </a:r>
            <a:r>
              <a:rPr lang="en-US" sz="2000" b="0" i="0" baseline="-250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 = 16 -10 = 6</a:t>
            </a:r>
          </a:p>
          <a:p>
            <a:pPr marL="0" indent="0" algn="l" fontAlgn="base">
              <a:buNone/>
            </a:pP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selanjutnya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hitung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dan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bandingkan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nilai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absolutnya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indent="0" algn="l" fontAlgn="base">
              <a:buNone/>
            </a:pP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|</a:t>
            </a:r>
            <a:r>
              <a:rPr lang="el-GR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Δ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x| = 7</a:t>
            </a:r>
          </a:p>
          <a:p>
            <a:pPr marL="0" indent="0" algn="l" fontAlgn="base">
              <a:buNone/>
            </a:pP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|</a:t>
            </a:r>
            <a:r>
              <a:rPr lang="el-GR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Δ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y| = 6</a:t>
            </a:r>
          </a:p>
          <a:p>
            <a:pPr marL="0" indent="0" algn="l" fontAlgn="base">
              <a:buNone/>
            </a:pP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karena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|</a:t>
            </a:r>
            <a:r>
              <a:rPr lang="el-GR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Δ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x| &gt; |</a:t>
            </a:r>
            <a:r>
              <a:rPr lang="el-GR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Δ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y|,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maka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step = |</a:t>
            </a:r>
            <a:r>
              <a:rPr lang="el-GR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Δ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x| = 7,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maka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diperoleh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:</a:t>
            </a:r>
          </a:p>
          <a:p>
            <a:pPr marL="0" indent="0" algn="l" fontAlgn="base">
              <a:buNone/>
            </a:pP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x_inc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= 7/7= 1</a:t>
            </a:r>
          </a:p>
          <a:p>
            <a:pPr marL="0" indent="0" algn="l" fontAlgn="base">
              <a:buNone/>
            </a:pPr>
            <a:r>
              <a:rPr lang="en-US" sz="20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y_inc</a:t>
            </a:r>
            <a:r>
              <a:rPr lang="en-US" sz="20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= 6/7 = 0,86 .</a:t>
            </a:r>
          </a:p>
          <a:p>
            <a:pPr marL="0" indent="0">
              <a:buNone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88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84B2-D6DD-4A77-BE40-327320F5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Hasil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04F37B-6A12-4A98-A58C-C025E3B3BE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2103438"/>
            <a:ext cx="5338438" cy="374904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3F7C39-10E9-406C-A93E-59106222AE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87479" y="2103438"/>
            <a:ext cx="3211367" cy="3748087"/>
          </a:xfrm>
        </p:spPr>
      </p:pic>
    </p:spTree>
    <p:extLst>
      <p:ext uri="{BB962C8B-B14F-4D97-AF65-F5344CB8AC3E}">
        <p14:creationId xmlns:p14="http://schemas.microsoft.com/office/powerpoint/2010/main" val="4222567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{82DC714A-9B23-4FB4-A630-53807B33A456}tf78438558_win32</Template>
  <TotalTime>73</TotalTime>
  <Words>928</Words>
  <Application>Microsoft Office PowerPoint</Application>
  <PresentationFormat>Widescreen</PresentationFormat>
  <Paragraphs>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Century Gothic</vt:lpstr>
      <vt:lpstr>Garamond</vt:lpstr>
      <vt:lpstr>Helvetica</vt:lpstr>
      <vt:lpstr>NimbusRomanNo9L-Regu</vt:lpstr>
      <vt:lpstr>Wingdings</vt:lpstr>
      <vt:lpstr>SavonVTI</vt:lpstr>
      <vt:lpstr>Output Primitive : point, garis,  lingkaran </vt:lpstr>
      <vt:lpstr>Konsep Output Primitives</vt:lpstr>
      <vt:lpstr>Titik </vt:lpstr>
      <vt:lpstr>Garis</vt:lpstr>
      <vt:lpstr>Algoritma Penggambaran Garis</vt:lpstr>
      <vt:lpstr>Algoritma DDA</vt:lpstr>
      <vt:lpstr>Langkah-langkah Pembentukan Garis Menurut Algoritma DDA</vt:lpstr>
      <vt:lpstr>Contoh</vt:lpstr>
      <vt:lpstr>Hasil</vt:lpstr>
      <vt:lpstr>Algoritma Bressenham</vt:lpstr>
      <vt:lpstr>Langkah-langkah Pembentukan Garis Menurut Algoritma Bressenham</vt:lpstr>
      <vt:lpstr>Contoh</vt:lpstr>
      <vt:lpstr>Hasil</vt:lpstr>
      <vt:lpstr>Lingkaran</vt:lpstr>
      <vt:lpstr>Persamaan Lingkaran</vt:lpstr>
      <vt:lpstr>Persamaan Lingkaran</vt:lpstr>
      <vt:lpstr>Koordinat Polar</vt:lpstr>
      <vt:lpstr>Midpoint Circle Algorithm</vt:lpstr>
      <vt:lpstr>Tabel Pencerminan titik</vt:lpstr>
      <vt:lpstr>Langkah-langkah Pembentukan Lingkaran Menurut Algoritma Midpoint</vt:lpstr>
      <vt:lpstr>Contoh</vt:lpstr>
      <vt:lpstr>Hasil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 Primitive : point, garis,  lingkaran</dc:title>
  <dc:creator>ASUS</dc:creator>
  <cp:lastModifiedBy>ASUS</cp:lastModifiedBy>
  <cp:revision>10</cp:revision>
  <dcterms:created xsi:type="dcterms:W3CDTF">2021-06-10T13:17:14Z</dcterms:created>
  <dcterms:modified xsi:type="dcterms:W3CDTF">2021-06-10T14:30:42Z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