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D7D30E-047E-44E4-97D2-9B73B26C5EA4}" v="577" dt="2020-02-19T17:16:26.1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1853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2/19/2020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2967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2/19/2020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4380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3704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2/19/2020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0305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240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8712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79799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2/19/2020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2981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2/19/2020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0457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2/19/2020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0528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2/19/2020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2285183"/>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90000"/>
        </a:lnSpc>
        <a:spcBef>
          <a:spcPct val="0"/>
        </a:spcBef>
        <a:buNone/>
        <a:defRPr sz="46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84814" y="640080"/>
            <a:ext cx="3659246" cy="2850319"/>
          </a:xfrm>
        </p:spPr>
        <p:txBody>
          <a:bodyPr>
            <a:normAutofit/>
          </a:bodyPr>
          <a:lstStyle/>
          <a:p>
            <a:r>
              <a:rPr lang="en-GB" sz="4400" b="1" dirty="0">
                <a:solidFill>
                  <a:srgbClr val="FFFFFF"/>
                </a:solidFill>
                <a:latin typeface="Lucida Sans Unicode"/>
                <a:cs typeface="Calibri Light"/>
              </a:rPr>
              <a:t>Nissan GTR</a:t>
            </a:r>
            <a:endParaRPr lang="en-US" sz="5400" dirty="0">
              <a:solidFill>
                <a:srgbClr val="FFFFFF"/>
              </a:solidFill>
              <a:latin typeface="Lucida Sans Unicode"/>
              <a:cs typeface="Lucida Sans Unicode"/>
            </a:endParaRPr>
          </a:p>
        </p:txBody>
      </p:sp>
      <p:cxnSp>
        <p:nvCxnSpPr>
          <p:cNvPr id="11" name="Straight Connector 10">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4" descr="A black and yellow car in a dark room&#10;&#10;Description generated with very high confidence">
            <a:extLst>
              <a:ext uri="{FF2B5EF4-FFF2-40B4-BE49-F238E27FC236}">
                <a16:creationId xmlns:a16="http://schemas.microsoft.com/office/drawing/2014/main" id="{80494C5C-D339-4115-9555-871C6F3845FE}"/>
              </a:ext>
            </a:extLst>
          </p:cNvPr>
          <p:cNvPicPr>
            <a:picLocks noChangeAspect="1"/>
          </p:cNvPicPr>
          <p:nvPr/>
        </p:nvPicPr>
        <p:blipFill rotWithShape="1">
          <a:blip r:embed="rId2"/>
          <a:srcRect l="20400" r="17617"/>
          <a:stretch/>
        </p:blipFill>
        <p:spPr>
          <a:xfrm>
            <a:off x="4635095" y="10"/>
            <a:ext cx="7556889" cy="6857990"/>
          </a:xfrm>
          <a:prstGeom prst="rect">
            <a:avLst/>
          </a:pr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5B385B-57ED-4608-B017-D5BFBD8F4732}"/>
              </a:ext>
            </a:extLst>
          </p:cNvPr>
          <p:cNvSpPr txBox="1"/>
          <p:nvPr/>
        </p:nvSpPr>
        <p:spPr>
          <a:xfrm>
            <a:off x="411192" y="1086928"/>
            <a:ext cx="1121146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343434"/>
                </a:solidFill>
                <a:latin typeface="Nissan Regular"/>
              </a:rPr>
              <a:t>In 2008, the GT-R finally, officially, landed on American roads. Nissan dropped the Skyline name and added a twin-turbo V6 that put out 473 horsepower, propelling the GT-R to </a:t>
            </a:r>
            <a:r>
              <a:rPr lang="en-US" dirty="0">
                <a:latin typeface="Nissan Regular"/>
              </a:rPr>
              <a:t>performance levels </a:t>
            </a:r>
            <a:r>
              <a:rPr lang="en-US" dirty="0">
                <a:solidFill>
                  <a:srgbClr val="343434"/>
                </a:solidFill>
                <a:latin typeface="Nissan Regular"/>
              </a:rPr>
              <a:t> that could not only compete with but outclass legendary American muscle cars and German and Italian supercars. Overnight, the GT-R became a legend. Its technologically advanced road-grabbing all-wheel drive provided exhilarating handling, and it was all wrapped up in a sleek, yet muscular, modern exterior design.</a:t>
            </a:r>
            <a:endParaRPr lang="en-US" dirty="0"/>
          </a:p>
        </p:txBody>
      </p:sp>
      <p:sp>
        <p:nvSpPr>
          <p:cNvPr id="3" name="TextBox 2">
            <a:extLst>
              <a:ext uri="{FF2B5EF4-FFF2-40B4-BE49-F238E27FC236}">
                <a16:creationId xmlns:a16="http://schemas.microsoft.com/office/drawing/2014/main" id="{61BD63BE-F5BC-447A-A461-5F52536A48D7}"/>
              </a:ext>
            </a:extLst>
          </p:cNvPr>
          <p:cNvSpPr txBox="1"/>
          <p:nvPr/>
        </p:nvSpPr>
        <p:spPr>
          <a:xfrm>
            <a:off x="411192" y="2740325"/>
            <a:ext cx="1131210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343434"/>
                </a:solidFill>
                <a:latin typeface="Nissan Regular"/>
              </a:rPr>
              <a:t>The first Skyline engine, introduced by the Prince Motor Company in 1957, was a 1.5-liter 4-cylinder power plant that produced 60 horsepower. Yes, 60 horsepower.</a:t>
            </a:r>
          </a:p>
          <a:p>
            <a:r>
              <a:rPr lang="en-US" dirty="0">
                <a:solidFill>
                  <a:srgbClr val="343434"/>
                </a:solidFill>
                <a:latin typeface="Nissan Regular"/>
              </a:rPr>
              <a:t>Fast-forward to 1989, when Nissan introduced a new RB26DETT engine with the R32 Skyline GT-R. This powerful (at the time) 2.6-L twin-turbo was capable of producing 280 PS (162 kW; 276 hp) and had 260 </a:t>
            </a:r>
            <a:r>
              <a:rPr lang="en-US" dirty="0" err="1">
                <a:solidFill>
                  <a:srgbClr val="343434"/>
                </a:solidFill>
                <a:latin typeface="Nissan Regular"/>
              </a:rPr>
              <a:t>lb</a:t>
            </a:r>
            <a:r>
              <a:rPr lang="en-US" dirty="0">
                <a:solidFill>
                  <a:srgbClr val="343434"/>
                </a:solidFill>
                <a:latin typeface="Nissan Regular"/>
              </a:rPr>
              <a:t>-ft of torque. </a:t>
            </a:r>
          </a:p>
          <a:p>
            <a:endParaRPr lang="en-US" dirty="0">
              <a:solidFill>
                <a:srgbClr val="343434"/>
              </a:solidFill>
              <a:latin typeface="Nissan Regular"/>
            </a:endParaRPr>
          </a:p>
        </p:txBody>
      </p:sp>
      <p:sp>
        <p:nvSpPr>
          <p:cNvPr id="5" name="TextBox 4">
            <a:extLst>
              <a:ext uri="{FF2B5EF4-FFF2-40B4-BE49-F238E27FC236}">
                <a16:creationId xmlns:a16="http://schemas.microsoft.com/office/drawing/2014/main" id="{50ABA8B9-C451-479C-BF8D-0D13A9F8E818}"/>
              </a:ext>
            </a:extLst>
          </p:cNvPr>
          <p:cNvSpPr txBox="1"/>
          <p:nvPr/>
        </p:nvSpPr>
        <p:spPr>
          <a:xfrm>
            <a:off x="411192" y="554966"/>
            <a:ext cx="344769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latin typeface="Georgia Pro Cond Light"/>
              </a:rPr>
              <a:t>THE FIRST NISSAN GTR R35</a:t>
            </a:r>
            <a:endParaRPr lang="en-US" dirty="0"/>
          </a:p>
        </p:txBody>
      </p:sp>
    </p:spTree>
    <p:extLst>
      <p:ext uri="{BB962C8B-B14F-4D97-AF65-F5344CB8AC3E}">
        <p14:creationId xmlns:p14="http://schemas.microsoft.com/office/powerpoint/2010/main" val="3915106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F9182B-439C-4064-8F79-5CAB4730B908}"/>
              </a:ext>
            </a:extLst>
          </p:cNvPr>
          <p:cNvSpPr txBox="1"/>
          <p:nvPr/>
        </p:nvSpPr>
        <p:spPr>
          <a:xfrm>
            <a:off x="281797" y="1288212"/>
            <a:ext cx="5690559"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a:ea typeface="+mn-lt"/>
                <a:cs typeface="+mn-lt"/>
              </a:rPr>
              <a:t>2020 Nissan GT-R NISMO</a:t>
            </a:r>
            <a:endParaRPr lang="en-US" sz="2400" b="1" dirty="0">
              <a:latin typeface="Calibri"/>
            </a:endParaRPr>
          </a:p>
          <a:p>
            <a:endParaRPr lang="en-US" b="1" dirty="0">
              <a:latin typeface="Speak Pro"/>
            </a:endParaRPr>
          </a:p>
          <a:p>
            <a:r>
              <a:rPr lang="en-US" b="1" dirty="0">
                <a:latin typeface="Neue Haas W01"/>
              </a:rPr>
              <a:t>VEHICLE TYPE</a:t>
            </a:r>
            <a:br>
              <a:rPr lang="en-US" b="1" dirty="0">
                <a:latin typeface="Neue Haas W01"/>
              </a:rPr>
            </a:br>
            <a:r>
              <a:rPr lang="en-US" dirty="0">
                <a:latin typeface="Charter"/>
              </a:rPr>
              <a:t>front-engine, all-wheel-drive, 4-passenger, 2-door coupe</a:t>
            </a:r>
          </a:p>
          <a:p>
            <a:r>
              <a:rPr lang="en-US" b="1" dirty="0">
                <a:latin typeface="Neue Haas W01"/>
              </a:rPr>
              <a:t>BASE PRICE</a:t>
            </a:r>
            <a:br>
              <a:rPr lang="en-US" b="1" dirty="0">
                <a:latin typeface="Neue Haas W01"/>
              </a:rPr>
            </a:br>
            <a:r>
              <a:rPr lang="en-US" dirty="0">
                <a:latin typeface="Charter"/>
              </a:rPr>
              <a:t>$212,435</a:t>
            </a:r>
          </a:p>
          <a:p>
            <a:r>
              <a:rPr lang="en-US" b="1" dirty="0">
                <a:latin typeface="Neue Haas W01"/>
              </a:rPr>
              <a:t>ENGINE TYPE</a:t>
            </a:r>
            <a:br>
              <a:rPr lang="en-US" b="1" dirty="0">
                <a:latin typeface="Neue Haas W01"/>
              </a:rPr>
            </a:br>
            <a:r>
              <a:rPr lang="en-US" dirty="0">
                <a:latin typeface="Charter"/>
              </a:rPr>
              <a:t>twin-turbocharged and intercooled DOHC 24-valve V-6, aluminum block and heads, port fuel injection</a:t>
            </a:r>
          </a:p>
          <a:p>
            <a:r>
              <a:rPr lang="en-US" b="1" dirty="0">
                <a:latin typeface="Neue Haas W01"/>
              </a:rPr>
              <a:t>Displacement</a:t>
            </a:r>
            <a:br>
              <a:rPr lang="en-US" b="1" dirty="0">
                <a:latin typeface="Neue Haas W01"/>
              </a:rPr>
            </a:br>
            <a:r>
              <a:rPr lang="en-US" dirty="0">
                <a:latin typeface="Charter"/>
              </a:rPr>
              <a:t>232 cu in, 3799 cc</a:t>
            </a:r>
            <a:br>
              <a:rPr lang="en-US" dirty="0">
                <a:latin typeface="Charter"/>
              </a:rPr>
            </a:br>
            <a:r>
              <a:rPr lang="en-US" b="1" dirty="0">
                <a:latin typeface="Neue Haas W01"/>
              </a:rPr>
              <a:t>Power</a:t>
            </a:r>
            <a:br>
              <a:rPr lang="en-US" b="1" dirty="0">
                <a:latin typeface="Neue Haas W01"/>
              </a:rPr>
            </a:br>
            <a:r>
              <a:rPr lang="en-US" dirty="0">
                <a:latin typeface="Charter"/>
              </a:rPr>
              <a:t>600 hp @ 6800 rpm</a:t>
            </a:r>
            <a:br>
              <a:rPr lang="en-US" dirty="0">
                <a:latin typeface="Charter"/>
              </a:rPr>
            </a:br>
            <a:r>
              <a:rPr lang="en-US" b="1" dirty="0">
                <a:latin typeface="Neue Haas W01"/>
              </a:rPr>
              <a:t>Torque</a:t>
            </a:r>
            <a:br>
              <a:rPr lang="en-US" b="1" dirty="0">
                <a:latin typeface="Neue Haas W01"/>
              </a:rPr>
            </a:br>
            <a:r>
              <a:rPr lang="en-US" dirty="0">
                <a:latin typeface="Charter"/>
              </a:rPr>
              <a:t>481 </a:t>
            </a:r>
            <a:r>
              <a:rPr lang="en-US" dirty="0" err="1">
                <a:latin typeface="Charter"/>
              </a:rPr>
              <a:t>lb</a:t>
            </a:r>
            <a:r>
              <a:rPr lang="en-US" dirty="0">
                <a:latin typeface="Charter"/>
              </a:rPr>
              <a:t>-ft @ 3600 rpm</a:t>
            </a:r>
          </a:p>
        </p:txBody>
      </p:sp>
      <p:sp>
        <p:nvSpPr>
          <p:cNvPr id="4" name="TextBox 3">
            <a:extLst>
              <a:ext uri="{FF2B5EF4-FFF2-40B4-BE49-F238E27FC236}">
                <a16:creationId xmlns:a16="http://schemas.microsoft.com/office/drawing/2014/main" id="{7A017139-171B-4E3C-B97B-00E5E9C4B959}"/>
              </a:ext>
            </a:extLst>
          </p:cNvPr>
          <p:cNvSpPr txBox="1"/>
          <p:nvPr/>
        </p:nvSpPr>
        <p:spPr>
          <a:xfrm>
            <a:off x="6320287" y="1288211"/>
            <a:ext cx="560429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Neue Haas W01"/>
              </a:rPr>
              <a:t>TRANSMISSION</a:t>
            </a:r>
            <a:br>
              <a:rPr lang="en-US" b="1">
                <a:latin typeface="Neue Haas W01"/>
              </a:rPr>
            </a:br>
            <a:r>
              <a:rPr lang="en-US">
                <a:latin typeface="Charter"/>
              </a:rPr>
              <a:t>6-speed dual-clutch automatic with manual shifting mode</a:t>
            </a:r>
          </a:p>
          <a:p>
            <a:r>
              <a:rPr lang="en-US" b="1">
                <a:latin typeface="Neue Haas W01"/>
              </a:rPr>
              <a:t>DIMENSIONS</a:t>
            </a:r>
            <a:br>
              <a:rPr lang="en-US" b="1">
                <a:latin typeface="Neue Haas W01"/>
              </a:rPr>
            </a:br>
            <a:r>
              <a:rPr lang="en-US">
                <a:latin typeface="Charter"/>
              </a:rPr>
              <a:t>Wheelbase: 109.4 in</a:t>
            </a:r>
            <a:br>
              <a:rPr lang="en-US">
                <a:latin typeface="Charter"/>
              </a:rPr>
            </a:br>
            <a:r>
              <a:rPr lang="en-US">
                <a:latin typeface="Charter"/>
              </a:rPr>
              <a:t>Length: 184.6 in</a:t>
            </a:r>
            <a:br>
              <a:rPr lang="en-US">
                <a:latin typeface="Charter"/>
              </a:rPr>
            </a:br>
            <a:r>
              <a:rPr lang="en-US">
                <a:latin typeface="Charter"/>
              </a:rPr>
              <a:t>Width: 74.6 in</a:t>
            </a:r>
            <a:br>
              <a:rPr lang="en-US">
                <a:latin typeface="Charter"/>
              </a:rPr>
            </a:br>
            <a:r>
              <a:rPr lang="en-US">
                <a:latin typeface="Charter"/>
              </a:rPr>
              <a:t>Height: 53.9 in</a:t>
            </a:r>
            <a:br>
              <a:rPr lang="en-US">
                <a:latin typeface="Charter"/>
              </a:rPr>
            </a:br>
            <a:r>
              <a:rPr lang="en-US">
                <a:latin typeface="Charter"/>
              </a:rPr>
              <a:t>Passenger volume: 79 cu ft</a:t>
            </a:r>
            <a:br>
              <a:rPr lang="en-US">
                <a:latin typeface="Charter"/>
              </a:rPr>
            </a:br>
            <a:r>
              <a:rPr lang="en-US">
                <a:latin typeface="Charter"/>
              </a:rPr>
              <a:t>Trunk volume: 9 cu ft</a:t>
            </a:r>
            <a:br>
              <a:rPr lang="en-US">
                <a:latin typeface="Charter"/>
              </a:rPr>
            </a:br>
            <a:r>
              <a:rPr lang="en-US">
                <a:latin typeface="Charter"/>
              </a:rPr>
              <a:t>Curb weight: 3850 lb</a:t>
            </a:r>
          </a:p>
          <a:p>
            <a:r>
              <a:rPr lang="en-US" b="1">
                <a:latin typeface="Neue Haas W01"/>
              </a:rPr>
              <a:t>PERFORMANCE (</a:t>
            </a:r>
            <a:r>
              <a:rPr lang="en-US" b="1" i="1">
                <a:latin typeface="Neue Haas W01"/>
              </a:rPr>
              <a:t>C/D</a:t>
            </a:r>
            <a:r>
              <a:rPr lang="en-US" b="1">
                <a:latin typeface="Neue Haas W01"/>
              </a:rPr>
              <a:t> EST)</a:t>
            </a:r>
            <a:br>
              <a:rPr lang="en-US" b="1">
                <a:latin typeface="Neue Haas W01"/>
              </a:rPr>
            </a:br>
            <a:r>
              <a:rPr lang="en-US">
                <a:latin typeface="Charter"/>
              </a:rPr>
              <a:t>Zero to 60 mph: 3.0 sec</a:t>
            </a:r>
            <a:br>
              <a:rPr lang="en-US">
                <a:latin typeface="Charter"/>
              </a:rPr>
            </a:br>
            <a:r>
              <a:rPr lang="en-US">
                <a:latin typeface="Charter"/>
              </a:rPr>
              <a:t>Zero to 100 mph: 6.9 sec</a:t>
            </a:r>
            <a:br>
              <a:rPr lang="en-US">
                <a:latin typeface="Charter"/>
              </a:rPr>
            </a:br>
            <a:r>
              <a:rPr lang="en-US">
                <a:latin typeface="Charter"/>
              </a:rPr>
              <a:t>Standing ¼-mile: 11.2 sec</a:t>
            </a:r>
          </a:p>
          <a:p>
            <a:r>
              <a:rPr lang="en-US" b="1">
                <a:latin typeface="Neue Haas W01"/>
              </a:rPr>
              <a:t>EPA FUEL ECONOMY (</a:t>
            </a:r>
            <a:r>
              <a:rPr lang="en-US" b="1" i="1">
                <a:latin typeface="Neue Haas W01"/>
              </a:rPr>
              <a:t>C/D</a:t>
            </a:r>
            <a:r>
              <a:rPr lang="en-US" b="1">
                <a:latin typeface="Neue Haas W01"/>
              </a:rPr>
              <a:t> EST)</a:t>
            </a:r>
            <a:br>
              <a:rPr lang="en-US" b="1">
                <a:latin typeface="Neue Haas W01"/>
              </a:rPr>
            </a:br>
            <a:r>
              <a:rPr lang="en-US">
                <a:latin typeface="Charter"/>
              </a:rPr>
              <a:t>Combined/city/highway: 18/16/22 mpg</a:t>
            </a:r>
          </a:p>
        </p:txBody>
      </p:sp>
      <p:sp>
        <p:nvSpPr>
          <p:cNvPr id="6" name="TextBox 5">
            <a:extLst>
              <a:ext uri="{FF2B5EF4-FFF2-40B4-BE49-F238E27FC236}">
                <a16:creationId xmlns:a16="http://schemas.microsoft.com/office/drawing/2014/main" id="{825F55DC-8C48-4AE7-B4D8-870F9F1206DA}"/>
              </a:ext>
            </a:extLst>
          </p:cNvPr>
          <p:cNvSpPr txBox="1"/>
          <p:nvPr/>
        </p:nvSpPr>
        <p:spPr>
          <a:xfrm>
            <a:off x="281796" y="770626"/>
            <a:ext cx="344769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latin typeface="Georgia Pro Cond Light"/>
                <a:ea typeface="+mn-lt"/>
                <a:cs typeface="+mn-lt"/>
              </a:rPr>
              <a:t>SPECIFICATIONS </a:t>
            </a:r>
          </a:p>
        </p:txBody>
      </p:sp>
    </p:spTree>
    <p:extLst>
      <p:ext uri="{BB962C8B-B14F-4D97-AF65-F5344CB8AC3E}">
        <p14:creationId xmlns:p14="http://schemas.microsoft.com/office/powerpoint/2010/main" val="3687689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ar parked in a parking lot&#10;&#10;Description generated with very high confidence">
            <a:extLst>
              <a:ext uri="{FF2B5EF4-FFF2-40B4-BE49-F238E27FC236}">
                <a16:creationId xmlns:a16="http://schemas.microsoft.com/office/drawing/2014/main" id="{09195C01-EEBD-4982-9EED-F06F7ACCBB4C}"/>
              </a:ext>
            </a:extLst>
          </p:cNvPr>
          <p:cNvPicPr>
            <a:picLocks noChangeAspect="1"/>
          </p:cNvPicPr>
          <p:nvPr/>
        </p:nvPicPr>
        <p:blipFill>
          <a:blip r:embed="rId2"/>
          <a:stretch>
            <a:fillRect/>
          </a:stretch>
        </p:blipFill>
        <p:spPr>
          <a:xfrm>
            <a:off x="-5751" y="-2336"/>
            <a:ext cx="12203502" cy="6934558"/>
          </a:xfrm>
          <a:prstGeom prst="rect">
            <a:avLst/>
          </a:prstGeom>
        </p:spPr>
      </p:pic>
      <p:sp>
        <p:nvSpPr>
          <p:cNvPr id="4" name="TextBox 3">
            <a:extLst>
              <a:ext uri="{FF2B5EF4-FFF2-40B4-BE49-F238E27FC236}">
                <a16:creationId xmlns:a16="http://schemas.microsoft.com/office/drawing/2014/main" id="{0ED1D327-D17D-477F-B9DE-CB01A75BF808}"/>
              </a:ext>
            </a:extLst>
          </p:cNvPr>
          <p:cNvSpPr txBox="1"/>
          <p:nvPr/>
        </p:nvSpPr>
        <p:spPr>
          <a:xfrm>
            <a:off x="9023231" y="5385759"/>
            <a:ext cx="3174520" cy="646331"/>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dirty="0">
                <a:solidFill>
                  <a:schemeClr val="bg1"/>
                </a:solidFill>
              </a:rPr>
              <a:t>THANK YOU</a:t>
            </a:r>
            <a:endParaRPr lang="en-US"/>
          </a:p>
        </p:txBody>
      </p:sp>
    </p:spTree>
    <p:extLst>
      <p:ext uri="{BB962C8B-B14F-4D97-AF65-F5344CB8AC3E}">
        <p14:creationId xmlns:p14="http://schemas.microsoft.com/office/powerpoint/2010/main" val="323039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CA7A-E733-4A16-B1CA-1E4D7F0B83C0}"/>
              </a:ext>
            </a:extLst>
          </p:cNvPr>
          <p:cNvSpPr>
            <a:spLocks noGrp="1"/>
          </p:cNvSpPr>
          <p:nvPr>
            <p:ph type="title"/>
          </p:nvPr>
        </p:nvSpPr>
        <p:spPr>
          <a:xfrm>
            <a:off x="1169167" y="1149244"/>
            <a:ext cx="10058400" cy="616871"/>
          </a:xfrm>
        </p:spPr>
        <p:txBody>
          <a:bodyPr>
            <a:normAutofit/>
          </a:bodyPr>
          <a:lstStyle/>
          <a:p>
            <a:r>
              <a:rPr lang="en-GB" sz="2000" b="1" dirty="0"/>
              <a:t>History of Nissan GTR</a:t>
            </a:r>
          </a:p>
        </p:txBody>
      </p:sp>
      <p:sp>
        <p:nvSpPr>
          <p:cNvPr id="3" name="TextBox 2">
            <a:extLst>
              <a:ext uri="{FF2B5EF4-FFF2-40B4-BE49-F238E27FC236}">
                <a16:creationId xmlns:a16="http://schemas.microsoft.com/office/drawing/2014/main" id="{998C5D31-60F1-4AF5-9037-1EA916E6F7B4}"/>
              </a:ext>
            </a:extLst>
          </p:cNvPr>
          <p:cNvSpPr txBox="1"/>
          <p:nvPr/>
        </p:nvSpPr>
        <p:spPr>
          <a:xfrm>
            <a:off x="1173192" y="2050211"/>
            <a:ext cx="1007565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343434"/>
                </a:solidFill>
                <a:latin typeface="Nissan Regular"/>
              </a:rPr>
              <a:t>The legendary Skyline, first introduced in 1957, was originally built by Japan’s Prince Motor Company. Production of the Prince Skyline lasted from 1957 until 1967, when Prince and Nissan merged. With humble origins as a rather modest 4-door luxury car, the Skyline began to evolve into a performance-bred sportscar following the merger. Today the Skyline is most recognized as the influential predecessor to the modern GTR</a:t>
            </a:r>
            <a:endParaRPr lang="en-US" dirty="0">
              <a:solidFill>
                <a:srgbClr val="8A8A8A"/>
              </a:solidFill>
              <a:latin typeface="Nissan Regular"/>
            </a:endParaRPr>
          </a:p>
        </p:txBody>
      </p:sp>
      <p:pic>
        <p:nvPicPr>
          <p:cNvPr id="4" name="Picture 4" descr="An old black car&#10;&#10;Description generated with very high confidence">
            <a:extLst>
              <a:ext uri="{FF2B5EF4-FFF2-40B4-BE49-F238E27FC236}">
                <a16:creationId xmlns:a16="http://schemas.microsoft.com/office/drawing/2014/main" id="{8AE74F91-C2E1-465E-96F5-F4AA13C8243F}"/>
              </a:ext>
            </a:extLst>
          </p:cNvPr>
          <p:cNvPicPr>
            <a:picLocks noChangeAspect="1"/>
          </p:cNvPicPr>
          <p:nvPr/>
        </p:nvPicPr>
        <p:blipFill>
          <a:blip r:embed="rId2"/>
          <a:stretch>
            <a:fillRect/>
          </a:stretch>
        </p:blipFill>
        <p:spPr>
          <a:xfrm>
            <a:off x="6579079" y="3270613"/>
            <a:ext cx="5086709" cy="3062849"/>
          </a:xfrm>
          <a:prstGeom prst="rect">
            <a:avLst/>
          </a:prstGeom>
        </p:spPr>
      </p:pic>
    </p:spTree>
    <p:extLst>
      <p:ext uri="{BB962C8B-B14F-4D97-AF65-F5344CB8AC3E}">
        <p14:creationId xmlns:p14="http://schemas.microsoft.com/office/powerpoint/2010/main" val="526401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831F2-3F8B-47AC-BD1C-2FC0A89DDE9C}"/>
              </a:ext>
            </a:extLst>
          </p:cNvPr>
          <p:cNvSpPr>
            <a:spLocks noGrp="1"/>
          </p:cNvSpPr>
          <p:nvPr>
            <p:ph type="title"/>
          </p:nvPr>
        </p:nvSpPr>
        <p:spPr>
          <a:xfrm>
            <a:off x="1068525" y="1221131"/>
            <a:ext cx="10058400" cy="487475"/>
          </a:xfrm>
        </p:spPr>
        <p:txBody>
          <a:bodyPr vert="horz" lIns="91440" tIns="45720" rIns="91440" bIns="45720" rtlCol="0" anchor="b">
            <a:noAutofit/>
          </a:bodyPr>
          <a:lstStyle/>
          <a:p>
            <a:endParaRPr lang="en-US" cap="all" dirty="0"/>
          </a:p>
          <a:p>
            <a:r>
              <a:rPr lang="en-GB" sz="2000" b="1" dirty="0"/>
              <a:t>THE FIRST SKYLINE</a:t>
            </a:r>
          </a:p>
        </p:txBody>
      </p:sp>
      <p:sp>
        <p:nvSpPr>
          <p:cNvPr id="3" name="TextBox 2">
            <a:extLst>
              <a:ext uri="{FF2B5EF4-FFF2-40B4-BE49-F238E27FC236}">
                <a16:creationId xmlns:a16="http://schemas.microsoft.com/office/drawing/2014/main" id="{3880EF33-318B-4EB0-990C-FB0F37137840}"/>
              </a:ext>
            </a:extLst>
          </p:cNvPr>
          <p:cNvSpPr txBox="1"/>
          <p:nvPr/>
        </p:nvSpPr>
        <p:spPr>
          <a:xfrm rot="-10800000" flipV="1">
            <a:off x="1029419" y="2230106"/>
            <a:ext cx="1011878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343434"/>
                </a:solidFill>
                <a:latin typeface="Nissan Regular"/>
              </a:rPr>
              <a:t>The first Prince Skyline was introduced in 1957 and was available in Japan until 1961. The Skyline was available as either a four-door sedan or a five-door station wagon, and it featured a 1.5L GA-30 engine. It wasn’t until 1964 that the first racing GT Skyline was introduced, still under the Prince Motors flag. The introduction of the GT Skyline really marked the Skyline’s shift from sedan to racecar.</a:t>
            </a:r>
            <a:endParaRPr lang="en-US" dirty="0"/>
          </a:p>
        </p:txBody>
      </p:sp>
      <p:sp>
        <p:nvSpPr>
          <p:cNvPr id="4" name="TextBox 3">
            <a:extLst>
              <a:ext uri="{FF2B5EF4-FFF2-40B4-BE49-F238E27FC236}">
                <a16:creationId xmlns:a16="http://schemas.microsoft.com/office/drawing/2014/main" id="{C4C9C797-765E-4CF2-8F9A-ED3CE59197BB}"/>
              </a:ext>
            </a:extLst>
          </p:cNvPr>
          <p:cNvSpPr txBox="1"/>
          <p:nvPr/>
        </p:nvSpPr>
        <p:spPr>
          <a:xfrm rot="-10800000" flipV="1">
            <a:off x="1029419" y="3727810"/>
            <a:ext cx="10118784"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cap="all" dirty="0">
                <a:solidFill>
                  <a:srgbClr val="343434"/>
                </a:solidFill>
                <a:latin typeface="Georgia Pro Cond Light"/>
              </a:rPr>
              <a:t>THE FIRST-GENERATION NISSAN SKYLINE</a:t>
            </a:r>
          </a:p>
          <a:p>
            <a:endParaRPr lang="en-US" b="1" cap="all" dirty="0">
              <a:solidFill>
                <a:srgbClr val="343434"/>
              </a:solidFill>
              <a:latin typeface="Georgia Pro Cond Light"/>
            </a:endParaRPr>
          </a:p>
          <a:p>
            <a:r>
              <a:rPr lang="en-US" dirty="0">
                <a:solidFill>
                  <a:srgbClr val="343434"/>
                </a:solidFill>
                <a:latin typeface="Nissan Regular"/>
              </a:rPr>
              <a:t>In 1966, following the merger of Prince and Nissan, the Skyline finally became a Nissan. </a:t>
            </a:r>
            <a:br>
              <a:rPr lang="en-US" dirty="0">
                <a:latin typeface="Nissan Regular"/>
              </a:rPr>
            </a:br>
            <a:r>
              <a:rPr lang="en-US" dirty="0">
                <a:solidFill>
                  <a:srgbClr val="343434"/>
                </a:solidFill>
                <a:latin typeface="Nissan Regular"/>
              </a:rPr>
              <a:t>It wasn’t until 1969 that the first performance-bred Skyline was unveiled at the Tokyo Motor Show. It was still a sedan, but it now boasted an inline six engine and (impressive for the day) 160 horsepower. The first-generation Nissan Skyline was available from 1969-1972.</a:t>
            </a:r>
          </a:p>
        </p:txBody>
      </p:sp>
    </p:spTree>
    <p:extLst>
      <p:ext uri="{BB962C8B-B14F-4D97-AF65-F5344CB8AC3E}">
        <p14:creationId xmlns:p14="http://schemas.microsoft.com/office/powerpoint/2010/main" val="144519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car&#10;&#10;Description generated with very high confidence">
            <a:extLst>
              <a:ext uri="{FF2B5EF4-FFF2-40B4-BE49-F238E27FC236}">
                <a16:creationId xmlns:a16="http://schemas.microsoft.com/office/drawing/2014/main" id="{68C78989-9E02-4DAB-BF77-9A15CF7555FA}"/>
              </a:ext>
            </a:extLst>
          </p:cNvPr>
          <p:cNvPicPr>
            <a:picLocks noChangeAspect="1"/>
          </p:cNvPicPr>
          <p:nvPr/>
        </p:nvPicPr>
        <p:blipFill>
          <a:blip r:embed="rId2"/>
          <a:stretch>
            <a:fillRect/>
          </a:stretch>
        </p:blipFill>
        <p:spPr>
          <a:xfrm>
            <a:off x="6090249" y="2528400"/>
            <a:ext cx="5043576" cy="3785277"/>
          </a:xfrm>
          <a:prstGeom prst="rect">
            <a:avLst/>
          </a:prstGeom>
        </p:spPr>
      </p:pic>
      <p:sp>
        <p:nvSpPr>
          <p:cNvPr id="2" name="Title 1">
            <a:extLst>
              <a:ext uri="{FF2B5EF4-FFF2-40B4-BE49-F238E27FC236}">
                <a16:creationId xmlns:a16="http://schemas.microsoft.com/office/drawing/2014/main" id="{FAB6688A-B9A4-4C0D-9D61-70E54D266545}"/>
              </a:ext>
            </a:extLst>
          </p:cNvPr>
          <p:cNvSpPr>
            <a:spLocks noGrp="1"/>
          </p:cNvSpPr>
          <p:nvPr>
            <p:ph type="title"/>
          </p:nvPr>
        </p:nvSpPr>
        <p:spPr>
          <a:xfrm>
            <a:off x="1097280" y="1206753"/>
            <a:ext cx="10058400" cy="501853"/>
          </a:xfrm>
        </p:spPr>
        <p:txBody>
          <a:bodyPr vert="horz" lIns="91440" tIns="45720" rIns="91440" bIns="45720" rtlCol="0" anchor="b">
            <a:noAutofit/>
          </a:bodyPr>
          <a:lstStyle/>
          <a:p>
            <a:endParaRPr lang="en-GB" sz="2000" b="1" dirty="0"/>
          </a:p>
          <a:p>
            <a:r>
              <a:rPr lang="en-GB" sz="2000" b="1" dirty="0"/>
              <a:t>NISSAN SKYLINE TAKES TO THE TRACK</a:t>
            </a:r>
          </a:p>
        </p:txBody>
      </p:sp>
      <p:sp>
        <p:nvSpPr>
          <p:cNvPr id="3" name="TextBox 2">
            <a:extLst>
              <a:ext uri="{FF2B5EF4-FFF2-40B4-BE49-F238E27FC236}">
                <a16:creationId xmlns:a16="http://schemas.microsoft.com/office/drawing/2014/main" id="{A04984A5-91DB-49E8-8875-26DAD44D74AC}"/>
              </a:ext>
            </a:extLst>
          </p:cNvPr>
          <p:cNvSpPr txBox="1"/>
          <p:nvPr/>
        </p:nvSpPr>
        <p:spPr>
          <a:xfrm>
            <a:off x="1101306" y="1963947"/>
            <a:ext cx="1007565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343434"/>
                </a:solidFill>
                <a:latin typeface="Nissan Regular"/>
              </a:rPr>
              <a:t>That 1969 version of the Skyline was a touring car like no other.  Taking cues from the Nissan Prince R380 racing prototype, it  relied on a four-valve Dual Overhead Cam engine for power and  four-wheel independent suspension for its remarkable handling.  The car obliterated the competition in Japan's domestic touring  races, winning 52 races in its first three years of competition.</a:t>
            </a:r>
          </a:p>
          <a:p>
            <a:endParaRPr lang="en-US" dirty="0">
              <a:solidFill>
                <a:srgbClr val="343434"/>
              </a:solidFill>
              <a:latin typeface="Nissan Regular"/>
            </a:endParaRPr>
          </a:p>
        </p:txBody>
      </p:sp>
    </p:spTree>
    <p:extLst>
      <p:ext uri="{BB962C8B-B14F-4D97-AF65-F5344CB8AC3E}">
        <p14:creationId xmlns:p14="http://schemas.microsoft.com/office/powerpoint/2010/main" val="4023494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690397-4F78-4C07-BEE0-51311B166F58}"/>
              </a:ext>
            </a:extLst>
          </p:cNvPr>
          <p:cNvSpPr txBox="1"/>
          <p:nvPr/>
        </p:nvSpPr>
        <p:spPr>
          <a:xfrm>
            <a:off x="598098" y="339306"/>
            <a:ext cx="1111082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343434"/>
                </a:solidFill>
                <a:latin typeface="Nissan Regular"/>
              </a:rPr>
              <a:t>The first two-door version was introduced in 1970. It was a  successful launch and a well-received car, but a global gasoline  crisis and a move towards stricter emissions standards put the  Skyline on the shelf for a time.</a:t>
            </a:r>
          </a:p>
          <a:p>
            <a:endParaRPr lang="en-US" dirty="0">
              <a:solidFill>
                <a:srgbClr val="343434"/>
              </a:solidFill>
              <a:latin typeface="Nissan Regular"/>
            </a:endParaRPr>
          </a:p>
          <a:p>
            <a:r>
              <a:rPr lang="en-US">
                <a:solidFill>
                  <a:srgbClr val="343434"/>
                </a:solidFill>
                <a:latin typeface="Nissan Regular"/>
              </a:rPr>
              <a:t>From 1972 to 1977, the C110 generation Skyline was produced, this time though it was known as the Datsun K-Series, and four years later it went through another name change—it was now to be known as the R30.</a:t>
            </a:r>
            <a:br>
              <a:rPr lang="en-US" dirty="0">
                <a:latin typeface="Nissan Regular"/>
              </a:rPr>
            </a:br>
            <a:br>
              <a:rPr lang="en-US" dirty="0">
                <a:latin typeface="Nissan Regular"/>
              </a:rPr>
            </a:br>
            <a:r>
              <a:rPr lang="en-US">
                <a:solidFill>
                  <a:srgbClr val="343434"/>
                </a:solidFill>
                <a:latin typeface="Nissan Regular"/>
              </a:rPr>
              <a:t>The R30 was a successful and remarkably versatile design,  available as a coupe, four-door sedan, five-door hatchback, and  a four-door wagon. All told, the R30 was available in 26  variations, none of them really hinting at what the Skyline would  one day become.</a:t>
            </a:r>
          </a:p>
        </p:txBody>
      </p:sp>
    </p:spTree>
    <p:extLst>
      <p:ext uri="{BB962C8B-B14F-4D97-AF65-F5344CB8AC3E}">
        <p14:creationId xmlns:p14="http://schemas.microsoft.com/office/powerpoint/2010/main" val="377330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close up of a car&#10;&#10;Description generated with very high confidence">
            <a:extLst>
              <a:ext uri="{FF2B5EF4-FFF2-40B4-BE49-F238E27FC236}">
                <a16:creationId xmlns:a16="http://schemas.microsoft.com/office/drawing/2014/main" id="{5B3A2DBD-B053-4A38-9A40-9EF0A9617BCC}"/>
              </a:ext>
            </a:extLst>
          </p:cNvPr>
          <p:cNvPicPr>
            <a:picLocks noChangeAspect="1"/>
          </p:cNvPicPr>
          <p:nvPr/>
        </p:nvPicPr>
        <p:blipFill>
          <a:blip r:embed="rId2"/>
          <a:stretch>
            <a:fillRect/>
          </a:stretch>
        </p:blipFill>
        <p:spPr>
          <a:xfrm>
            <a:off x="2740325" y="803115"/>
            <a:ext cx="6711350" cy="5107996"/>
          </a:xfrm>
          <a:prstGeom prst="rect">
            <a:avLst/>
          </a:prstGeom>
        </p:spPr>
      </p:pic>
      <p:sp>
        <p:nvSpPr>
          <p:cNvPr id="2" name="TextBox 1">
            <a:extLst>
              <a:ext uri="{FF2B5EF4-FFF2-40B4-BE49-F238E27FC236}">
                <a16:creationId xmlns:a16="http://schemas.microsoft.com/office/drawing/2014/main" id="{A5C398DF-C75F-48A3-932E-1ED9696ED6E5}"/>
              </a:ext>
            </a:extLst>
          </p:cNvPr>
          <p:cNvSpPr txBox="1"/>
          <p:nvPr/>
        </p:nvSpPr>
        <p:spPr>
          <a:xfrm rot="-10800000" flipV="1">
            <a:off x="569343" y="799381"/>
            <a:ext cx="112977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43434"/>
                </a:solidFill>
                <a:latin typeface="Nissan Regular"/>
              </a:rPr>
              <a:t>1985 saw the introduction of the R31. It was a little bigger and boxier than previous models, and was the first to get the famous “Red Top" Skyline engine with red cam covers and the Nissan Induction Control System.</a:t>
            </a:r>
            <a:endParaRPr lang="en-US"/>
          </a:p>
        </p:txBody>
      </p:sp>
    </p:spTree>
    <p:extLst>
      <p:ext uri="{BB962C8B-B14F-4D97-AF65-F5344CB8AC3E}">
        <p14:creationId xmlns:p14="http://schemas.microsoft.com/office/powerpoint/2010/main" val="1721022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A close up of a blue car&#10;&#10;Description generated with very high confidence">
            <a:extLst>
              <a:ext uri="{FF2B5EF4-FFF2-40B4-BE49-F238E27FC236}">
                <a16:creationId xmlns:a16="http://schemas.microsoft.com/office/drawing/2014/main" id="{3501CC03-A91D-4B76-9F8F-2EE3099ED16E}"/>
              </a:ext>
            </a:extLst>
          </p:cNvPr>
          <p:cNvPicPr>
            <a:picLocks noChangeAspect="1"/>
          </p:cNvPicPr>
          <p:nvPr/>
        </p:nvPicPr>
        <p:blipFill>
          <a:blip r:embed="rId2"/>
          <a:stretch>
            <a:fillRect/>
          </a:stretch>
        </p:blipFill>
        <p:spPr>
          <a:xfrm>
            <a:off x="5874589" y="2414677"/>
            <a:ext cx="5259237" cy="3955211"/>
          </a:xfrm>
          <a:prstGeom prst="rect">
            <a:avLst/>
          </a:prstGeom>
        </p:spPr>
      </p:pic>
      <p:sp>
        <p:nvSpPr>
          <p:cNvPr id="2" name="TextBox 1">
            <a:extLst>
              <a:ext uri="{FF2B5EF4-FFF2-40B4-BE49-F238E27FC236}">
                <a16:creationId xmlns:a16="http://schemas.microsoft.com/office/drawing/2014/main" id="{049C5F3D-E3FA-4C83-9C94-06ED147D2357}"/>
              </a:ext>
            </a:extLst>
          </p:cNvPr>
          <p:cNvSpPr txBox="1"/>
          <p:nvPr/>
        </p:nvSpPr>
        <p:spPr>
          <a:xfrm>
            <a:off x="713117" y="641230"/>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latin typeface="Georgia Pro Cond Light"/>
              </a:rPr>
              <a:t>THE R32 SKYLINE GTR</a:t>
            </a:r>
            <a:endParaRPr lang="en-US" sz="2000">
              <a:latin typeface="Speak Pro" panose="020F0502020204030204"/>
            </a:endParaRPr>
          </a:p>
        </p:txBody>
      </p:sp>
      <p:sp>
        <p:nvSpPr>
          <p:cNvPr id="6" name="TextBox 5">
            <a:extLst>
              <a:ext uri="{FF2B5EF4-FFF2-40B4-BE49-F238E27FC236}">
                <a16:creationId xmlns:a16="http://schemas.microsoft.com/office/drawing/2014/main" id="{C5720779-EF74-47D3-AC39-2C41B0EDAE0C}"/>
              </a:ext>
            </a:extLst>
          </p:cNvPr>
          <p:cNvSpPr txBox="1"/>
          <p:nvPr/>
        </p:nvSpPr>
        <p:spPr>
          <a:xfrm>
            <a:off x="713117" y="1216325"/>
            <a:ext cx="1124021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343434"/>
                </a:solidFill>
                <a:latin typeface="Nissan Regular"/>
              </a:rPr>
              <a:t>The Skyline has been through many phases, but it was in 1989 that the real precursor to the GT-R of today was introduced. The R32 Skyline had four-wheel drive and the famed Nissan RB26DETT inline six that pumped out 276 horsepower. It still wasn’t sold in America, but the JDM (Japanese Domestic Market) model was and still is a legend in the American tuner community, and a lucky few aficionados were able to legally import them to the States and had them modified to meet US emissions regulations.</a:t>
            </a:r>
          </a:p>
          <a:p>
            <a:endParaRPr lang="en-US" dirty="0">
              <a:solidFill>
                <a:srgbClr val="343434"/>
              </a:solidFill>
              <a:latin typeface="Nissan Regular"/>
            </a:endParaRPr>
          </a:p>
          <a:p>
            <a:r>
              <a:rPr lang="en-US" dirty="0">
                <a:solidFill>
                  <a:srgbClr val="343434"/>
                </a:solidFill>
                <a:latin typeface="Nissan Regular"/>
              </a:rPr>
              <a:t>A stripped-down version of the R32 entered the Japanese Touring Car Championship in 1989 and won every race it started—29 in a row—over the next four seasons from 1990 through 1993. The legend of the GT-R was truly born on those racetracks.</a:t>
            </a:r>
          </a:p>
        </p:txBody>
      </p:sp>
    </p:spTree>
    <p:extLst>
      <p:ext uri="{BB962C8B-B14F-4D97-AF65-F5344CB8AC3E}">
        <p14:creationId xmlns:p14="http://schemas.microsoft.com/office/powerpoint/2010/main" val="3492147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car&#10;&#10;Description generated with very high confidence">
            <a:extLst>
              <a:ext uri="{FF2B5EF4-FFF2-40B4-BE49-F238E27FC236}">
                <a16:creationId xmlns:a16="http://schemas.microsoft.com/office/drawing/2014/main" id="{06A09664-CDC2-413B-B85F-439C283FCA38}"/>
              </a:ext>
            </a:extLst>
          </p:cNvPr>
          <p:cNvPicPr>
            <a:picLocks noChangeAspect="1"/>
          </p:cNvPicPr>
          <p:nvPr/>
        </p:nvPicPr>
        <p:blipFill>
          <a:blip r:embed="rId2"/>
          <a:stretch>
            <a:fillRect/>
          </a:stretch>
        </p:blipFill>
        <p:spPr>
          <a:xfrm>
            <a:off x="6507192" y="1525438"/>
            <a:ext cx="4525993" cy="4669766"/>
          </a:xfrm>
          <a:prstGeom prst="rect">
            <a:avLst/>
          </a:prstGeom>
        </p:spPr>
      </p:pic>
      <p:sp>
        <p:nvSpPr>
          <p:cNvPr id="2" name="TextBox 1">
            <a:extLst>
              <a:ext uri="{FF2B5EF4-FFF2-40B4-BE49-F238E27FC236}">
                <a16:creationId xmlns:a16="http://schemas.microsoft.com/office/drawing/2014/main" id="{0CF24373-B2ED-4E29-B3DA-52DB797EB59E}"/>
              </a:ext>
            </a:extLst>
          </p:cNvPr>
          <p:cNvSpPr txBox="1"/>
          <p:nvPr/>
        </p:nvSpPr>
        <p:spPr>
          <a:xfrm>
            <a:off x="497457" y="48307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latin typeface="Georgia Pro Cond Light"/>
                <a:ea typeface="+mn-lt"/>
                <a:cs typeface="+mn-lt"/>
              </a:rPr>
              <a:t>THE R33 SKYLINE GTR</a:t>
            </a:r>
            <a:endParaRPr lang="en-US" dirty="0">
              <a:latin typeface="Georgia Pro Cond Light"/>
            </a:endParaRPr>
          </a:p>
        </p:txBody>
      </p:sp>
      <p:sp>
        <p:nvSpPr>
          <p:cNvPr id="3" name="TextBox 2">
            <a:extLst>
              <a:ext uri="{FF2B5EF4-FFF2-40B4-BE49-F238E27FC236}">
                <a16:creationId xmlns:a16="http://schemas.microsoft.com/office/drawing/2014/main" id="{14768A78-38DC-45F8-954D-65CD02E187C9}"/>
              </a:ext>
            </a:extLst>
          </p:cNvPr>
          <p:cNvSpPr txBox="1"/>
          <p:nvPr/>
        </p:nvSpPr>
        <p:spPr>
          <a:xfrm>
            <a:off x="497457" y="957532"/>
            <a:ext cx="1129772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43434"/>
                </a:solidFill>
                <a:latin typeface="Nissan Regular"/>
              </a:rPr>
              <a:t>After first appearing to the motoring world as a prototype at the Tokyo Motor Show in 1993, the R33 Skyline GT-R was finally launched to the public in January 1995 with a 6-cylinder inline engine.</a:t>
            </a:r>
            <a:br>
              <a:rPr lang="en-US"/>
            </a:br>
            <a:br>
              <a:rPr lang="en-US"/>
            </a:br>
            <a:r>
              <a:rPr lang="en-US">
                <a:solidFill>
                  <a:srgbClr val="343434"/>
                </a:solidFill>
                <a:latin typeface="Nissan Regular"/>
              </a:rPr>
              <a:t>In its evolution from the R32, the R33 Skyline GT-R became a faster, more stable and fun car, thanks to the highly improved body stiffness, better weight distribution and optimized traction control provided by the new 4WD system “ATTESA E-TS PRO”.</a:t>
            </a:r>
            <a:endParaRPr lang="en-US"/>
          </a:p>
        </p:txBody>
      </p:sp>
    </p:spTree>
    <p:extLst>
      <p:ext uri="{BB962C8B-B14F-4D97-AF65-F5344CB8AC3E}">
        <p14:creationId xmlns:p14="http://schemas.microsoft.com/office/powerpoint/2010/main" val="408678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675485-92BC-477D-9426-CDA68A39458D}"/>
              </a:ext>
            </a:extLst>
          </p:cNvPr>
          <p:cNvSpPr txBox="1"/>
          <p:nvPr/>
        </p:nvSpPr>
        <p:spPr>
          <a:xfrm>
            <a:off x="439947" y="1288211"/>
            <a:ext cx="11125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43434"/>
                </a:solidFill>
                <a:latin typeface="Nissan Regular"/>
              </a:rPr>
              <a:t>The R34 Skyline GT-R, introduced in 1999 and available until 2002, featured a technologically advanced display unit which set the model apart. While it retained the RB26DETT engine of the R32 and R33, producing an impressive 276 horsepower, the shorter wheelbase and more streamlined body of the R34 helped it to achieve even higher performance than its predecessors.</a:t>
            </a:r>
            <a:endParaRPr lang="en-US"/>
          </a:p>
        </p:txBody>
      </p:sp>
      <p:sp>
        <p:nvSpPr>
          <p:cNvPr id="3" name="TextBox 2">
            <a:extLst>
              <a:ext uri="{FF2B5EF4-FFF2-40B4-BE49-F238E27FC236}">
                <a16:creationId xmlns:a16="http://schemas.microsoft.com/office/drawing/2014/main" id="{B9601FD3-4A38-449A-85D5-88DAEFE51457}"/>
              </a:ext>
            </a:extLst>
          </p:cNvPr>
          <p:cNvSpPr txBox="1"/>
          <p:nvPr/>
        </p:nvSpPr>
        <p:spPr>
          <a:xfrm>
            <a:off x="439947" y="741871"/>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latin typeface="Georgia Pro Cond Light"/>
              </a:rPr>
              <a:t>THE R34 SKYLINE GTR</a:t>
            </a:r>
            <a:r>
              <a:rPr lang="en-GB" sz="2000" dirty="0">
                <a:latin typeface="Georgia Pro Cond Light"/>
              </a:rPr>
              <a:t>​</a:t>
            </a:r>
            <a:endParaRPr lang="en-GB" sz="2000" dirty="0"/>
          </a:p>
        </p:txBody>
      </p:sp>
      <p:pic>
        <p:nvPicPr>
          <p:cNvPr id="4" name="Picture 4" descr="A close up of a car&#10;&#10;Description generated with very high confidence">
            <a:extLst>
              <a:ext uri="{FF2B5EF4-FFF2-40B4-BE49-F238E27FC236}">
                <a16:creationId xmlns:a16="http://schemas.microsoft.com/office/drawing/2014/main" id="{58CB5B1E-5E03-4F1C-8875-78DED6F6D6E4}"/>
              </a:ext>
            </a:extLst>
          </p:cNvPr>
          <p:cNvPicPr>
            <a:picLocks noChangeAspect="1"/>
          </p:cNvPicPr>
          <p:nvPr/>
        </p:nvPicPr>
        <p:blipFill>
          <a:blip r:embed="rId2"/>
          <a:stretch>
            <a:fillRect/>
          </a:stretch>
        </p:blipFill>
        <p:spPr>
          <a:xfrm>
            <a:off x="5347030" y="2399312"/>
            <a:ext cx="5811147" cy="3856546"/>
          </a:xfrm>
          <a:prstGeom prst="rect">
            <a:avLst/>
          </a:prstGeom>
        </p:spPr>
      </p:pic>
    </p:spTree>
    <p:extLst>
      <p:ext uri="{BB962C8B-B14F-4D97-AF65-F5344CB8AC3E}">
        <p14:creationId xmlns:p14="http://schemas.microsoft.com/office/powerpoint/2010/main" val="3555894797"/>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RetrospectVTI</vt:lpstr>
      <vt:lpstr>Nissan GTR</vt:lpstr>
      <vt:lpstr>History of Nissan GTR</vt:lpstr>
      <vt:lpstr> THE FIRST SKYLINE</vt:lpstr>
      <vt:lpstr> NISSAN SKYLINE TAKES TO THE TRACK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306</cp:revision>
  <dcterms:created xsi:type="dcterms:W3CDTF">2020-02-19T15:43:09Z</dcterms:created>
  <dcterms:modified xsi:type="dcterms:W3CDTF">2020-02-19T17:27:02Z</dcterms:modified>
</cp:coreProperties>
</file>