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6"/>
  </p:notesMasterIdLst>
  <p:sldIdLst>
    <p:sldId id="256" r:id="rId2"/>
    <p:sldId id="257" r:id="rId3"/>
    <p:sldId id="258" r:id="rId4"/>
    <p:sldId id="259" r:id="rId5"/>
    <p:sldId id="260" r:id="rId6"/>
    <p:sldId id="261" r:id="rId7"/>
    <p:sldId id="262" r:id="rId8"/>
    <p:sldId id="263" r:id="rId9"/>
    <p:sldId id="266" r:id="rId10"/>
    <p:sldId id="264" r:id="rId11"/>
    <p:sldId id="269" r:id="rId12"/>
    <p:sldId id="265"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Razumovsky" initials="MR" lastIdx="1" clrIdx="0">
    <p:extLst>
      <p:ext uri="{19B8F6BF-5375-455C-9EA6-DF929625EA0E}">
        <p15:presenceInfo xmlns:p15="http://schemas.microsoft.com/office/powerpoint/2012/main" userId="" providerId=""/>
      </p:ext>
    </p:extLst>
  </p:cmAuthor>
  <p:cmAuthor id="2" name="Michael Razumovsky" initials="MR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55"/>
  </p:normalViewPr>
  <p:slideViewPr>
    <p:cSldViewPr snapToGrid="0" snapToObjects="1">
      <p:cViewPr varScale="1">
        <p:scale>
          <a:sx n="76" d="100"/>
          <a:sy n="76" d="100"/>
        </p:scale>
        <p:origin x="21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A3054-3A1A-9745-858F-4AA83E027474}" type="datetimeFigureOut">
              <a:rPr lang="en-US" smtClean="0"/>
              <a:t>8/3/19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446AA-7FC8-154D-9A0B-6B2FB3B608FB}" type="slidenum">
              <a:rPr lang="en-US" smtClean="0"/>
              <a:t>‹#›</a:t>
            </a:fld>
            <a:endParaRPr lang="en-US"/>
          </a:p>
        </p:txBody>
      </p:sp>
    </p:spTree>
    <p:extLst>
      <p:ext uri="{BB962C8B-B14F-4D97-AF65-F5344CB8AC3E}">
        <p14:creationId xmlns:p14="http://schemas.microsoft.com/office/powerpoint/2010/main" val="143479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atch.com/new-york/new-york-city/two-thirds-new-yorkers-now-rent-their-apartments-data-show" TargetMode="External"/><Relationship Id="rId4" Type="http://schemas.openxmlformats.org/officeDocument/2006/relationships/hyperlink" Target="https://www.census.gov/housing/hvs/files/currenthvspress.pdf"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therealdeal.com/issues_articles/top-residential-brokerages-nyc-listing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hlinkClick r:id="rId3"/>
              </a:rPr>
              <a:t>https://patch.com/new-york/new-york-city/two-thirds-new-yorkers-now-rent-their-apartments-data-show</a:t>
            </a:r>
            <a:endParaRPr lang="en-US" dirty="0" smtClean="0"/>
          </a:p>
          <a:p>
            <a:pPr marL="228600" indent="-228600">
              <a:buAutoNum type="arabicParenR"/>
            </a:pPr>
            <a:r>
              <a:rPr lang="en-US" dirty="0" smtClean="0">
                <a:hlinkClick r:id="rId4"/>
              </a:rPr>
              <a:t>https://www.census.gov/housing/hvs/files/currenthvspress.pdf</a:t>
            </a:r>
            <a:endParaRPr lang="en-US" dirty="0" smtClean="0"/>
          </a:p>
          <a:p>
            <a:endParaRPr lang="en-US" dirty="0"/>
          </a:p>
        </p:txBody>
      </p:sp>
      <p:sp>
        <p:nvSpPr>
          <p:cNvPr id="4" name="Slide Number Placeholder 3"/>
          <p:cNvSpPr>
            <a:spLocks noGrp="1"/>
          </p:cNvSpPr>
          <p:nvPr>
            <p:ph type="sldNum" sz="quarter" idx="10"/>
          </p:nvPr>
        </p:nvSpPr>
        <p:spPr/>
        <p:txBody>
          <a:bodyPr/>
          <a:lstStyle/>
          <a:p>
            <a:fld id="{1A6446AA-7FC8-154D-9A0B-6B2FB3B608FB}" type="slidenum">
              <a:rPr lang="en-US" smtClean="0"/>
              <a:t>2</a:t>
            </a:fld>
            <a:endParaRPr lang="en-US"/>
          </a:p>
        </p:txBody>
      </p:sp>
    </p:spTree>
    <p:extLst>
      <p:ext uri="{BB962C8B-B14F-4D97-AF65-F5344CB8AC3E}">
        <p14:creationId xmlns:p14="http://schemas.microsoft.com/office/powerpoint/2010/main" val="48369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a:t>
            </a:r>
            <a:r>
              <a:rPr lang="en-US" dirty="0" smtClean="0">
                <a:hlinkClick r:id="rId3"/>
              </a:rPr>
              <a:t>https://therealdeal.com/issues_articles/top-residential-brokerages-nyc-listings/</a:t>
            </a:r>
            <a:endParaRPr lang="en-US" dirty="0"/>
          </a:p>
        </p:txBody>
      </p:sp>
      <p:sp>
        <p:nvSpPr>
          <p:cNvPr id="4" name="Slide Number Placeholder 3"/>
          <p:cNvSpPr>
            <a:spLocks noGrp="1"/>
          </p:cNvSpPr>
          <p:nvPr>
            <p:ph type="sldNum" sz="quarter" idx="10"/>
          </p:nvPr>
        </p:nvSpPr>
        <p:spPr/>
        <p:txBody>
          <a:bodyPr/>
          <a:lstStyle/>
          <a:p>
            <a:fld id="{1A6446AA-7FC8-154D-9A0B-6B2FB3B608FB}" type="slidenum">
              <a:rPr lang="en-US" smtClean="0"/>
              <a:t>3</a:t>
            </a:fld>
            <a:endParaRPr lang="en-US"/>
          </a:p>
        </p:txBody>
      </p:sp>
    </p:spTree>
    <p:extLst>
      <p:ext uri="{BB962C8B-B14F-4D97-AF65-F5344CB8AC3E}">
        <p14:creationId xmlns:p14="http://schemas.microsoft.com/office/powerpoint/2010/main" val="131209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7DE6118-2437-4B30-8E3C-4D2BE6020583}" type="datetimeFigureOut">
              <a:rPr lang="en-US" smtClean="0"/>
              <a:pPr/>
              <a:t>8/3/19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9E57DC2-970A-4B3E-BB1C-7A09969E49DF}"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7DE6118-2437-4B30-8E3C-4D2BE6020583}" type="datetimeFigureOut">
              <a:rPr lang="en-US" smtClean="0"/>
              <a:pPr/>
              <a:t>8/3/19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7DE6118-2437-4B30-8E3C-4D2BE6020583}" type="datetimeFigureOut">
              <a:rPr lang="en-US" smtClean="0"/>
              <a:pPr/>
              <a:t>8/3/19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9E57DC2-970A-4B3E-BB1C-7A09969E49DF}"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7DE6118-2437-4B30-8E3C-4D2BE6020583}" type="datetimeFigureOut">
              <a:rPr lang="en-US" smtClean="0"/>
              <a:pPr/>
              <a:t>8/3/19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9E57DC2-970A-4B3E-BB1C-7A09969E49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7DE6118-2437-4B30-8E3C-4D2BE6020583}" type="datetimeFigureOut">
              <a:rPr lang="en-US" smtClean="0"/>
              <a:pPr/>
              <a:t>8/3/19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9E57DC2-970A-4B3E-BB1C-7A09969E49DF}"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20734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7527" y="2387598"/>
            <a:ext cx="8361229" cy="1211213"/>
          </a:xfrm>
        </p:spPr>
        <p:txBody>
          <a:bodyPr/>
          <a:lstStyle/>
          <a:p>
            <a:r>
              <a:rPr lang="en-US" sz="7200" dirty="0" smtClean="0">
                <a:latin typeface="Calibri" charset="0"/>
                <a:ea typeface="Calibri" charset="0"/>
                <a:cs typeface="Calibri" charset="0"/>
              </a:rPr>
              <a:t>NYC Rental Giants</a:t>
            </a:r>
            <a:endParaRPr lang="en-US" sz="7200" dirty="0">
              <a:latin typeface="Calibri" charset="0"/>
              <a:ea typeface="Calibri" charset="0"/>
              <a:cs typeface="Calibri" charset="0"/>
            </a:endParaRPr>
          </a:p>
        </p:txBody>
      </p:sp>
      <p:sp>
        <p:nvSpPr>
          <p:cNvPr id="3" name="Subtitle 2"/>
          <p:cNvSpPr>
            <a:spLocks noGrp="1"/>
          </p:cNvSpPr>
          <p:nvPr>
            <p:ph type="subTitle" idx="1"/>
          </p:nvPr>
        </p:nvSpPr>
        <p:spPr>
          <a:xfrm>
            <a:off x="0" y="5681612"/>
            <a:ext cx="6047943" cy="920521"/>
          </a:xfrm>
        </p:spPr>
        <p:txBody>
          <a:bodyPr>
            <a:normAutofit fontScale="85000" lnSpcReduction="20000"/>
          </a:bodyPr>
          <a:lstStyle/>
          <a:p>
            <a:r>
              <a:rPr lang="en-US" dirty="0" smtClean="0"/>
              <a:t>Exploring the rental empire built by Corcoran, Douglas </a:t>
            </a:r>
            <a:r>
              <a:rPr lang="en-US" dirty="0" err="1" smtClean="0"/>
              <a:t>Elliman</a:t>
            </a:r>
            <a:r>
              <a:rPr lang="en-US" dirty="0" smtClean="0"/>
              <a:t> and Compass in New York City</a:t>
            </a:r>
          </a:p>
          <a:p>
            <a:endParaRPr lang="en-US" dirty="0" smtClean="0"/>
          </a:p>
        </p:txBody>
      </p:sp>
      <p:sp>
        <p:nvSpPr>
          <p:cNvPr id="4" name="TextBox 3"/>
          <p:cNvSpPr txBox="1"/>
          <p:nvPr/>
        </p:nvSpPr>
        <p:spPr>
          <a:xfrm>
            <a:off x="9279468" y="6141872"/>
            <a:ext cx="3318933" cy="369332"/>
          </a:xfrm>
          <a:prstGeom prst="rect">
            <a:avLst/>
          </a:prstGeom>
          <a:noFill/>
        </p:spPr>
        <p:txBody>
          <a:bodyPr wrap="square" rtlCol="0">
            <a:spAutoFit/>
          </a:bodyPr>
          <a:lstStyle/>
          <a:p>
            <a:r>
              <a:rPr lang="en-US" b="1"/>
              <a:t>By Michael Razumovsky</a:t>
            </a:r>
            <a:endParaRPr lang="en-US" b="1" dirty="0"/>
          </a:p>
        </p:txBody>
      </p:sp>
    </p:spTree>
    <p:extLst>
      <p:ext uri="{BB962C8B-B14F-4D97-AF65-F5344CB8AC3E}">
        <p14:creationId xmlns:p14="http://schemas.microsoft.com/office/powerpoint/2010/main" val="158979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676" y="0"/>
            <a:ext cx="9601200" cy="1485900"/>
          </a:xfrm>
        </p:spPr>
        <p:txBody>
          <a:bodyPr/>
          <a:lstStyle/>
          <a:p>
            <a:pPr algn="ctr"/>
            <a:r>
              <a:rPr lang="en-US" dirty="0" smtClean="0">
                <a:latin typeface="Calibri" charset="0"/>
                <a:ea typeface="Calibri" charset="0"/>
                <a:cs typeface="Calibri" charset="0"/>
              </a:rPr>
              <a:t>Simpson’s Paradox</a:t>
            </a:r>
            <a:endParaRPr lang="en-US"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219" y="615949"/>
            <a:ext cx="7248114" cy="6105615"/>
          </a:xfrm>
        </p:spPr>
      </p:pic>
    </p:spTree>
    <p:extLst>
      <p:ext uri="{BB962C8B-B14F-4D97-AF65-F5344CB8AC3E}">
        <p14:creationId xmlns:p14="http://schemas.microsoft.com/office/powerpoint/2010/main" val="2024237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Calibri" charset="0"/>
                <a:cs typeface="Calibri" charset="0"/>
              </a:rPr>
              <a:t>How to sort?</a:t>
            </a:r>
            <a:endParaRPr lang="en-US" dirty="0">
              <a:latin typeface="Calibri" charset="0"/>
              <a:ea typeface="Calibri" charset="0"/>
              <a:cs typeface="Calibri" charset="0"/>
            </a:endParaRPr>
          </a:p>
        </p:txBody>
      </p:sp>
      <p:sp>
        <p:nvSpPr>
          <p:cNvPr id="3" name="Content Placeholder 2"/>
          <p:cNvSpPr>
            <a:spLocks noGrp="1"/>
          </p:cNvSpPr>
          <p:nvPr>
            <p:ph idx="1"/>
          </p:nvPr>
        </p:nvSpPr>
        <p:spPr>
          <a:xfrm>
            <a:off x="1251678" y="1490135"/>
            <a:ext cx="10178322" cy="3593591"/>
          </a:xfrm>
        </p:spPr>
        <p:txBody>
          <a:bodyPr/>
          <a:lstStyle/>
          <a:p>
            <a:r>
              <a:rPr lang="en-US" dirty="0" smtClean="0">
                <a:latin typeface="Calibri" charset="0"/>
                <a:ea typeface="Calibri" charset="0"/>
                <a:cs typeface="Calibri" charset="0"/>
              </a:rPr>
              <a:t>Much of the value in this dataset lies not in aggregating overall data but in choosing what it is you want to look for</a:t>
            </a:r>
          </a:p>
          <a:p>
            <a:r>
              <a:rPr lang="en-US" dirty="0" smtClean="0">
                <a:latin typeface="Calibri" charset="0"/>
                <a:ea typeface="Calibri" charset="0"/>
                <a:cs typeface="Calibri" charset="0"/>
              </a:rPr>
              <a:t>When renters want to find prices of active listings, they can just go on familiar websites </a:t>
            </a:r>
          </a:p>
          <a:p>
            <a:r>
              <a:rPr lang="en-US" dirty="0" smtClean="0">
                <a:latin typeface="Calibri" charset="0"/>
                <a:ea typeface="Calibri" charset="0"/>
                <a:cs typeface="Calibri" charset="0"/>
              </a:rPr>
              <a:t>If sellers want to know how competitive their prices are, they can compare themselves to other agencies since this data is publically available</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39614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041467" cy="736600"/>
          </a:xfrm>
        </p:spPr>
        <p:txBody>
          <a:bodyPr>
            <a:noAutofit/>
          </a:bodyPr>
          <a:lstStyle/>
          <a:p>
            <a:r>
              <a:rPr lang="en-US" sz="3200" dirty="0" smtClean="0">
                <a:latin typeface="Calibri" charset="0"/>
                <a:ea typeface="Calibri" charset="0"/>
                <a:cs typeface="Calibri" charset="0"/>
              </a:rPr>
              <a:t>What neighborhood are you interested in?</a:t>
            </a:r>
            <a:endParaRPr lang="en-US" sz="3200"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422400"/>
            <a:ext cx="7289800" cy="444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1866900"/>
            <a:ext cx="7110566" cy="4991100"/>
          </a:xfrm>
          <a:prstGeom prst="rect">
            <a:avLst/>
          </a:prstGeom>
        </p:spPr>
      </p:pic>
    </p:spTree>
    <p:extLst>
      <p:ext uri="{BB962C8B-B14F-4D97-AF65-F5344CB8AC3E}">
        <p14:creationId xmlns:p14="http://schemas.microsoft.com/office/powerpoint/2010/main" val="1010889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35215"/>
          </a:xfrm>
        </p:spPr>
        <p:txBody>
          <a:bodyPr>
            <a:normAutofit/>
          </a:bodyPr>
          <a:lstStyle/>
          <a:p>
            <a:pPr algn="ctr"/>
            <a:r>
              <a:rPr lang="en-US" sz="4000" dirty="0" smtClean="0">
                <a:latin typeface="Calibri" charset="0"/>
                <a:ea typeface="Calibri" charset="0"/>
                <a:cs typeface="Calibri" charset="0"/>
              </a:rPr>
              <a:t>Conclusions &amp; Considerations</a:t>
            </a:r>
            <a:endParaRPr lang="en-US" sz="4000" dirty="0">
              <a:latin typeface="Calibri" charset="0"/>
              <a:ea typeface="Calibri" charset="0"/>
              <a:cs typeface="Calibri" charset="0"/>
            </a:endParaRPr>
          </a:p>
        </p:txBody>
      </p:sp>
      <p:sp>
        <p:nvSpPr>
          <p:cNvPr id="3" name="Content Placeholder 2"/>
          <p:cNvSpPr>
            <a:spLocks noGrp="1"/>
          </p:cNvSpPr>
          <p:nvPr>
            <p:ph idx="1"/>
          </p:nvPr>
        </p:nvSpPr>
        <p:spPr>
          <a:xfrm>
            <a:off x="1251678" y="1315717"/>
            <a:ext cx="10178322" cy="3593591"/>
          </a:xfrm>
        </p:spPr>
        <p:txBody>
          <a:bodyPr/>
          <a:lstStyle/>
          <a:p>
            <a:r>
              <a:rPr lang="en-US" dirty="0" smtClean="0"/>
              <a:t>New York’s real estate market is vastly diverse, even in comparing the three top agencies against one another</a:t>
            </a:r>
          </a:p>
          <a:p>
            <a:r>
              <a:rPr lang="en-US" dirty="0"/>
              <a:t>Such data for renters is already transparent in the form of Zillow and </a:t>
            </a:r>
            <a:r>
              <a:rPr lang="en-US" dirty="0" err="1" smtClean="0"/>
              <a:t>StreetEasy</a:t>
            </a:r>
            <a:endParaRPr lang="en-US" dirty="0" smtClean="0"/>
          </a:p>
          <a:p>
            <a:r>
              <a:rPr lang="en-US" dirty="0" smtClean="0"/>
              <a:t>Though helpful to see overall trends by agency, bedroom or borough, those in the real estate market should look to analyze specifics that matter to renters, like price differences in bedrooms by neighborhood, since aggregated data of this sort isn’t currently available</a:t>
            </a:r>
          </a:p>
          <a:p>
            <a:r>
              <a:rPr lang="en-US" dirty="0" smtClean="0"/>
              <a:t>Future work would include a continual aggregation of listings under a dataset that takes in each new listing, and compiles such data on a daily basis so time-series trends can be developed</a:t>
            </a:r>
            <a:endParaRPr lang="en-US" dirty="0"/>
          </a:p>
        </p:txBody>
      </p:sp>
    </p:spTree>
    <p:extLst>
      <p:ext uri="{BB962C8B-B14F-4D97-AF65-F5344CB8AC3E}">
        <p14:creationId xmlns:p14="http://schemas.microsoft.com/office/powerpoint/2010/main" val="21705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678" y="3176385"/>
            <a:ext cx="10178322" cy="1492132"/>
          </a:xfrm>
        </p:spPr>
        <p:txBody>
          <a:bodyPr/>
          <a:lstStyle/>
          <a:p>
            <a:r>
              <a:rPr lang="en-US" dirty="0" err="1" smtClean="0"/>
              <a:t>QuestionS</a:t>
            </a:r>
            <a:r>
              <a:rPr lang="en-US" dirty="0" smtClean="0"/>
              <a:t>?</a:t>
            </a:r>
            <a:endParaRPr lang="en-US" dirty="0"/>
          </a:p>
        </p:txBody>
      </p:sp>
    </p:spTree>
    <p:extLst>
      <p:ext uri="{BB962C8B-B14F-4D97-AF65-F5344CB8AC3E}">
        <p14:creationId xmlns:p14="http://schemas.microsoft.com/office/powerpoint/2010/main" val="208772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Calibri" charset="0"/>
                <a:cs typeface="Calibri" charset="0"/>
              </a:rPr>
              <a:t>Why do we care?</a:t>
            </a:r>
            <a:endParaRPr lang="en-US" dirty="0">
              <a:latin typeface="Calibri" charset="0"/>
              <a:ea typeface="Calibri" charset="0"/>
              <a:cs typeface="Calibri" charset="0"/>
            </a:endParaRPr>
          </a:p>
        </p:txBody>
      </p:sp>
      <p:sp>
        <p:nvSpPr>
          <p:cNvPr id="3" name="Content Placeholder 2"/>
          <p:cNvSpPr>
            <a:spLocks noGrp="1"/>
          </p:cNvSpPr>
          <p:nvPr>
            <p:ph idx="1"/>
          </p:nvPr>
        </p:nvSpPr>
        <p:spPr>
          <a:xfrm>
            <a:off x="1371600" y="2319867"/>
            <a:ext cx="9601200" cy="3581400"/>
          </a:xfrm>
        </p:spPr>
        <p:txBody>
          <a:bodyPr/>
          <a:lstStyle/>
          <a:p>
            <a:r>
              <a:rPr lang="en-US" dirty="0" smtClean="0">
                <a:latin typeface="Calibri" charset="0"/>
                <a:ea typeface="Calibri" charset="0"/>
                <a:cs typeface="Calibri" charset="0"/>
              </a:rPr>
              <a:t>As of 2018, </a:t>
            </a:r>
            <a:r>
              <a:rPr lang="en-US" dirty="0">
                <a:latin typeface="Calibri" charset="0"/>
                <a:ea typeface="Calibri" charset="0"/>
                <a:cs typeface="Calibri" charset="0"/>
              </a:rPr>
              <a:t>65.1 </a:t>
            </a:r>
            <a:r>
              <a:rPr lang="en-US" dirty="0" smtClean="0">
                <a:latin typeface="Calibri" charset="0"/>
                <a:ea typeface="Calibri" charset="0"/>
                <a:cs typeface="Calibri" charset="0"/>
              </a:rPr>
              <a:t>% of New York residents rent, while 34.9% are homeowners </a:t>
            </a:r>
            <a:r>
              <a:rPr lang="en-US" baseline="30000" dirty="0" smtClean="0">
                <a:latin typeface="Calibri" charset="0"/>
                <a:ea typeface="Calibri" charset="0"/>
                <a:cs typeface="Calibri" charset="0"/>
              </a:rPr>
              <a:t>1</a:t>
            </a:r>
          </a:p>
          <a:p>
            <a:r>
              <a:rPr lang="en-US" dirty="0" smtClean="0">
                <a:latin typeface="Calibri" charset="0"/>
                <a:ea typeface="Calibri" charset="0"/>
                <a:cs typeface="Calibri" charset="0"/>
              </a:rPr>
              <a:t>The most recent Federal census shows that the American homeownership rate is 64.1% </a:t>
            </a:r>
            <a:r>
              <a:rPr lang="en-US" baseline="30000" dirty="0" smtClean="0">
                <a:latin typeface="Calibri" charset="0"/>
                <a:ea typeface="Calibri" charset="0"/>
                <a:cs typeface="Calibri" charset="0"/>
              </a:rPr>
              <a:t>2</a:t>
            </a:r>
          </a:p>
          <a:p>
            <a:r>
              <a:rPr lang="en-US" dirty="0" smtClean="0">
                <a:latin typeface="Calibri" charset="0"/>
                <a:ea typeface="Calibri" charset="0"/>
                <a:cs typeface="Calibri" charset="0"/>
              </a:rPr>
              <a:t>New York, like many urban cities, attracts people from around the country and world</a:t>
            </a:r>
          </a:p>
          <a:p>
            <a:r>
              <a:rPr lang="en-US" dirty="0" smtClean="0">
                <a:latin typeface="Calibri" charset="0"/>
                <a:ea typeface="Calibri" charset="0"/>
                <a:cs typeface="Calibri" charset="0"/>
              </a:rPr>
              <a:t>Many residents live in NYC for the short to medium-term </a:t>
            </a:r>
          </a:p>
          <a:p>
            <a:r>
              <a:rPr lang="en-US" dirty="0" smtClean="0">
                <a:latin typeface="Calibri" charset="0"/>
                <a:ea typeface="Calibri" charset="0"/>
                <a:cs typeface="Calibri" charset="0"/>
              </a:rPr>
              <a:t>The home sales market is irrelevant for most people, particularly younger people making the effort to work and live in NY (or come for a </a:t>
            </a:r>
            <a:r>
              <a:rPr lang="en-US" dirty="0" err="1" smtClean="0">
                <a:latin typeface="Calibri" charset="0"/>
                <a:ea typeface="Calibri" charset="0"/>
                <a:cs typeface="Calibri" charset="0"/>
              </a:rPr>
              <a:t>bootcamp</a:t>
            </a:r>
            <a:r>
              <a:rPr lang="en-US" dirty="0" smtClean="0">
                <a:latin typeface="Calibri" charset="0"/>
                <a:ea typeface="Calibri" charset="0"/>
                <a:cs typeface="Calibri" charset="0"/>
              </a:rPr>
              <a:t>)</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613014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alibri" charset="0"/>
                <a:ea typeface="Calibri" charset="0"/>
                <a:cs typeface="Calibri" charset="0"/>
              </a:rPr>
              <a:t>What companies occupy the rental market?</a:t>
            </a:r>
            <a:endParaRPr lang="en-US" sz="4000"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4989" y="2286000"/>
            <a:ext cx="6070972" cy="3594100"/>
          </a:xfrm>
        </p:spPr>
      </p:pic>
      <p:sp>
        <p:nvSpPr>
          <p:cNvPr id="5" name="TextBox 4"/>
          <p:cNvSpPr txBox="1"/>
          <p:nvPr/>
        </p:nvSpPr>
        <p:spPr>
          <a:xfrm>
            <a:off x="9375961" y="2286000"/>
            <a:ext cx="389467" cy="276999"/>
          </a:xfrm>
          <a:prstGeom prst="rect">
            <a:avLst/>
          </a:prstGeom>
          <a:noFill/>
        </p:spPr>
        <p:txBody>
          <a:bodyPr wrap="square" rtlCol="0">
            <a:spAutoFit/>
          </a:bodyPr>
          <a:lstStyle/>
          <a:p>
            <a:r>
              <a:rPr lang="en-US" baseline="30000" dirty="0" smtClean="0"/>
              <a:t>3</a:t>
            </a:r>
            <a:endParaRPr lang="en-US" baseline="30000" dirty="0"/>
          </a:p>
        </p:txBody>
      </p:sp>
    </p:spTree>
    <p:extLst>
      <p:ext uri="{BB962C8B-B14F-4D97-AF65-F5344CB8AC3E}">
        <p14:creationId xmlns:p14="http://schemas.microsoft.com/office/powerpoint/2010/main" val="1234147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Calibri" charset="0"/>
                <a:cs typeface="Calibri" charset="0"/>
              </a:rPr>
              <a:t>Project Outline &amp; Motive</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Calibri" charset="0"/>
                <a:ea typeface="Calibri" charset="0"/>
                <a:cs typeface="Calibri" charset="0"/>
              </a:rPr>
              <a:t>Analyze differences in data between selection of top ten real estate companies</a:t>
            </a:r>
          </a:p>
          <a:p>
            <a:r>
              <a:rPr lang="en-US" dirty="0" smtClean="0">
                <a:latin typeface="Calibri" charset="0"/>
                <a:ea typeface="Calibri" charset="0"/>
                <a:cs typeface="Calibri" charset="0"/>
              </a:rPr>
              <a:t>Scrape all active listings in </a:t>
            </a:r>
            <a:r>
              <a:rPr lang="en-US" dirty="0" err="1" smtClean="0">
                <a:latin typeface="Calibri" charset="0"/>
                <a:ea typeface="Calibri" charset="0"/>
                <a:cs typeface="Calibri" charset="0"/>
              </a:rPr>
              <a:t>Manthattan</a:t>
            </a:r>
            <a:r>
              <a:rPr lang="en-US" dirty="0" smtClean="0">
                <a:latin typeface="Calibri" charset="0"/>
                <a:ea typeface="Calibri" charset="0"/>
                <a:cs typeface="Calibri" charset="0"/>
              </a:rPr>
              <a:t>, Brooklyn and Queens from </a:t>
            </a:r>
            <a:r>
              <a:rPr lang="en-US" dirty="0" err="1" smtClean="0">
                <a:latin typeface="Calibri" charset="0"/>
                <a:ea typeface="Calibri" charset="0"/>
                <a:cs typeface="Calibri" charset="0"/>
              </a:rPr>
              <a:t>Elliman</a:t>
            </a:r>
            <a:r>
              <a:rPr lang="en-US" dirty="0" smtClean="0">
                <a:latin typeface="Calibri" charset="0"/>
                <a:ea typeface="Calibri" charset="0"/>
                <a:cs typeface="Calibri" charset="0"/>
              </a:rPr>
              <a:t>, Corcoran and Compass (top 3 companies)</a:t>
            </a:r>
          </a:p>
          <a:p>
            <a:r>
              <a:rPr lang="en-US" dirty="0" smtClean="0">
                <a:latin typeface="Calibri" charset="0"/>
                <a:ea typeface="Calibri" charset="0"/>
                <a:cs typeface="Calibri" charset="0"/>
              </a:rPr>
              <a:t>Normalize data across the three extractions so analysis is uniform</a:t>
            </a:r>
          </a:p>
          <a:p>
            <a:r>
              <a:rPr lang="en-US" dirty="0" smtClean="0">
                <a:latin typeface="Calibri" charset="0"/>
                <a:ea typeface="Calibri" charset="0"/>
                <a:cs typeface="Calibri" charset="0"/>
              </a:rPr>
              <a:t>Explore differences in </a:t>
            </a:r>
            <a:r>
              <a:rPr lang="en-US" dirty="0">
                <a:latin typeface="Calibri" charset="0"/>
                <a:ea typeface="Calibri" charset="0"/>
                <a:cs typeface="Calibri" charset="0"/>
              </a:rPr>
              <a:t>price, neighborhood, </a:t>
            </a:r>
            <a:r>
              <a:rPr lang="en-US" dirty="0" err="1">
                <a:latin typeface="Calibri" charset="0"/>
                <a:ea typeface="Calibri" charset="0"/>
                <a:cs typeface="Calibri" charset="0"/>
              </a:rPr>
              <a:t>boro</a:t>
            </a:r>
            <a:r>
              <a:rPr lang="en-US" dirty="0">
                <a:latin typeface="Calibri" charset="0"/>
                <a:ea typeface="Calibri" charset="0"/>
                <a:cs typeface="Calibri" charset="0"/>
              </a:rPr>
              <a:t> and </a:t>
            </a:r>
            <a:r>
              <a:rPr lang="en-US" dirty="0" smtClean="0">
                <a:latin typeface="Calibri" charset="0"/>
                <a:ea typeface="Calibri" charset="0"/>
                <a:cs typeface="Calibri" charset="0"/>
              </a:rPr>
              <a:t>bedroom in each of the 3 rental companies </a:t>
            </a:r>
          </a:p>
          <a:p>
            <a:r>
              <a:rPr lang="en-US" dirty="0" smtClean="0">
                <a:latin typeface="Calibri" charset="0"/>
                <a:ea typeface="Calibri" charset="0"/>
                <a:cs typeface="Calibri" charset="0"/>
              </a:rPr>
              <a:t>Provide findings for customer (preferences may change after looking through data in different neighborhoods)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6358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66" y="201056"/>
            <a:ext cx="9601200" cy="1485900"/>
          </a:xfrm>
        </p:spPr>
        <p:txBody>
          <a:bodyPr/>
          <a:lstStyle/>
          <a:p>
            <a:r>
              <a:rPr lang="en-US" dirty="0" smtClean="0">
                <a:latin typeface="Calibri" charset="0"/>
                <a:ea typeface="Calibri" charset="0"/>
                <a:cs typeface="Calibri" charset="0"/>
              </a:rPr>
              <a:t>Original Data</a:t>
            </a:r>
            <a:endParaRPr lang="en-US" dirty="0">
              <a:latin typeface="Calibri" charset="0"/>
              <a:ea typeface="Calibri" charset="0"/>
              <a:cs typeface="Calibr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784" y="1384299"/>
            <a:ext cx="7990084" cy="1638301"/>
          </a:xfrm>
          <a:prstGeom prst="rect">
            <a:avLst/>
          </a:prstGeom>
        </p:spPr>
      </p:pic>
      <p:sp>
        <p:nvSpPr>
          <p:cNvPr id="5" name="TextBox 4"/>
          <p:cNvSpPr txBox="1"/>
          <p:nvPr/>
        </p:nvSpPr>
        <p:spPr>
          <a:xfrm>
            <a:off x="1253067" y="1435099"/>
            <a:ext cx="2474716" cy="738664"/>
          </a:xfrm>
          <a:prstGeom prst="rect">
            <a:avLst/>
          </a:prstGeom>
          <a:noFill/>
        </p:spPr>
        <p:txBody>
          <a:bodyPr wrap="square" rtlCol="0">
            <a:spAutoFit/>
          </a:bodyPr>
          <a:lstStyle/>
          <a:p>
            <a:r>
              <a:rPr lang="en-US" sz="2400" dirty="0" smtClean="0">
                <a:latin typeface="Calibri" charset="0"/>
                <a:ea typeface="Calibri" charset="0"/>
                <a:cs typeface="Calibri" charset="0"/>
              </a:rPr>
              <a:t>Douglas </a:t>
            </a:r>
            <a:r>
              <a:rPr lang="en-US" sz="2400" dirty="0" err="1" smtClean="0">
                <a:latin typeface="Calibri" charset="0"/>
                <a:ea typeface="Calibri" charset="0"/>
                <a:cs typeface="Calibri" charset="0"/>
              </a:rPr>
              <a:t>Elliman</a:t>
            </a:r>
            <a:r>
              <a:rPr lang="en-US" sz="2400" dirty="0" smtClean="0">
                <a:latin typeface="Calibri" charset="0"/>
                <a:ea typeface="Calibri" charset="0"/>
                <a:cs typeface="Calibri" charset="0"/>
              </a:rPr>
              <a:t>:</a:t>
            </a:r>
            <a:r>
              <a:rPr lang="en-US" dirty="0" smtClean="0">
                <a:latin typeface="Calibri" charset="0"/>
                <a:ea typeface="Calibri" charset="0"/>
                <a:cs typeface="Calibri" charset="0"/>
              </a:rPr>
              <a:t> </a:t>
            </a:r>
            <a:endParaRPr lang="en-US" dirty="0">
              <a:latin typeface="Calibri" charset="0"/>
              <a:ea typeface="Calibri" charset="0"/>
              <a:cs typeface="Calibri" charset="0"/>
            </a:endParaRPr>
          </a:p>
          <a:p>
            <a:endParaRPr lang="en-US" dirty="0"/>
          </a:p>
        </p:txBody>
      </p:sp>
      <p:sp>
        <p:nvSpPr>
          <p:cNvPr id="6" name="TextBox 5"/>
          <p:cNvSpPr txBox="1"/>
          <p:nvPr/>
        </p:nvSpPr>
        <p:spPr>
          <a:xfrm>
            <a:off x="1253067" y="3022600"/>
            <a:ext cx="2201334" cy="461665"/>
          </a:xfrm>
          <a:prstGeom prst="rect">
            <a:avLst/>
          </a:prstGeom>
          <a:noFill/>
        </p:spPr>
        <p:txBody>
          <a:bodyPr wrap="square" rtlCol="0">
            <a:spAutoFit/>
          </a:bodyPr>
          <a:lstStyle/>
          <a:p>
            <a:r>
              <a:rPr lang="en-US" sz="2400" dirty="0" smtClean="0">
                <a:latin typeface="Calibri" charset="0"/>
                <a:ea typeface="Calibri" charset="0"/>
                <a:cs typeface="Calibri" charset="0"/>
              </a:rPr>
              <a:t>Corcoran:</a:t>
            </a:r>
            <a:endParaRPr lang="en-US" sz="2400" dirty="0">
              <a:latin typeface="Calibri" charset="0"/>
              <a:ea typeface="Calibri" charset="0"/>
              <a:cs typeface="Calibri" charset="0"/>
            </a:endParaRPr>
          </a:p>
        </p:txBody>
      </p:sp>
      <p:sp>
        <p:nvSpPr>
          <p:cNvPr id="7" name="TextBox 6"/>
          <p:cNvSpPr txBox="1"/>
          <p:nvPr/>
        </p:nvSpPr>
        <p:spPr>
          <a:xfrm>
            <a:off x="1253067" y="4787900"/>
            <a:ext cx="2201334" cy="461665"/>
          </a:xfrm>
          <a:prstGeom prst="rect">
            <a:avLst/>
          </a:prstGeom>
          <a:noFill/>
        </p:spPr>
        <p:txBody>
          <a:bodyPr wrap="square" rtlCol="0">
            <a:spAutoFit/>
          </a:bodyPr>
          <a:lstStyle/>
          <a:p>
            <a:r>
              <a:rPr lang="en-US" sz="2400" dirty="0" smtClean="0">
                <a:latin typeface="Calibri" charset="0"/>
                <a:ea typeface="Calibri" charset="0"/>
                <a:cs typeface="Calibri" charset="0"/>
              </a:rPr>
              <a:t>Compass:</a:t>
            </a:r>
            <a:endParaRPr lang="en-US" sz="2400" dirty="0">
              <a:latin typeface="Calibri" charset="0"/>
              <a:ea typeface="Calibri" charset="0"/>
              <a:cs typeface="Calibri"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783" y="4787900"/>
            <a:ext cx="7990084" cy="193297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783" y="3054349"/>
            <a:ext cx="7990084" cy="1765301"/>
          </a:xfrm>
          <a:prstGeom prst="rect">
            <a:avLst/>
          </a:prstGeom>
        </p:spPr>
      </p:pic>
    </p:spTree>
    <p:extLst>
      <p:ext uri="{BB962C8B-B14F-4D97-AF65-F5344CB8AC3E}">
        <p14:creationId xmlns:p14="http://schemas.microsoft.com/office/powerpoint/2010/main" val="489634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133" y="330200"/>
            <a:ext cx="9601200" cy="1485900"/>
          </a:xfrm>
        </p:spPr>
        <p:txBody>
          <a:bodyPr/>
          <a:lstStyle/>
          <a:p>
            <a:pPr algn="ctr"/>
            <a:r>
              <a:rPr lang="en-US" dirty="0" smtClean="0">
                <a:latin typeface="Calibri" charset="0"/>
                <a:ea typeface="Calibri" charset="0"/>
                <a:cs typeface="Calibri" charset="0"/>
              </a:rPr>
              <a:t>Normalized Data</a:t>
            </a:r>
            <a:endParaRPr lang="en-US" dirty="0">
              <a:latin typeface="Calibri" charset="0"/>
              <a:ea typeface="Calibri" charset="0"/>
              <a:cs typeface="Calibri"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800" y="1073150"/>
            <a:ext cx="7708900" cy="2095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100" y="4858808"/>
            <a:ext cx="7721600" cy="1714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00" y="3118908"/>
            <a:ext cx="7721600" cy="1739900"/>
          </a:xfrm>
          <a:prstGeom prst="rect">
            <a:avLst/>
          </a:prstGeom>
        </p:spPr>
      </p:pic>
    </p:spTree>
    <p:extLst>
      <p:ext uri="{BB962C8B-B14F-4D97-AF65-F5344CB8AC3E}">
        <p14:creationId xmlns:p14="http://schemas.microsoft.com/office/powerpoint/2010/main" val="37374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50333"/>
          </a:xfrm>
        </p:spPr>
        <p:txBody>
          <a:bodyPr>
            <a:normAutofit fontScale="90000"/>
          </a:bodyPr>
          <a:lstStyle/>
          <a:p>
            <a:pPr algn="ctr"/>
            <a:r>
              <a:rPr lang="en-US" dirty="0" smtClean="0">
                <a:latin typeface="Calibri" charset="0"/>
                <a:ea typeface="Calibri" charset="0"/>
                <a:cs typeface="Calibri" charset="0"/>
              </a:rPr>
              <a:t>Boroughs and Company</a:t>
            </a:r>
            <a:endParaRPr lang="en-US"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9475" y="1236133"/>
            <a:ext cx="5665449" cy="5393902"/>
          </a:xfrm>
        </p:spPr>
      </p:pic>
    </p:spTree>
    <p:extLst>
      <p:ext uri="{BB962C8B-B14F-4D97-AF65-F5344CB8AC3E}">
        <p14:creationId xmlns:p14="http://schemas.microsoft.com/office/powerpoint/2010/main" val="55383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933" y="174473"/>
            <a:ext cx="10668000" cy="1485900"/>
          </a:xfrm>
        </p:spPr>
        <p:txBody>
          <a:bodyPr>
            <a:normAutofit/>
          </a:bodyPr>
          <a:lstStyle/>
          <a:p>
            <a:r>
              <a:rPr lang="en-US" sz="4000" dirty="0" smtClean="0">
                <a:latin typeface="Calibri" charset="0"/>
                <a:ea typeface="Calibri" charset="0"/>
                <a:cs typeface="Calibri" charset="0"/>
              </a:rPr>
              <a:t>Bedrooms and Company Average Price</a:t>
            </a:r>
            <a:endParaRPr lang="en-US" sz="4000"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868" y="900491"/>
            <a:ext cx="8429466" cy="5860486"/>
          </a:xfrm>
          <a:prstGeom prst="rect">
            <a:avLst/>
          </a:prstGeom>
        </p:spPr>
      </p:pic>
    </p:spTree>
    <p:extLst>
      <p:ext uri="{BB962C8B-B14F-4D97-AF65-F5344CB8AC3E}">
        <p14:creationId xmlns:p14="http://schemas.microsoft.com/office/powerpoint/2010/main" val="1446064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933" y="-57150"/>
            <a:ext cx="10914969" cy="1485900"/>
          </a:xfrm>
        </p:spPr>
        <p:txBody>
          <a:bodyPr>
            <a:normAutofit fontScale="90000"/>
          </a:bodyPr>
          <a:lstStyle/>
          <a:p>
            <a:r>
              <a:rPr lang="en-US" dirty="0" smtClean="0">
                <a:latin typeface="Calibri" charset="0"/>
                <a:ea typeface="Calibri" charset="0"/>
                <a:cs typeface="Calibri" charset="0"/>
              </a:rPr>
              <a:t>Distribution of Prices by # of Beds</a:t>
            </a:r>
            <a:br>
              <a:rPr lang="en-US" dirty="0" smtClean="0">
                <a:latin typeface="Calibri" charset="0"/>
                <a:ea typeface="Calibri" charset="0"/>
                <a:cs typeface="Calibri" charset="0"/>
              </a:rPr>
            </a:br>
            <a:endParaRPr lang="en-US"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702" y="685800"/>
            <a:ext cx="7864098" cy="6164084"/>
          </a:xfrm>
        </p:spPr>
      </p:pic>
    </p:spTree>
    <p:extLst>
      <p:ext uri="{BB962C8B-B14F-4D97-AF65-F5344CB8AC3E}">
        <p14:creationId xmlns:p14="http://schemas.microsoft.com/office/powerpoint/2010/main" val="947348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1811</TotalTime>
  <Words>438</Words>
  <Application>Microsoft Macintosh PowerPoint</Application>
  <PresentationFormat>Widescreen</PresentationFormat>
  <Paragraphs>42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Gill Sans MT</vt:lpstr>
      <vt:lpstr>Impact</vt:lpstr>
      <vt:lpstr>Arial</vt:lpstr>
      <vt:lpstr>Badge</vt:lpstr>
      <vt:lpstr>NYC Rental Giants</vt:lpstr>
      <vt:lpstr>Why do we care?</vt:lpstr>
      <vt:lpstr>What companies occupy the rental market?</vt:lpstr>
      <vt:lpstr>Project Outline &amp; Motive</vt:lpstr>
      <vt:lpstr>Original Data</vt:lpstr>
      <vt:lpstr>Normalized Data</vt:lpstr>
      <vt:lpstr>Boroughs and Company</vt:lpstr>
      <vt:lpstr>Bedrooms and Company Average Price</vt:lpstr>
      <vt:lpstr>Distribution of Prices by # of Beds </vt:lpstr>
      <vt:lpstr>Simpson’s Paradox</vt:lpstr>
      <vt:lpstr>How to sort?</vt:lpstr>
      <vt:lpstr>What neighborhood are you interested in?</vt:lpstr>
      <vt:lpstr>Conclusions &amp; Considerations</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Rental GiAnts</dc:title>
  <dc:creator>Michael Razumovsky</dc:creator>
  <cp:lastModifiedBy>Michael Razumovsky</cp:lastModifiedBy>
  <cp:revision>20</cp:revision>
  <dcterms:created xsi:type="dcterms:W3CDTF">2019-08-03T16:58:50Z</dcterms:created>
  <dcterms:modified xsi:type="dcterms:W3CDTF">2019-08-04T23:10:16Z</dcterms:modified>
</cp:coreProperties>
</file>