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64" r:id="rId5"/>
    <p:sldId id="276" r:id="rId6"/>
    <p:sldId id="281" r:id="rId7"/>
    <p:sldId id="282" r:id="rId8"/>
    <p:sldId id="278" r:id="rId9"/>
    <p:sldId id="279" r:id="rId10"/>
    <p:sldId id="266" r:id="rId11"/>
    <p:sldId id="283" r:id="rId12"/>
    <p:sldId id="268" r:id="rId13"/>
    <p:sldId id="269" r:id="rId14"/>
    <p:sldId id="270" r:id="rId15"/>
    <p:sldId id="280" r:id="rId16"/>
    <p:sldId id="274"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2" autoAdjust="0"/>
    <p:restoredTop sz="78955" autoAdjust="0"/>
  </p:normalViewPr>
  <p:slideViewPr>
    <p:cSldViewPr showGuides="1">
      <p:cViewPr>
        <p:scale>
          <a:sx n="50" d="100"/>
          <a:sy n="50" d="100"/>
        </p:scale>
        <p:origin x="621" y="50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77D14C5-CED9-4CFC-B338-DFB0C8090B9F}">
      <dgm:prSet phldrT="[Text]"/>
      <dgm:spPr/>
      <dgm:t>
        <a:bodyPr/>
        <a:lstStyle/>
        <a:p>
          <a:r>
            <a:rPr lang="en-US" dirty="0" err="1"/>
            <a:t>Normalisation</a:t>
          </a:r>
          <a:endParaRPr lang="en-US" dirty="0"/>
        </a:p>
      </dgm:t>
      <dgm:extLst>
        <a:ext uri="{E40237B7-FDA0-4F09-8148-C483321AD2D9}">
          <dgm14:cNvPr xmlns:dgm14="http://schemas.microsoft.com/office/drawing/2010/diagram" id="0" name="" descr="Vertical bullet list showing 3 groups arranged one below the other and bullet points are present under each group."/>
        </a:ext>
      </dgm:extLs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dirty="0"/>
            <a:t>Registering individual MRI images to same template image </a:t>
          </a: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C67E77D-62FA-499D-B5E6-E79A091C5267}">
      <dgm:prSet phldrT="[Text]"/>
      <dgm:spPr/>
      <dgm:t>
        <a:bodyPr/>
        <a:lstStyle/>
        <a:p>
          <a:r>
            <a:rPr lang="en-US" dirty="0"/>
            <a:t>Segmentation</a:t>
          </a:r>
        </a:p>
      </dgm:t>
      <dgm:extLst>
        <a:ext uri="{E40237B7-FDA0-4F09-8148-C483321AD2D9}">
          <dgm14:cNvPr xmlns:dgm14="http://schemas.microsoft.com/office/drawing/2010/diagram" id="0" name="" descr="Vertical bullet list showing 3 groups arranged one below the other and bullet points are present under each group."/>
        </a:ext>
      </dgm:extLs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D6510970-8F9C-4B45-A0F3-6ACB9AA76D40}">
      <dgm:prSet phldrT="[Text]"/>
      <dgm:spPr/>
      <dgm:t>
        <a:bodyPr/>
        <a:lstStyle/>
        <a:p>
          <a:r>
            <a:rPr lang="en-US" dirty="0" err="1"/>
            <a:t>Normalised</a:t>
          </a:r>
          <a:r>
            <a:rPr lang="en-US" dirty="0"/>
            <a:t> images segmented into GM, WM, CSF </a:t>
          </a:r>
        </a:p>
      </dgm:t>
    </dgm:pt>
    <dgm:pt modelId="{7A9FC291-2B6A-4475-8B09-917F9F09E3AB}" type="parTrans" cxnId="{C6E7222A-5F84-456A-9806-D51868FAF8A9}">
      <dgm:prSet/>
      <dgm:spPr/>
      <dgm:t>
        <a:bodyPr/>
        <a:lstStyle/>
        <a:p>
          <a:endParaRPr lang="en-US"/>
        </a:p>
      </dgm:t>
    </dgm:pt>
    <dgm:pt modelId="{4B87F32C-3630-48F2-9114-4262C0BEEA9E}" type="sibTrans" cxnId="{C6E7222A-5F84-456A-9806-D51868FAF8A9}">
      <dgm:prSet/>
      <dgm:spPr/>
      <dgm:t>
        <a:bodyPr/>
        <a:lstStyle/>
        <a:p>
          <a:endParaRPr lang="en-US"/>
        </a:p>
      </dgm:t>
    </dgm:pt>
    <dgm:pt modelId="{CC6B7442-0B72-4EF2-9F13-1325B51AFF9F}">
      <dgm:prSet phldrT="[Text]"/>
      <dgm:spPr/>
      <dgm:t>
        <a:bodyPr/>
        <a:lstStyle/>
        <a:p>
          <a:r>
            <a:rPr lang="en-US" dirty="0"/>
            <a:t>Smoothing</a:t>
          </a:r>
        </a:p>
      </dgm:t>
    </dgm:pt>
    <dgm:pt modelId="{E3D139E0-5DC2-4F8E-9F8F-B3F0EBCD4689}" type="parTrans" cxnId="{102D6D4D-90C9-40F4-A001-35DCC329B127}">
      <dgm:prSet/>
      <dgm:spPr/>
      <dgm:t>
        <a:bodyPr/>
        <a:lstStyle/>
        <a:p>
          <a:endParaRPr lang="en-US"/>
        </a:p>
      </dgm:t>
    </dgm:pt>
    <dgm:pt modelId="{FF80E1BA-0D6F-4EE8-9640-892A5897DBCD}" type="sibTrans" cxnId="{102D6D4D-90C9-40F4-A001-35DCC329B127}">
      <dgm:prSet/>
      <dgm:spPr/>
      <dgm:t>
        <a:bodyPr/>
        <a:lstStyle/>
        <a:p>
          <a:endParaRPr lang="en-US"/>
        </a:p>
      </dgm:t>
    </dgm:pt>
    <dgm:pt modelId="{FE0A3CAE-D039-42F2-AF12-1E6F6793A633}">
      <dgm:prSet phldrT="[Text]"/>
      <dgm:spPr/>
      <dgm:t>
        <a:bodyPr/>
        <a:lstStyle/>
        <a:p>
          <a:r>
            <a:rPr lang="en-US" dirty="0"/>
            <a:t>Ensure each voxel has average amount of GM and WM</a:t>
          </a:r>
        </a:p>
      </dgm:t>
    </dgm:pt>
    <dgm:pt modelId="{7E2ED2D1-AFF4-4DED-BB53-30A310825CE2}" type="parTrans" cxnId="{A6FB3C49-AB75-4315-BB6B-886AA454F16F}">
      <dgm:prSet/>
      <dgm:spPr/>
      <dgm:t>
        <a:bodyPr/>
        <a:lstStyle/>
        <a:p>
          <a:endParaRPr lang="en-US"/>
        </a:p>
      </dgm:t>
    </dgm:pt>
    <dgm:pt modelId="{417BDEF2-191B-4000-BDE8-D3D22A51FCF3}" type="sibTrans" cxnId="{A6FB3C49-AB75-4315-BB6B-886AA454F16F}">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pt>
    <dgm:pt modelId="{A9DD881E-A532-414B-870C-8ADE2076F78C}" type="pres">
      <dgm:prSet presAssocID="{477D14C5-CED9-4CFC-B338-DFB0C8090B9F}" presName="parentText" presStyleLbl="node1" presStyleIdx="0" presStyleCnt="3">
        <dgm:presLayoutVars>
          <dgm:chMax val="0"/>
          <dgm:bulletEnabled val="1"/>
        </dgm:presLayoutVars>
      </dgm:prSet>
      <dgm:spPr/>
    </dgm:pt>
    <dgm:pt modelId="{CD5F6E02-AD43-4E7A-935B-DDF5D6C74800}" type="pres">
      <dgm:prSet presAssocID="{477D14C5-CED9-4CFC-B338-DFB0C8090B9F}" presName="childText" presStyleLbl="revTx" presStyleIdx="0" presStyleCnt="3">
        <dgm:presLayoutVars>
          <dgm:bulletEnabled val="1"/>
        </dgm:presLayoutVars>
      </dgm:prSet>
      <dgm:spPr/>
    </dgm:pt>
    <dgm:pt modelId="{81203336-F3DE-4B3A-BCF4-0F68C23AC2BB}" type="pres">
      <dgm:prSet presAssocID="{3C67E77D-62FA-499D-B5E6-E79A091C5267}" presName="parentText" presStyleLbl="node1" presStyleIdx="1" presStyleCnt="3">
        <dgm:presLayoutVars>
          <dgm:chMax val="0"/>
          <dgm:bulletEnabled val="1"/>
        </dgm:presLayoutVars>
      </dgm:prSet>
      <dgm:spPr/>
    </dgm:pt>
    <dgm:pt modelId="{782956A5-ADC8-4959-B856-589B9D9B9635}" type="pres">
      <dgm:prSet presAssocID="{3C67E77D-62FA-499D-B5E6-E79A091C5267}" presName="childText" presStyleLbl="revTx" presStyleIdx="1" presStyleCnt="3">
        <dgm:presLayoutVars>
          <dgm:bulletEnabled val="1"/>
        </dgm:presLayoutVars>
      </dgm:prSet>
      <dgm:spPr/>
    </dgm:pt>
    <dgm:pt modelId="{D64CB5D5-837D-47FC-9E42-A26D800BC695}" type="pres">
      <dgm:prSet presAssocID="{CC6B7442-0B72-4EF2-9F13-1325B51AFF9F}" presName="parentText" presStyleLbl="node1" presStyleIdx="2" presStyleCnt="3">
        <dgm:presLayoutVars>
          <dgm:chMax val="0"/>
          <dgm:bulletEnabled val="1"/>
        </dgm:presLayoutVars>
      </dgm:prSet>
      <dgm:spPr/>
    </dgm:pt>
    <dgm:pt modelId="{08B7B17B-8600-44B0-B235-389E5D71D804}" type="pres">
      <dgm:prSet presAssocID="{CC6B7442-0B72-4EF2-9F13-1325B51AFF9F}" presName="childText" presStyleLbl="revTx" presStyleIdx="2" presStyleCnt="3">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C6E7222A-5F84-456A-9806-D51868FAF8A9}" srcId="{3C67E77D-62FA-499D-B5E6-E79A091C5267}" destId="{D6510970-8F9C-4B45-A0F3-6ACB9AA76D40}" srcOrd="0" destOrd="0" parTransId="{7A9FC291-2B6A-4475-8B09-917F9F09E3AB}" sibTransId="{4B87F32C-3630-48F2-9114-4262C0BEEA9E}"/>
    <dgm:cxn modelId="{32AA6160-4426-4C4D-93AE-E2F474E37AD9}" srcId="{90119837-5B71-4D44-BB01-DB0B084933C8}" destId="{3C67E77D-62FA-499D-B5E6-E79A091C5267}" srcOrd="1" destOrd="0" parTransId="{5337D229-E330-4525-B0FA-14EC5A80604A}" sibTransId="{C056AC5D-B04E-4376-A1CB-3EAB7BE5AF5B}"/>
    <dgm:cxn modelId="{A6FB3C49-AB75-4315-BB6B-886AA454F16F}" srcId="{CC6B7442-0B72-4EF2-9F13-1325B51AFF9F}" destId="{FE0A3CAE-D039-42F2-AF12-1E6F6793A633}" srcOrd="0" destOrd="0" parTransId="{7E2ED2D1-AFF4-4DED-BB53-30A310825CE2}" sibTransId="{417BDEF2-191B-4000-BDE8-D3D22A51FCF3}"/>
    <dgm:cxn modelId="{0F1F224B-6995-4D7E-B65E-FDD2121E7EA2}" type="presOf" srcId="{FE0A3CAE-D039-42F2-AF12-1E6F6793A633}" destId="{08B7B17B-8600-44B0-B235-389E5D71D804}" srcOrd="0" destOrd="0" presId="urn:microsoft.com/office/officeart/2005/8/layout/vList2"/>
    <dgm:cxn modelId="{102D6D4D-90C9-40F4-A001-35DCC329B127}" srcId="{90119837-5B71-4D44-BB01-DB0B084933C8}" destId="{CC6B7442-0B72-4EF2-9F13-1325B51AFF9F}" srcOrd="2" destOrd="0" parTransId="{E3D139E0-5DC2-4F8E-9F8F-B3F0EBCD4689}" sibTransId="{FF80E1BA-0D6F-4EE8-9640-892A5897DBCD}"/>
    <dgm:cxn modelId="{5BDE416F-F97E-4F73-BE1A-C12EA4F60682}" type="presOf" srcId="{90119837-5B71-4D44-BB01-DB0B084933C8}" destId="{ED5DCCC5-BCA8-4491-AA37-BAF153ECA184}" srcOrd="0" destOrd="0" presId="urn:microsoft.com/office/officeart/2005/8/layout/vList2"/>
    <dgm:cxn modelId="{FFD8B471-C98F-4DB5-8DE3-2AB7E896ADD5}" srcId="{477D14C5-CED9-4CFC-B338-DFB0C8090B9F}" destId="{C111C18A-FD96-4E63-821A-54D70D8DC65F}" srcOrd="0" destOrd="0" parTransId="{83BE74EF-FAB4-45A2-BBED-7CD5259AB210}" sibTransId="{B4F34DE2-2DAE-4F88-8C78-BD8892EBF4FF}"/>
    <dgm:cxn modelId="{594ECC8D-94FA-41B7-9F5F-6B7A67E36EF5}" type="presOf" srcId="{C111C18A-FD96-4E63-821A-54D70D8DC65F}" destId="{CD5F6E02-AD43-4E7A-935B-DDF5D6C74800}" srcOrd="0" destOrd="0" presId="urn:microsoft.com/office/officeart/2005/8/layout/vList2"/>
    <dgm:cxn modelId="{8D0A4494-246A-45A7-AB6A-CDBC9E33ECD3}" type="presOf" srcId="{477D14C5-CED9-4CFC-B338-DFB0C8090B9F}" destId="{A9DD881E-A532-414B-870C-8ADE2076F78C}" srcOrd="0" destOrd="0" presId="urn:microsoft.com/office/officeart/2005/8/layout/vList2"/>
    <dgm:cxn modelId="{139D5BB1-09CB-45F8-9347-D7764258A754}" type="presOf" srcId="{CC6B7442-0B72-4EF2-9F13-1325B51AFF9F}" destId="{D64CB5D5-837D-47FC-9E42-A26D800BC695}" srcOrd="0" destOrd="0" presId="urn:microsoft.com/office/officeart/2005/8/layout/vList2"/>
    <dgm:cxn modelId="{96956FBE-70C8-4F89-BD0B-33093C0F439D}" type="presOf" srcId="{3C67E77D-62FA-499D-B5E6-E79A091C5267}" destId="{81203336-F3DE-4B3A-BCF4-0F68C23AC2BB}" srcOrd="0" destOrd="0" presId="urn:microsoft.com/office/officeart/2005/8/layout/vList2"/>
    <dgm:cxn modelId="{A55A44F5-7713-43BE-A80C-9D7C49E6D5AD}" type="presOf" srcId="{D6510970-8F9C-4B45-A0F3-6ACB9AA76D40}" destId="{782956A5-ADC8-4959-B856-589B9D9B9635}" srcOrd="0" destOrd="0" presId="urn:microsoft.com/office/officeart/2005/8/layout/vList2"/>
    <dgm:cxn modelId="{0910C0A3-A67A-496C-8A74-C4E35FED4675}" type="presParOf" srcId="{ED5DCCC5-BCA8-4491-AA37-BAF153ECA184}" destId="{A9DD881E-A532-414B-870C-8ADE2076F78C}" srcOrd="0" destOrd="0" presId="urn:microsoft.com/office/officeart/2005/8/layout/vList2"/>
    <dgm:cxn modelId="{9334B2F5-7FCF-4B1F-B6AA-DB249F4421A1}" type="presParOf" srcId="{ED5DCCC5-BCA8-4491-AA37-BAF153ECA184}" destId="{CD5F6E02-AD43-4E7A-935B-DDF5D6C74800}" srcOrd="1" destOrd="0" presId="urn:microsoft.com/office/officeart/2005/8/layout/vList2"/>
    <dgm:cxn modelId="{4F4F04E9-8CC4-46EA-94F2-D97F126F4DA5}" type="presParOf" srcId="{ED5DCCC5-BCA8-4491-AA37-BAF153ECA184}" destId="{81203336-F3DE-4B3A-BCF4-0F68C23AC2BB}" srcOrd="2" destOrd="0" presId="urn:microsoft.com/office/officeart/2005/8/layout/vList2"/>
    <dgm:cxn modelId="{9E10C16C-1E52-4EC3-8CA1-A7C07C605948}" type="presParOf" srcId="{ED5DCCC5-BCA8-4491-AA37-BAF153ECA184}" destId="{782956A5-ADC8-4959-B856-589B9D9B9635}" srcOrd="3" destOrd="0" presId="urn:microsoft.com/office/officeart/2005/8/layout/vList2"/>
    <dgm:cxn modelId="{8E5B4048-9D19-4E76-9DF1-CC741CEADF9A}" type="presParOf" srcId="{ED5DCCC5-BCA8-4491-AA37-BAF153ECA184}" destId="{D64CB5D5-837D-47FC-9E42-A26D800BC695}" srcOrd="4" destOrd="0" presId="urn:microsoft.com/office/officeart/2005/8/layout/vList2"/>
    <dgm:cxn modelId="{3160F1A4-3C45-478F-BAAB-DEF3A5444A4A}"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26644"/>
          <a:ext cx="10156825"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err="1"/>
            <a:t>Normalisation</a:t>
          </a:r>
          <a:endParaRPr lang="en-US" sz="3400" kern="1200" dirty="0"/>
        </a:p>
      </dsp:txBody>
      <dsp:txXfrm>
        <a:off x="39809" y="66453"/>
        <a:ext cx="10077207" cy="735872"/>
      </dsp:txXfrm>
    </dsp:sp>
    <dsp:sp modelId="{CD5F6E02-AD43-4E7A-935B-DDF5D6C74800}">
      <dsp:nvSpPr>
        <dsp:cNvPr id="0" name=""/>
        <dsp:cNvSpPr/>
      </dsp:nvSpPr>
      <dsp:spPr>
        <a:xfrm>
          <a:off x="0" y="842134"/>
          <a:ext cx="10156825"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479"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Registering individual MRI images to same template image </a:t>
          </a:r>
        </a:p>
      </dsp:txBody>
      <dsp:txXfrm>
        <a:off x="0" y="842134"/>
        <a:ext cx="10156825" cy="844560"/>
      </dsp:txXfrm>
    </dsp:sp>
    <dsp:sp modelId="{81203336-F3DE-4B3A-BCF4-0F68C23AC2BB}">
      <dsp:nvSpPr>
        <dsp:cNvPr id="0" name=""/>
        <dsp:cNvSpPr/>
      </dsp:nvSpPr>
      <dsp:spPr>
        <a:xfrm>
          <a:off x="0" y="1686694"/>
          <a:ext cx="10156825"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Segmentation</a:t>
          </a:r>
        </a:p>
      </dsp:txBody>
      <dsp:txXfrm>
        <a:off x="39809" y="1726503"/>
        <a:ext cx="10077207" cy="735872"/>
      </dsp:txXfrm>
    </dsp:sp>
    <dsp:sp modelId="{782956A5-ADC8-4959-B856-589B9D9B9635}">
      <dsp:nvSpPr>
        <dsp:cNvPr id="0" name=""/>
        <dsp:cNvSpPr/>
      </dsp:nvSpPr>
      <dsp:spPr>
        <a:xfrm>
          <a:off x="0" y="2502185"/>
          <a:ext cx="10156825"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479"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dirty="0" err="1"/>
            <a:t>Normalised</a:t>
          </a:r>
          <a:r>
            <a:rPr lang="en-US" sz="2700" kern="1200" dirty="0"/>
            <a:t> images segmented into GM, WM, CSF </a:t>
          </a:r>
        </a:p>
      </dsp:txBody>
      <dsp:txXfrm>
        <a:off x="0" y="2502185"/>
        <a:ext cx="10156825" cy="563040"/>
      </dsp:txXfrm>
    </dsp:sp>
    <dsp:sp modelId="{D64CB5D5-837D-47FC-9E42-A26D800BC695}">
      <dsp:nvSpPr>
        <dsp:cNvPr id="0" name=""/>
        <dsp:cNvSpPr/>
      </dsp:nvSpPr>
      <dsp:spPr>
        <a:xfrm>
          <a:off x="0" y="3065225"/>
          <a:ext cx="10156825"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Smoothing</a:t>
          </a:r>
        </a:p>
      </dsp:txBody>
      <dsp:txXfrm>
        <a:off x="39809" y="3105034"/>
        <a:ext cx="10077207" cy="735872"/>
      </dsp:txXfrm>
    </dsp:sp>
    <dsp:sp modelId="{08B7B17B-8600-44B0-B235-389E5D71D804}">
      <dsp:nvSpPr>
        <dsp:cNvPr id="0" name=""/>
        <dsp:cNvSpPr/>
      </dsp:nvSpPr>
      <dsp:spPr>
        <a:xfrm>
          <a:off x="0" y="3880715"/>
          <a:ext cx="10156825"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479"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Ensure each voxel has average amount of GM and WM</a:t>
          </a:r>
        </a:p>
      </dsp:txBody>
      <dsp:txXfrm>
        <a:off x="0" y="3880715"/>
        <a:ext cx="10156825" cy="5630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6/4/2017</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6/4/2017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In this presentation I’ll briefly talk about: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What is PCA</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What my study is about (replication of Natalie et al, 2014 study </a:t>
            </a:r>
            <a:r>
              <a:rPr lang="en-US" sz="1200" dirty="0">
                <a:latin typeface="Arial" panose="020B0604020202020204" pitchFamily="34" charset="0"/>
                <a:cs typeface="Arial" panose="020B0604020202020204" pitchFamily="34" charset="0"/>
                <a:sym typeface="Wingdings" panose="05000000000000000000" pitchFamily="2" charset="2"/>
              </a:rPr>
              <a:t> but for PVP/ Headaches and Sensory </a:t>
            </a:r>
            <a:r>
              <a:rPr lang="en-US" sz="1200" dirty="0" err="1">
                <a:latin typeface="Arial" panose="020B0604020202020204" pitchFamily="34" charset="0"/>
                <a:cs typeface="Arial" panose="020B0604020202020204" pitchFamily="34" charset="0"/>
                <a:sym typeface="Wingdings" panose="05000000000000000000" pitchFamily="2" charset="2"/>
              </a:rPr>
              <a:t>symp</a:t>
            </a:r>
            <a:r>
              <a:rPr lang="en-US" sz="1200" dirty="0">
                <a:latin typeface="Arial" panose="020B0604020202020204" pitchFamily="34" charset="0"/>
                <a:cs typeface="Arial" panose="020B0604020202020204" pitchFamily="34" charset="0"/>
              </a:rPr>
              <a:t>)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Participants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Method </a:t>
            </a:r>
            <a:r>
              <a:rPr lang="en-US" sz="1200" dirty="0">
                <a:latin typeface="Arial" panose="020B0604020202020204" pitchFamily="34" charset="0"/>
                <a:cs typeface="Arial" panose="020B0604020202020204" pitchFamily="34" charset="0"/>
                <a:sym typeface="Wingdings" panose="05000000000000000000" pitchFamily="2" charset="2"/>
              </a:rPr>
              <a:t> VBM</a:t>
            </a:r>
            <a:br>
              <a:rPr lang="en-US" sz="1200" dirty="0">
                <a:latin typeface="Arial" panose="020B0604020202020204" pitchFamily="34" charset="0"/>
                <a:cs typeface="Arial" panose="020B0604020202020204" pitchFamily="34" charset="0"/>
                <a:sym typeface="Wingdings" panose="05000000000000000000" pitchFamily="2" charset="2"/>
              </a:rPr>
            </a:br>
            <a:r>
              <a:rPr lang="en-US" sz="1200" dirty="0">
                <a:latin typeface="Arial" panose="020B0604020202020204" pitchFamily="34" charset="0"/>
                <a:cs typeface="Arial" panose="020B0604020202020204" pitchFamily="34" charset="0"/>
                <a:sym typeface="Wingdings" panose="05000000000000000000" pitchFamily="2" charset="2"/>
              </a:rPr>
              <a:t>- What is VBM </a:t>
            </a:r>
            <a:br>
              <a:rPr lang="en-US" sz="1200" dirty="0">
                <a:latin typeface="Arial" panose="020B0604020202020204" pitchFamily="34" charset="0"/>
                <a:cs typeface="Arial" panose="020B0604020202020204" pitchFamily="34" charset="0"/>
                <a:sym typeface="Wingdings" panose="05000000000000000000" pitchFamily="2" charset="2"/>
              </a:rPr>
            </a:br>
            <a:r>
              <a:rPr lang="en-US" sz="1200" dirty="0">
                <a:latin typeface="Arial" panose="020B0604020202020204" pitchFamily="34" charset="0"/>
                <a:cs typeface="Arial" panose="020B0604020202020204" pitchFamily="34" charset="0"/>
                <a:sym typeface="Wingdings" panose="05000000000000000000" pitchFamily="2" charset="2"/>
              </a:rPr>
              <a:t>- What I need to do next and what to expect </a:t>
            </a:r>
            <a:br>
              <a:rPr lang="en-US" sz="1200" dirty="0">
                <a:latin typeface="Arial" panose="020B0604020202020204" pitchFamily="34" charset="0"/>
                <a:cs typeface="Arial" panose="020B0604020202020204" pitchFamily="34" charset="0"/>
                <a:sym typeface="Wingdings" panose="05000000000000000000" pitchFamily="2" charset="2"/>
              </a:rPr>
            </a:br>
            <a:r>
              <a:rPr lang="en-US" sz="1200" dirty="0">
                <a:latin typeface="Arial" panose="020B0604020202020204" pitchFamily="34" charset="0"/>
                <a:cs typeface="Arial" panose="020B0604020202020204" pitchFamily="34" charset="0"/>
                <a:sym typeface="Wingdings" panose="05000000000000000000" pitchFamily="2" charset="2"/>
              </a:rPr>
              <a:t>- Limitations of study and future research/implications </a:t>
            </a:r>
            <a:endParaRPr lang="en-GB"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8796F01-7154-41E0-B48B-A6921757531A}" type="slidenum">
              <a:rPr lang="en-GB" smtClean="0"/>
              <a:pPr/>
              <a:t>1</a:t>
            </a:fld>
            <a:endParaRPr lang="en-GB"/>
          </a:p>
        </p:txBody>
      </p:sp>
    </p:spTree>
    <p:extLst>
      <p:ext uri="{BB962C8B-B14F-4D97-AF65-F5344CB8AC3E}">
        <p14:creationId xmlns:p14="http://schemas.microsoft.com/office/powerpoint/2010/main" val="1608515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General linear model – allows variety of statistical tests </a:t>
            </a:r>
            <a:br>
              <a:rPr lang="en-US" dirty="0"/>
            </a:br>
            <a:r>
              <a:rPr lang="en-US" dirty="0">
                <a:sym typeface="Wingdings" panose="05000000000000000000" pitchFamily="2" charset="2"/>
              </a:rPr>
              <a:t> assess group differences in GM and WM volume in VBM analysis</a:t>
            </a:r>
            <a:br>
              <a:rPr lang="en-US" dirty="0"/>
            </a:br>
            <a:r>
              <a:rPr lang="en-US" dirty="0">
                <a:sym typeface="Wingdings" panose="05000000000000000000" pitchFamily="2" charset="2"/>
              </a:rPr>
              <a:t> t tests/ f-tests </a:t>
            </a:r>
            <a:br>
              <a:rPr lang="en-US" dirty="0">
                <a:sym typeface="Wingdings" panose="05000000000000000000" pitchFamily="2" charset="2"/>
              </a:rPr>
            </a:br>
            <a:r>
              <a:rPr lang="en-US" dirty="0">
                <a:sym typeface="Wingdings" panose="05000000000000000000" pitchFamily="2" charset="2"/>
              </a:rPr>
              <a:t> correlations</a:t>
            </a:r>
            <a:br>
              <a:rPr lang="en-US" dirty="0">
                <a:sym typeface="Wingdings" panose="05000000000000000000" pitchFamily="2" charset="2"/>
              </a:rPr>
            </a:br>
            <a:endParaRPr lang="en-US" dirty="0">
              <a:sym typeface="Wingdings" panose="05000000000000000000" pitchFamily="2" charset="2"/>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Necessary to correct for multiple comparisons – made up of results of many voxel wise stats test</a:t>
            </a:r>
            <a:br>
              <a:rPr lang="en-US" dirty="0"/>
            </a:br>
            <a:r>
              <a:rPr lang="en-US" dirty="0"/>
              <a:t>(Not sure which one to use? ) </a:t>
            </a:r>
            <a:br>
              <a:rPr lang="en-US" dirty="0"/>
            </a:br>
            <a:endParaRPr lang="en-US" dirty="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V3 = Motion perception/ Representation of visual fields</a:t>
            </a:r>
            <a:br>
              <a:rPr lang="en-US" dirty="0"/>
            </a:br>
            <a:r>
              <a:rPr lang="en-US" dirty="0"/>
              <a:t>V4 = Orientation/ </a:t>
            </a:r>
            <a:r>
              <a:rPr lang="en-US" dirty="0" err="1"/>
              <a:t>Colour</a:t>
            </a:r>
            <a:r>
              <a:rPr lang="en-US" dirty="0"/>
              <a:t>/ Selective extraction of simple features</a:t>
            </a:r>
            <a:br>
              <a:rPr lang="en-US" dirty="0"/>
            </a:br>
            <a:r>
              <a:rPr lang="en-US" dirty="0"/>
              <a:t>- Depth perception</a:t>
            </a:r>
            <a:br>
              <a:rPr lang="en-US" dirty="0"/>
            </a:br>
            <a:r>
              <a:rPr lang="en-US" dirty="0"/>
              <a:t>V5 = Motion </a:t>
            </a:r>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10</a:t>
            </a:fld>
            <a:endParaRPr lang="en-GB"/>
          </a:p>
        </p:txBody>
      </p:sp>
    </p:spTree>
    <p:extLst>
      <p:ext uri="{BB962C8B-B14F-4D97-AF65-F5344CB8AC3E}">
        <p14:creationId xmlns:p14="http://schemas.microsoft.com/office/powerpoint/2010/main" val="486335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Positive visual phenomenon not categorized/ separated </a:t>
            </a:r>
            <a:br>
              <a:rPr lang="en-US" dirty="0"/>
            </a:br>
            <a:r>
              <a:rPr lang="en-US" dirty="0"/>
              <a:t>- Many different types which can involve different areas of the visual cortex /brain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Comorbid symptoms - Some patients experience more than just PVP or headaches – they can have both or all of the symptoms of interest </a:t>
            </a:r>
            <a:r>
              <a:rPr lang="en-US" dirty="0">
                <a:sym typeface="Wingdings" panose="05000000000000000000" pitchFamily="2" charset="2"/>
              </a:rPr>
              <a:t> differences may be harder to identify so needs to be controlled for</a:t>
            </a:r>
            <a:br>
              <a:rPr lang="en-US" dirty="0">
                <a:sym typeface="Wingdings" panose="05000000000000000000" pitchFamily="2" charset="2"/>
              </a:rPr>
            </a:br>
            <a:endParaRPr lang="en-US" dirty="0">
              <a:sym typeface="Wingdings" panose="05000000000000000000" pitchFamily="2" charset="2"/>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ym typeface="Wingdings" panose="05000000000000000000" pitchFamily="2" charset="2"/>
              </a:rPr>
              <a:t>Age related effects -</a:t>
            </a:r>
            <a:r>
              <a:rPr lang="en-GB" dirty="0"/>
              <a:t> which will appear significant in comparison to disease. </a:t>
            </a:r>
            <a:br>
              <a:rPr lang="en-US" dirty="0">
                <a:sym typeface="Wingdings" panose="05000000000000000000" pitchFamily="2" charset="2"/>
              </a:rPr>
            </a:br>
            <a:endParaRPr lang="en-US" dirty="0">
              <a:sym typeface="Wingdings" panose="05000000000000000000" pitchFamily="2" charset="2"/>
            </a:endParaRPr>
          </a:p>
          <a:p>
            <a:pPr marL="0" marR="0" lvl="0" indent="0" algn="l" defTabSz="1218987" rtl="0" eaLnBrk="1" fontAlgn="auto" latinLnBrk="0" hangingPunct="1">
              <a:lnSpc>
                <a:spcPct val="100000"/>
              </a:lnSpc>
              <a:spcBef>
                <a:spcPts val="0"/>
              </a:spcBef>
              <a:spcAft>
                <a:spcPts val="0"/>
              </a:spcAft>
              <a:buClrTx/>
              <a:buSzTx/>
              <a:buFontTx/>
              <a:buNone/>
              <a:tabLst/>
              <a:defRPr/>
            </a:pPr>
            <a:br>
              <a:rPr lang="en-US" dirty="0">
                <a:sym typeface="Wingdings" panose="05000000000000000000" pitchFamily="2" charset="2"/>
              </a:rPr>
            </a:br>
            <a:endParaRPr lang="en-US" dirty="0">
              <a:sym typeface="Wingdings" panose="05000000000000000000" pitchFamily="2" charset="2"/>
            </a:endParaRPr>
          </a:p>
          <a:p>
            <a:pPr marL="0" marR="0" lvl="0" indent="0" algn="l" defTabSz="1218987" rtl="0" eaLnBrk="1" fontAlgn="auto" latinLnBrk="0" hangingPunct="1">
              <a:lnSpc>
                <a:spcPct val="100000"/>
              </a:lnSpc>
              <a:spcBef>
                <a:spcPts val="0"/>
              </a:spcBef>
              <a:spcAft>
                <a:spcPts val="0"/>
              </a:spcAft>
              <a:buClrTx/>
              <a:buSzTx/>
              <a:buFontTx/>
              <a:buNone/>
              <a:tabLst/>
              <a:defRPr/>
            </a:pPr>
            <a:br>
              <a:rPr lang="en-US" dirty="0"/>
            </a:br>
            <a:br>
              <a:rPr lang="en-US" dirty="0"/>
            </a:br>
            <a:r>
              <a:rPr lang="en-US" dirty="0"/>
              <a:t> </a:t>
            </a:r>
          </a:p>
          <a:p>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11</a:t>
            </a:fld>
            <a:endParaRPr lang="en-GB"/>
          </a:p>
        </p:txBody>
      </p:sp>
    </p:spTree>
    <p:extLst>
      <p:ext uri="{BB962C8B-B14F-4D97-AF65-F5344CB8AC3E}">
        <p14:creationId xmlns:p14="http://schemas.microsoft.com/office/powerpoint/2010/main" val="2346883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Comparing clinical and neuroimaging features </a:t>
            </a:r>
            <a:r>
              <a:rPr lang="en-US" dirty="0">
                <a:sym typeface="Wingdings" panose="05000000000000000000" pitchFamily="2" charset="2"/>
              </a:rPr>
              <a:t>--&gt; Possibility of a larger cohort for future study to understand these unusual symptoms </a:t>
            </a:r>
            <a:br>
              <a:rPr lang="en-US" dirty="0">
                <a:sym typeface="Wingdings" panose="05000000000000000000" pitchFamily="2" charset="2"/>
              </a:rPr>
            </a:b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Open ideas to how these different symptoms co-exist/ affect one another / is associated  leading to further research if significant</a:t>
            </a:r>
            <a:br>
              <a:rPr lang="en-US" dirty="0">
                <a:sym typeface="Wingdings" panose="05000000000000000000" pitchFamily="2" charset="2"/>
              </a:rPr>
            </a:br>
            <a:endParaRPr lang="en-US" dirty="0">
              <a:sym typeface="Wingdings" panose="05000000000000000000" pitchFamily="2" charset="2"/>
            </a:endParaRPr>
          </a:p>
          <a:p>
            <a:pPr marL="285750" indent="-285750">
              <a:buFont typeface="Arial" panose="020B0604020202020204" pitchFamily="34" charset="0"/>
              <a:buChar char="•"/>
            </a:pPr>
            <a:r>
              <a:rPr lang="en-US" dirty="0"/>
              <a:t>If any specific area experiences greater atrophy for the symptoms of interest – gives us insight into the functions and pathways that may be associated (Migraine with aura, Retinal migraine, normal headaches). </a:t>
            </a:r>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12</a:t>
            </a:fld>
            <a:endParaRPr lang="en-GB"/>
          </a:p>
        </p:txBody>
      </p:sp>
    </p:spTree>
    <p:extLst>
      <p:ext uri="{BB962C8B-B14F-4D97-AF65-F5344CB8AC3E}">
        <p14:creationId xmlns:p14="http://schemas.microsoft.com/office/powerpoint/2010/main" val="2285930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be fixed which I’ll do later on </a:t>
            </a:r>
            <a:r>
              <a:rPr lang="en-US" dirty="0">
                <a:sym typeface="Wingdings" panose="05000000000000000000" pitchFamily="2" charset="2"/>
              </a:rPr>
              <a:t> </a:t>
            </a:r>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13</a:t>
            </a:fld>
            <a:endParaRPr lang="en-GB"/>
          </a:p>
        </p:txBody>
      </p:sp>
    </p:spTree>
    <p:extLst>
      <p:ext uri="{BB962C8B-B14F-4D97-AF65-F5344CB8AC3E}">
        <p14:creationId xmlns:p14="http://schemas.microsoft.com/office/powerpoint/2010/main" val="2987952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Neurodegenerative syndrome that is characterized by impaired higher visual functions. – affecting visuospatial and visual perceptual functions </a:t>
            </a:r>
            <a:br>
              <a:rPr lang="en-US" dirty="0"/>
            </a:br>
            <a:endParaRPr lang="en-US" dirty="0"/>
          </a:p>
          <a:p>
            <a:pPr marL="285750" indent="-285750">
              <a:buFont typeface="Arial" panose="020B0604020202020204" pitchFamily="34" charset="0"/>
              <a:buChar char="•"/>
            </a:pPr>
            <a:r>
              <a:rPr lang="en-US" dirty="0"/>
              <a:t>Some researchers suggests that different forms of PCA exists, affecting the biparietal (Dorsal ; Where pathway – leading to visuospatial deficits) and the occipitotemporal (ventral ; what pathway – affecting recognition and identification). Likely an overlap between these profiles. </a:t>
            </a:r>
            <a:br>
              <a:rPr lang="en-US" dirty="0"/>
            </a:br>
            <a:r>
              <a:rPr lang="en-US" dirty="0"/>
              <a:t>(Crutch et al, 2012; </a:t>
            </a:r>
            <a:r>
              <a:rPr lang="en-US" dirty="0" err="1"/>
              <a:t>Beh</a:t>
            </a:r>
            <a:r>
              <a:rPr lang="en-US" dirty="0"/>
              <a:t> et al, 2015). </a:t>
            </a:r>
            <a:br>
              <a:rPr lang="en-US" dirty="0"/>
            </a:br>
            <a:endParaRPr lang="en-US" dirty="0"/>
          </a:p>
          <a:p>
            <a:pPr marL="285750" indent="-285750">
              <a:buFont typeface="Arial" panose="020B0604020202020204" pitchFamily="34" charset="0"/>
              <a:buChar char="•"/>
            </a:pPr>
            <a:r>
              <a:rPr lang="en-US" dirty="0"/>
              <a:t>Typically PCA is sometimes considered a rare form of AD because AD is often identified as the most common underlying pathology</a:t>
            </a:r>
            <a:br>
              <a:rPr lang="en-US" dirty="0"/>
            </a:br>
            <a:endParaRPr lang="en-US" dirty="0"/>
          </a:p>
          <a:p>
            <a:pPr marL="285750" indent="-285750">
              <a:buFont typeface="Arial" panose="020B0604020202020204" pitchFamily="34" charset="0"/>
              <a:buChar char="•"/>
            </a:pPr>
            <a:r>
              <a:rPr lang="en-US" dirty="0"/>
              <a:t>However it can also be caused by other syndromes such as DLB (Picks) &amp; </a:t>
            </a:r>
            <a:r>
              <a:rPr lang="en-US" dirty="0" err="1"/>
              <a:t>Corticobasal</a:t>
            </a:r>
            <a:r>
              <a:rPr lang="en-US" dirty="0"/>
              <a:t> degeneration (CBD). Can also coexist/ overlap with other syndromes. </a:t>
            </a:r>
            <a:endParaRPr lang="en-GB" dirty="0"/>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2</a:t>
            </a:fld>
            <a:endParaRPr lang="en-GB"/>
          </a:p>
        </p:txBody>
      </p:sp>
    </p:spTree>
    <p:extLst>
      <p:ext uri="{BB962C8B-B14F-4D97-AF65-F5344CB8AC3E}">
        <p14:creationId xmlns:p14="http://schemas.microsoft.com/office/powerpoint/2010/main" val="379058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My study is a replication of Natalie et al, 2014 study. Based on same methods and principles. </a:t>
            </a:r>
            <a:br>
              <a:rPr lang="en-US" dirty="0"/>
            </a:br>
            <a:endParaRPr lang="en-US" dirty="0"/>
          </a:p>
          <a:p>
            <a:pPr marL="285750" indent="-285750">
              <a:buFont typeface="Arial" panose="020B0604020202020204" pitchFamily="34" charset="0"/>
              <a:buChar char="•"/>
            </a:pPr>
            <a:r>
              <a:rPr lang="en-US" dirty="0"/>
              <a:t>By using voxel based morphometry (VBM), Natalie et al (2014) explored the relationship and overlapping motor features of those with PCA compared to those without. By looking at grey and white matter differences, cortical thickness and subcortical volumetric analyses, they hypothesized that PCA patients with </a:t>
            </a:r>
            <a:r>
              <a:rPr lang="en-US" dirty="0" err="1"/>
              <a:t>corticobasal</a:t>
            </a:r>
            <a:r>
              <a:rPr lang="en-US" dirty="0"/>
              <a:t> syndrome-like motor features ( sensorimotor signs; asymmetrical limb rigidity and apraxia </a:t>
            </a:r>
            <a:r>
              <a:rPr lang="en-US" dirty="0" err="1"/>
              <a:t>etc</a:t>
            </a:r>
            <a:r>
              <a:rPr lang="en-US" dirty="0"/>
              <a:t>) would have greater atrophy of contralateral sensorimotor areas of the brain.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my study, I’ll be using the same techniques but to look at the relationship of unusual visual symptoms and PCA instead. </a:t>
            </a:r>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3</a:t>
            </a:fld>
            <a:endParaRPr lang="en-GB"/>
          </a:p>
        </p:txBody>
      </p:sp>
    </p:spTree>
    <p:extLst>
      <p:ext uri="{BB962C8B-B14F-4D97-AF65-F5344CB8AC3E}">
        <p14:creationId xmlns:p14="http://schemas.microsoft.com/office/powerpoint/2010/main" val="1467480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my study, I’ll be using the same techniques as Natalie et al (2014) but to look at the relationship of unusual visual symptoms and PCA instead. </a:t>
            </a:r>
            <a:br>
              <a:rPr lang="en-US" dirty="0"/>
            </a:br>
            <a:endParaRPr lang="en-US" dirty="0"/>
          </a:p>
          <a:p>
            <a:pPr marL="285750" indent="-285750">
              <a:buFont typeface="Arial" panose="020B0604020202020204" pitchFamily="34" charset="0"/>
              <a:buChar char="•"/>
            </a:pPr>
            <a:r>
              <a:rPr lang="en-US" dirty="0"/>
              <a:t>3 particular symptoms of interest : </a:t>
            </a:r>
            <a:br>
              <a:rPr lang="en-US" dirty="0"/>
            </a:br>
            <a:r>
              <a:rPr lang="en-US" dirty="0"/>
              <a:t>1) Positive visual phenomenon (PVP)</a:t>
            </a:r>
            <a:br>
              <a:rPr lang="en-US" dirty="0"/>
            </a:br>
            <a:r>
              <a:rPr lang="en-US" dirty="0"/>
              <a:t>2) Headaches </a:t>
            </a:r>
            <a:br>
              <a:rPr lang="en-US" dirty="0"/>
            </a:br>
            <a:r>
              <a:rPr lang="en-US" dirty="0"/>
              <a:t>3) Sensory symptoms ?? </a:t>
            </a:r>
            <a:br>
              <a:rPr lang="en-US" dirty="0"/>
            </a:br>
            <a:r>
              <a:rPr lang="en-US" dirty="0"/>
              <a:t>4) Possibly change in sleep </a:t>
            </a:r>
            <a:br>
              <a:rPr lang="en-US" dirty="0"/>
            </a:br>
            <a:endParaRPr lang="en-US" dirty="0"/>
          </a:p>
          <a:p>
            <a:r>
              <a:rPr lang="en-US" dirty="0"/>
              <a:t>PVP  </a:t>
            </a:r>
            <a:br>
              <a:rPr lang="en-US" dirty="0"/>
            </a:br>
            <a:r>
              <a:rPr lang="en-US" dirty="0"/>
              <a:t>- lesions of visual pathways that causes a range of false visual images/ representations. </a:t>
            </a:r>
            <a:br>
              <a:rPr lang="en-US" dirty="0"/>
            </a:br>
            <a:r>
              <a:rPr lang="en-US" dirty="0"/>
              <a:t>- can range from optical illusions such as prolonged color after images (Chan, Crutch &amp; Warrington, 2001), Palinopsia (persistence of visual image even after disappearance) and hallucinations. </a:t>
            </a:r>
            <a:br>
              <a:rPr lang="en-US" dirty="0"/>
            </a:br>
            <a:r>
              <a:rPr lang="en-US" dirty="0"/>
              <a:t>- Distortions and long lasting persistency. </a:t>
            </a:r>
            <a:br>
              <a:rPr lang="en-US" dirty="0"/>
            </a:br>
            <a:br>
              <a:rPr lang="en-US" dirty="0"/>
            </a:br>
            <a:r>
              <a:rPr lang="en-US" dirty="0"/>
              <a:t>Headaches </a:t>
            </a:r>
            <a:br>
              <a:rPr lang="en-US" dirty="0"/>
            </a:br>
            <a:r>
              <a:rPr lang="en-US" dirty="0"/>
              <a:t>- Headaches is also an interesting symptoms to explore because there have been a few studies showing that it is associated with PVP and other visual functions (</a:t>
            </a:r>
            <a:r>
              <a:rPr lang="en-GB" sz="1600" b="0" i="0" kern="1200" dirty="0" err="1">
                <a:solidFill>
                  <a:schemeClr val="tx2"/>
                </a:solidFill>
                <a:effectLst/>
                <a:latin typeface="+mn-lt"/>
                <a:ea typeface="+mn-ea"/>
                <a:cs typeface="+mn-cs"/>
              </a:rPr>
              <a:t>Schankin</a:t>
            </a:r>
            <a:r>
              <a:rPr lang="en-GB" sz="1600" b="0" i="0" kern="1200" dirty="0">
                <a:solidFill>
                  <a:schemeClr val="tx2"/>
                </a:solidFill>
                <a:effectLst/>
                <a:latin typeface="+mn-lt"/>
                <a:ea typeface="+mn-ea"/>
                <a:cs typeface="+mn-cs"/>
              </a:rPr>
              <a:t> &amp; </a:t>
            </a:r>
            <a:r>
              <a:rPr lang="en-GB" sz="1600" b="0" i="0" kern="1200" dirty="0" err="1">
                <a:solidFill>
                  <a:schemeClr val="tx2"/>
                </a:solidFill>
                <a:effectLst/>
                <a:latin typeface="+mn-lt"/>
                <a:ea typeface="+mn-ea"/>
                <a:cs typeface="+mn-cs"/>
              </a:rPr>
              <a:t>Goadsby</a:t>
            </a:r>
            <a:r>
              <a:rPr lang="en-GB" sz="1600" b="0" i="0" kern="1200" dirty="0">
                <a:solidFill>
                  <a:schemeClr val="tx2"/>
                </a:solidFill>
                <a:effectLst/>
                <a:latin typeface="+mn-lt"/>
                <a:ea typeface="+mn-ea"/>
                <a:cs typeface="+mn-cs"/>
              </a:rPr>
              <a:t>, 2015; Liu et al, 1995; </a:t>
            </a:r>
            <a:r>
              <a:rPr lang="en-GB" sz="1600" b="0" i="0" kern="1200" dirty="0" err="1">
                <a:solidFill>
                  <a:schemeClr val="tx2"/>
                </a:solidFill>
                <a:effectLst/>
                <a:latin typeface="+mn-lt"/>
                <a:ea typeface="+mn-ea"/>
                <a:cs typeface="+mn-cs"/>
              </a:rPr>
              <a:t>Gutteridge</a:t>
            </a:r>
            <a:r>
              <a:rPr lang="en-GB" sz="1600" b="0" i="0" kern="1200" dirty="0">
                <a:solidFill>
                  <a:schemeClr val="tx2"/>
                </a:solidFill>
                <a:effectLst/>
                <a:latin typeface="+mn-lt"/>
                <a:ea typeface="+mn-ea"/>
                <a:cs typeface="+mn-cs"/>
              </a:rPr>
              <a:t> &amp; Cole, 2001). / </a:t>
            </a:r>
            <a:br>
              <a:rPr lang="en-GB" sz="1600" b="0" i="0" kern="1200" dirty="0">
                <a:solidFill>
                  <a:schemeClr val="tx2"/>
                </a:solidFill>
                <a:effectLst/>
                <a:latin typeface="+mn-lt"/>
                <a:ea typeface="+mn-ea"/>
                <a:cs typeface="+mn-cs"/>
              </a:rPr>
            </a:br>
            <a:br>
              <a:rPr lang="en-GB" sz="1600" b="0" i="0" kern="1200" dirty="0">
                <a:solidFill>
                  <a:schemeClr val="tx2"/>
                </a:solidFill>
                <a:effectLst/>
                <a:latin typeface="+mn-lt"/>
                <a:ea typeface="+mn-ea"/>
                <a:cs typeface="+mn-cs"/>
              </a:rPr>
            </a:br>
            <a:r>
              <a:rPr lang="en-GB" sz="1600" b="0" i="0" kern="1200" dirty="0">
                <a:solidFill>
                  <a:schemeClr val="tx2"/>
                </a:solidFill>
                <a:effectLst/>
                <a:latin typeface="+mn-lt"/>
                <a:ea typeface="+mn-ea"/>
                <a:cs typeface="+mn-cs"/>
              </a:rPr>
              <a:t>Sensory symptoms? </a:t>
            </a:r>
            <a:br>
              <a:rPr lang="en-GB" sz="1600" b="0" i="0" kern="1200" dirty="0">
                <a:solidFill>
                  <a:schemeClr val="tx2"/>
                </a:solidFill>
                <a:effectLst/>
                <a:latin typeface="+mn-lt"/>
                <a:ea typeface="+mn-ea"/>
                <a:cs typeface="+mn-cs"/>
              </a:rPr>
            </a:br>
            <a:r>
              <a:rPr lang="en-GB" sz="1600" b="0" i="0" kern="1200" dirty="0">
                <a:solidFill>
                  <a:schemeClr val="tx2"/>
                </a:solidFill>
                <a:effectLst/>
                <a:latin typeface="+mn-lt"/>
                <a:ea typeface="+mn-ea"/>
                <a:cs typeface="+mn-cs"/>
              </a:rPr>
              <a:t>- </a:t>
            </a:r>
            <a:br>
              <a:rPr lang="en-US" dirty="0"/>
            </a:br>
            <a:br>
              <a:rPr lang="en-US" dirty="0"/>
            </a:br>
            <a:endParaRPr lang="en-GB" dirty="0"/>
          </a:p>
          <a:p>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4</a:t>
            </a:fld>
            <a:endParaRPr lang="en-GB"/>
          </a:p>
        </p:txBody>
      </p:sp>
    </p:spTree>
    <p:extLst>
      <p:ext uri="{BB962C8B-B14F-4D97-AF65-F5344CB8AC3E}">
        <p14:creationId xmlns:p14="http://schemas.microsoft.com/office/powerpoint/2010/main" val="3933037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58 identified PCA patients but only 49 with scans </a:t>
            </a:r>
            <a:br>
              <a:rPr lang="en-US" dirty="0"/>
            </a:br>
            <a:endParaRPr lang="en-US" dirty="0"/>
          </a:p>
          <a:p>
            <a:pPr marL="285750" indent="-285750">
              <a:buFont typeface="Arial" panose="020B0604020202020204" pitchFamily="34" charset="0"/>
              <a:buChar char="•"/>
            </a:pPr>
            <a:r>
              <a:rPr lang="en-US" dirty="0"/>
              <a:t>15/49 patients experience PVP</a:t>
            </a:r>
            <a:br>
              <a:rPr lang="en-US" dirty="0"/>
            </a:br>
            <a:r>
              <a:rPr lang="en-US" dirty="0"/>
              <a:t>14/49 experienced headaches </a:t>
            </a:r>
            <a:br>
              <a:rPr lang="en-US" dirty="0"/>
            </a:br>
            <a:r>
              <a:rPr lang="en-US" dirty="0"/>
              <a:t>12/49 experience sensory symptoms </a:t>
            </a:r>
            <a:br>
              <a:rPr lang="en-US" dirty="0"/>
            </a:br>
            <a:endParaRPr lang="en-US" dirty="0"/>
          </a:p>
          <a:p>
            <a:pPr marL="285750" indent="-285750">
              <a:buFont typeface="Arial" panose="020B0604020202020204" pitchFamily="34" charset="0"/>
              <a:buChar char="•"/>
            </a:pPr>
            <a:r>
              <a:rPr lang="en-US" dirty="0"/>
              <a:t>Possible overlap between symptoms </a:t>
            </a:r>
            <a:br>
              <a:rPr lang="en-US" dirty="0"/>
            </a:br>
            <a:endParaRPr lang="en-US" dirty="0"/>
          </a:p>
          <a:p>
            <a:pPr marL="285750" indent="-285750">
              <a:buFont typeface="Arial" panose="020B0604020202020204" pitchFamily="34" charset="0"/>
              <a:buChar char="•"/>
            </a:pPr>
            <a:r>
              <a:rPr lang="en-US" dirty="0"/>
              <a:t>For controls </a:t>
            </a:r>
            <a:r>
              <a:rPr lang="en-US" dirty="0">
                <a:sym typeface="Wingdings" panose="05000000000000000000" pitchFamily="2" charset="2"/>
              </a:rPr>
              <a:t> Not sure how many to use? 30 like in Natalie’s study? </a:t>
            </a:r>
            <a:br>
              <a:rPr lang="en-US" dirty="0">
                <a:sym typeface="Wingdings" panose="05000000000000000000" pitchFamily="2" charset="2"/>
              </a:rPr>
            </a:b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PCA/ Pure  Do I need another group to compare to – how should I identify them? </a:t>
            </a:r>
            <a:br>
              <a:rPr lang="en-US" dirty="0">
                <a:sym typeface="Wingdings" panose="05000000000000000000" pitchFamily="2" charset="2"/>
              </a:rPr>
            </a:b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(Thinking of whether to include a graph or table to represent the data) </a:t>
            </a:r>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5</a:t>
            </a:fld>
            <a:endParaRPr lang="en-GB"/>
          </a:p>
        </p:txBody>
      </p:sp>
    </p:spTree>
    <p:extLst>
      <p:ext uri="{BB962C8B-B14F-4D97-AF65-F5344CB8AC3E}">
        <p14:creationId xmlns:p14="http://schemas.microsoft.com/office/powerpoint/2010/main" val="3761569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Technique to characterize neuroanatomical differences using structural magnetic resonance images (MRI)</a:t>
            </a:r>
            <a:br>
              <a:rPr lang="en-US" dirty="0"/>
            </a:br>
            <a:r>
              <a:rPr lang="en-US" dirty="0"/>
              <a:t>- Global patterns of differences – DBM better</a:t>
            </a:r>
            <a:br>
              <a:rPr lang="en-US" dirty="0"/>
            </a:br>
            <a:r>
              <a:rPr lang="en-US" dirty="0"/>
              <a:t>- Mass </a:t>
            </a:r>
            <a:r>
              <a:rPr lang="en-US" dirty="0" err="1"/>
              <a:t>uni</a:t>
            </a:r>
            <a:r>
              <a:rPr lang="en-US" dirty="0"/>
              <a:t>-variate – greater sensitivity for localized regional differences in GM or WM - VBM</a:t>
            </a:r>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6</a:t>
            </a:fld>
            <a:endParaRPr lang="en-GB"/>
          </a:p>
        </p:txBody>
      </p:sp>
    </p:spTree>
    <p:extLst>
      <p:ext uri="{BB962C8B-B14F-4D97-AF65-F5344CB8AC3E}">
        <p14:creationId xmlns:p14="http://schemas.microsoft.com/office/powerpoint/2010/main" val="3936140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Mechelli</a:t>
            </a:r>
            <a:r>
              <a:rPr lang="en-US" dirty="0"/>
              <a:t> et al, 2005. </a:t>
            </a:r>
            <a:r>
              <a:rPr lang="en-US" dirty="0" err="1"/>
              <a:t>Wellcome</a:t>
            </a:r>
            <a:r>
              <a:rPr lang="en-US" dirty="0"/>
              <a:t> department of Imaging Neuroscience</a:t>
            </a:r>
            <a:br>
              <a:rPr lang="en-US" dirty="0"/>
            </a:br>
            <a:endParaRPr lang="en-US" dirty="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Preprocessing: T</a:t>
            </a:r>
            <a:r>
              <a:rPr lang="en-GB" dirty="0"/>
              <a:t>he data are pre-processed to sensitise the tests to regional tissue volumes. Achieved by…</a:t>
            </a:r>
            <a:br>
              <a:rPr lang="en-US" dirty="0"/>
            </a:br>
            <a:endParaRPr lang="en-US" dirty="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Normalisation</a:t>
            </a:r>
            <a:r>
              <a:rPr lang="en-US" dirty="0"/>
              <a:t>: </a:t>
            </a:r>
            <a:br>
              <a:rPr lang="en-US" dirty="0"/>
            </a:br>
            <a:r>
              <a:rPr lang="en-US" dirty="0"/>
              <a:t>- Registering individual MRI images to the same template image </a:t>
            </a:r>
            <a:br>
              <a:rPr lang="en-US" dirty="0"/>
            </a:br>
            <a:r>
              <a:rPr lang="en-US" dirty="0"/>
              <a:t>- Corrects for global brain shape differences</a:t>
            </a:r>
            <a:br>
              <a:rPr lang="en-US" dirty="0"/>
            </a:br>
            <a:endParaRPr lang="en-US" dirty="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Segmentation: </a:t>
            </a:r>
            <a:br>
              <a:rPr lang="en-US" dirty="0"/>
            </a:br>
            <a:r>
              <a:rPr lang="en-US" dirty="0"/>
              <a:t>- </a:t>
            </a:r>
            <a:r>
              <a:rPr lang="en-US" dirty="0" err="1"/>
              <a:t>Normalised</a:t>
            </a:r>
            <a:r>
              <a:rPr lang="en-US" dirty="0"/>
              <a:t> images segmented into GM, WM, CSF </a:t>
            </a:r>
            <a:br>
              <a:rPr lang="en-US" dirty="0"/>
            </a:br>
            <a:endParaRPr lang="en-US" dirty="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Smoothing </a:t>
            </a:r>
            <a:br>
              <a:rPr lang="en-US" dirty="0"/>
            </a:br>
            <a:r>
              <a:rPr lang="en-US" dirty="0"/>
              <a:t>- Ensure each voxel has average amount of GM and WM</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Convolving with isotropic Gaussian kernel</a:t>
            </a:r>
            <a:br>
              <a:rPr lang="en-US" dirty="0"/>
            </a:br>
            <a:r>
              <a:rPr lang="en-US" dirty="0"/>
              <a:t>- Makes data more normally distributed – increasing validity of parametric statistical tests.  </a:t>
            </a:r>
          </a:p>
        </p:txBody>
      </p:sp>
      <p:sp>
        <p:nvSpPr>
          <p:cNvPr id="4" name="Slide Number Placeholder 3"/>
          <p:cNvSpPr>
            <a:spLocks noGrp="1"/>
          </p:cNvSpPr>
          <p:nvPr>
            <p:ph type="sldNum" sz="quarter" idx="10"/>
          </p:nvPr>
        </p:nvSpPr>
        <p:spPr/>
        <p:txBody>
          <a:bodyPr/>
          <a:lstStyle/>
          <a:p>
            <a:fld id="{B8796F01-7154-41E0-B48B-A6921757531A}" type="slidenum">
              <a:rPr lang="en-US" smtClean="0"/>
              <a:pPr/>
              <a:t>7</a:t>
            </a:fld>
            <a:endParaRPr lang="en-US"/>
          </a:p>
        </p:txBody>
      </p:sp>
    </p:spTree>
    <p:extLst>
      <p:ext uri="{BB962C8B-B14F-4D97-AF65-F5344CB8AC3E}">
        <p14:creationId xmlns:p14="http://schemas.microsoft.com/office/powerpoint/2010/main" val="2646662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Modulation: - Another step which is optional– If you want to identify regional differences in volume for a particular type of tissue such as GM</a:t>
            </a:r>
            <a:br>
              <a:rPr lang="en-US" dirty="0"/>
            </a:br>
            <a:r>
              <a:rPr lang="en-US" dirty="0"/>
              <a:t>- This therefore requires the absolute volumes of the tissue to be preserved before normalization changes</a:t>
            </a:r>
            <a:br>
              <a:rPr lang="en-US" dirty="0"/>
            </a:br>
            <a:r>
              <a:rPr lang="en-US" dirty="0"/>
              <a:t>- So if normalization caused a particular area of the brain to double in volume, modulation corrects for this by halving the intensity of this region so that the volume is the same as it was before normalization. </a:t>
            </a:r>
            <a:br>
              <a:rPr lang="en-US" dirty="0"/>
            </a:br>
            <a:r>
              <a:rPr lang="en-US" dirty="0"/>
              <a:t>- With this adjustment, you can then accurately compare the volumes of specific structures which would be required in my study. </a:t>
            </a:r>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8</a:t>
            </a:fld>
            <a:endParaRPr lang="en-GB"/>
          </a:p>
        </p:txBody>
      </p:sp>
    </p:spTree>
    <p:extLst>
      <p:ext uri="{BB962C8B-B14F-4D97-AF65-F5344CB8AC3E}">
        <p14:creationId xmlns:p14="http://schemas.microsoft.com/office/powerpoint/2010/main" val="2094756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Contemplating whether this slide is necessary </a:t>
            </a:r>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9</a:t>
            </a:fld>
            <a:endParaRPr lang="en-GB"/>
          </a:p>
        </p:txBody>
      </p:sp>
    </p:spTree>
    <p:extLst>
      <p:ext uri="{BB962C8B-B14F-4D97-AF65-F5344CB8AC3E}">
        <p14:creationId xmlns:p14="http://schemas.microsoft.com/office/powerpoint/2010/main" val="155454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6/4/2017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6/4/2017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6/4/2017</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6/4/2017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6/4/2017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6/4/2017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6/4/2017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6/4/2017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6/4/2017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6/4/2017</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extLst>
              <a:ext uri="{BEBA8EAE-BF5A-486C-A8C5-ECC9F3942E4B}">
                <a14:imgProps xmlns:a14="http://schemas.microsoft.com/office/drawing/2010/main">
                  <a14:imgLayer r:embed="rId4">
                    <a14:imgEffect>
                      <a14:sharpenSoften amount="54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60648"/>
            <a:ext cx="3240360" cy="4104456"/>
          </a:xfrm>
          <a:ln>
            <a:noFill/>
          </a:ln>
        </p:spPr>
        <p:txBody>
          <a:bodyPr>
            <a:noAutofit/>
          </a:bodyPr>
          <a:lstStyle/>
          <a:p>
            <a:r>
              <a:rPr lang="en-US" sz="3200" b="1" dirty="0"/>
              <a:t>Comparison of neuroimaging profiles between PCA patients with and without unusual visual symptoms – VBM study </a:t>
            </a:r>
          </a:p>
        </p:txBody>
      </p:sp>
      <p:sp>
        <p:nvSpPr>
          <p:cNvPr id="3" name="Subtitle 2"/>
          <p:cNvSpPr>
            <a:spLocks noGrp="1"/>
          </p:cNvSpPr>
          <p:nvPr>
            <p:ph type="subTitle" idx="1"/>
          </p:nvPr>
        </p:nvSpPr>
        <p:spPr>
          <a:xfrm>
            <a:off x="8470676" y="5805264"/>
            <a:ext cx="7008574" cy="1052736"/>
          </a:xfrm>
        </p:spPr>
        <p:txBody>
          <a:bodyPr>
            <a:normAutofit fontScale="70000" lnSpcReduction="20000"/>
          </a:bodyPr>
          <a:lstStyle/>
          <a:p>
            <a:r>
              <a:rPr lang="en-US" dirty="0"/>
              <a:t>Professor Sebastian Crutch</a:t>
            </a:r>
            <a:br>
              <a:rPr lang="en-US" dirty="0"/>
            </a:br>
            <a:br>
              <a:rPr lang="en-US" dirty="0"/>
            </a:br>
            <a:r>
              <a:rPr lang="en-US" dirty="0"/>
              <a:t>Priscilla Chau</a:t>
            </a:r>
            <a:br>
              <a:rPr lang="en-US" dirty="0"/>
            </a:br>
            <a:endParaRPr lang="en-US" dirty="0"/>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50796" y="3420951"/>
            <a:ext cx="1574032" cy="1888305"/>
          </a:xfrm>
          <a:prstGeom prst="rect">
            <a:avLst/>
          </a:prstGeom>
        </p:spPr>
      </p:pic>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8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expectations</a:t>
            </a:r>
          </a:p>
        </p:txBody>
      </p:sp>
      <p:sp>
        <p:nvSpPr>
          <p:cNvPr id="3" name="Content Placeholder 2"/>
          <p:cNvSpPr>
            <a:spLocks noGrp="1"/>
          </p:cNvSpPr>
          <p:nvPr>
            <p:ph idx="1"/>
          </p:nvPr>
        </p:nvSpPr>
        <p:spPr>
          <a:xfrm>
            <a:off x="1117309" y="1701800"/>
            <a:ext cx="10157354" cy="5111576"/>
          </a:xfrm>
        </p:spPr>
        <p:txBody>
          <a:bodyPr/>
          <a:lstStyle/>
          <a:p>
            <a:r>
              <a:rPr lang="en-US" dirty="0"/>
              <a:t>General linear model</a:t>
            </a:r>
            <a:br>
              <a:rPr lang="en-US" dirty="0"/>
            </a:br>
            <a:endParaRPr lang="en-US" dirty="0"/>
          </a:p>
          <a:p>
            <a:r>
              <a:rPr lang="en-US" dirty="0"/>
              <a:t>Cortical Thickness (</a:t>
            </a:r>
            <a:r>
              <a:rPr lang="en-US" dirty="0">
                <a:solidFill>
                  <a:srgbClr val="C00000"/>
                </a:solidFill>
              </a:rPr>
              <a:t>Controlling for age, gender, scanner and total intracranial volume??)  </a:t>
            </a:r>
          </a:p>
          <a:p>
            <a:r>
              <a:rPr lang="en-US" dirty="0"/>
              <a:t>Necessary to correct for multiple comparisons. </a:t>
            </a:r>
            <a:r>
              <a:rPr lang="en-US" dirty="0">
                <a:solidFill>
                  <a:srgbClr val="C00000"/>
                </a:solidFill>
              </a:rPr>
              <a:t>Random field correction? Family Wise Error correction? </a:t>
            </a:r>
            <a:br>
              <a:rPr lang="en-US" dirty="0">
                <a:solidFill>
                  <a:srgbClr val="C00000"/>
                </a:solidFill>
              </a:rPr>
            </a:br>
            <a:endParaRPr lang="en-US" dirty="0">
              <a:solidFill>
                <a:srgbClr val="C00000"/>
              </a:solidFill>
            </a:endParaRPr>
          </a:p>
          <a:p>
            <a:r>
              <a:rPr lang="en-US" dirty="0">
                <a:solidFill>
                  <a:srgbClr val="C00000"/>
                </a:solidFill>
              </a:rPr>
              <a:t>I would expect… greater atrophy of higher order visual areas such as V3, V4, V5 (need to do more research before I make my mind up) for patients who are experiencing PVP and ____ area for sensory symptoms. </a:t>
            </a:r>
            <a:endParaRPr lang="en-GB" dirty="0"/>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8000"/>
            <a:lum/>
          </a:blip>
          <a:srcRect/>
          <a:stretch>
            <a:fillRect t="-20000" b="-2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Things to be aware of</a:t>
            </a:r>
            <a:endParaRPr lang="en-GB" dirty="0"/>
          </a:p>
        </p:txBody>
      </p:sp>
      <p:sp>
        <p:nvSpPr>
          <p:cNvPr id="3" name="Content Placeholder 2"/>
          <p:cNvSpPr>
            <a:spLocks noGrp="1"/>
          </p:cNvSpPr>
          <p:nvPr>
            <p:ph idx="1"/>
          </p:nvPr>
        </p:nvSpPr>
        <p:spPr/>
        <p:txBody>
          <a:bodyPr>
            <a:normAutofit/>
          </a:bodyPr>
          <a:lstStyle/>
          <a:p>
            <a:r>
              <a:rPr lang="en-US" dirty="0"/>
              <a:t>Positive visual phenomenon not categorized</a:t>
            </a:r>
            <a:br>
              <a:rPr lang="en-US" dirty="0"/>
            </a:br>
            <a:endParaRPr lang="en-US" dirty="0"/>
          </a:p>
          <a:p>
            <a:r>
              <a:rPr lang="en-US" dirty="0"/>
              <a:t>Co-morbid conditions</a:t>
            </a:r>
            <a:br>
              <a:rPr lang="en-US" dirty="0"/>
            </a:br>
            <a:endParaRPr lang="en-US" dirty="0"/>
          </a:p>
          <a:p>
            <a:r>
              <a:rPr lang="en-GB" dirty="0"/>
              <a:t>Age related effects</a:t>
            </a:r>
            <a:br>
              <a:rPr lang="en-GB" dirty="0"/>
            </a:br>
            <a:endParaRPr lang="en-GB" dirty="0"/>
          </a:p>
          <a:p>
            <a:r>
              <a:rPr lang="en-GB" dirty="0"/>
              <a:t>Scanners of different field strength – bias </a:t>
            </a:r>
            <a:br>
              <a:rPr lang="en-GB" dirty="0"/>
            </a:br>
            <a:endParaRPr lang="en-GB" dirty="0"/>
          </a:p>
          <a:p>
            <a:r>
              <a:rPr lang="en-US" dirty="0">
                <a:solidFill>
                  <a:srgbClr val="C00000"/>
                </a:solidFill>
              </a:rPr>
              <a:t>N</a:t>
            </a:r>
            <a:r>
              <a:rPr lang="en-GB" dirty="0" err="1">
                <a:solidFill>
                  <a:srgbClr val="C00000"/>
                </a:solidFill>
              </a:rPr>
              <a:t>eed</a:t>
            </a:r>
            <a:r>
              <a:rPr lang="en-GB" dirty="0">
                <a:solidFill>
                  <a:srgbClr val="C00000"/>
                </a:solidFill>
              </a:rPr>
              <a:t> to read up some more on VBM </a:t>
            </a:r>
            <a:endParaRPr lang="en-US" dirty="0">
              <a:solidFill>
                <a:srgbClr val="C00000"/>
              </a:solidFill>
            </a:endParaRPr>
          </a:p>
          <a:p>
            <a:endParaRPr lang="en-GB" dirty="0"/>
          </a:p>
        </p:txBody>
      </p:sp>
    </p:spTree>
    <p:extLst>
      <p:ext uri="{BB962C8B-B14F-4D97-AF65-F5344CB8AC3E}">
        <p14:creationId xmlns:p14="http://schemas.microsoft.com/office/powerpoint/2010/main" val="30309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stretch>
            <a:fillRect l="-23000" r="-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research/ Implications</a:t>
            </a:r>
          </a:p>
        </p:txBody>
      </p:sp>
      <p:sp>
        <p:nvSpPr>
          <p:cNvPr id="5" name="Content Placeholder 4"/>
          <p:cNvSpPr>
            <a:spLocks noGrp="1"/>
          </p:cNvSpPr>
          <p:nvPr>
            <p:ph idx="1"/>
          </p:nvPr>
        </p:nvSpPr>
        <p:spPr>
          <a:xfrm>
            <a:off x="1117309" y="1916832"/>
            <a:ext cx="10157354" cy="4470400"/>
          </a:xfrm>
        </p:spPr>
        <p:txBody>
          <a:bodyPr>
            <a:normAutofit/>
          </a:bodyPr>
          <a:lstStyle/>
          <a:p>
            <a:r>
              <a:rPr lang="en-US" dirty="0"/>
              <a:t>Larger cohort for future research </a:t>
            </a:r>
            <a:br>
              <a:rPr lang="en-US" dirty="0">
                <a:sym typeface="Wingdings" panose="05000000000000000000" pitchFamily="2" charset="2"/>
              </a:rPr>
            </a:br>
            <a:endParaRPr lang="en-US" dirty="0">
              <a:sym typeface="Wingdings" panose="05000000000000000000" pitchFamily="2" charset="2"/>
            </a:endParaRPr>
          </a:p>
          <a:p>
            <a:r>
              <a:rPr lang="en-US" dirty="0">
                <a:sym typeface="Wingdings" panose="05000000000000000000" pitchFamily="2" charset="2"/>
              </a:rPr>
              <a:t>Ideas of co-existing symptoms &amp; association</a:t>
            </a:r>
            <a:br>
              <a:rPr lang="en-US" dirty="0">
                <a:sym typeface="Wingdings" panose="05000000000000000000" pitchFamily="2" charset="2"/>
              </a:rPr>
            </a:br>
            <a:endParaRPr lang="en-US" dirty="0">
              <a:sym typeface="Wingdings" panose="05000000000000000000" pitchFamily="2" charset="2"/>
            </a:endParaRPr>
          </a:p>
          <a:p>
            <a:r>
              <a:rPr lang="en-US" dirty="0"/>
              <a:t>Brain volume differences – function and pathways associated</a:t>
            </a:r>
            <a:br>
              <a:rPr lang="en-US" dirty="0"/>
            </a:br>
            <a:r>
              <a:rPr lang="en-US" dirty="0"/>
              <a:t>(example. headaches)</a:t>
            </a:r>
            <a:br>
              <a:rPr lang="en-US" dirty="0"/>
            </a:br>
            <a:br>
              <a:rPr lang="en-US" dirty="0"/>
            </a:br>
            <a:endParaRPr lang="en-US" dirty="0"/>
          </a:p>
          <a:p>
            <a:endParaRPr lang="en-GB" dirty="0"/>
          </a:p>
        </p:txBody>
      </p:sp>
    </p:spTree>
    <p:extLst>
      <p:ext uri="{BB962C8B-B14F-4D97-AF65-F5344CB8AC3E}">
        <p14:creationId xmlns:p14="http://schemas.microsoft.com/office/powerpoint/2010/main" val="17506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5" name="Content Placeholder 4"/>
          <p:cNvSpPr>
            <a:spLocks noGrp="1"/>
          </p:cNvSpPr>
          <p:nvPr>
            <p:ph idx="1"/>
          </p:nvPr>
        </p:nvSpPr>
        <p:spPr/>
        <p:txBody>
          <a:bodyPr/>
          <a:lstStyle/>
          <a:p>
            <a:endParaRPr lang="en-GB" dirty="0">
              <a:solidFill>
                <a:schemeClr val="tx2"/>
              </a:solidFill>
            </a:endParaRPr>
          </a:p>
          <a:p>
            <a:r>
              <a:rPr lang="en-GB" dirty="0">
                <a:solidFill>
                  <a:schemeClr val="tx2"/>
                </a:solidFill>
              </a:rPr>
              <a:t>A disorder of colour perception associated with abnormal colour after-images: a defect of the primary visual cortex. </a:t>
            </a:r>
            <a:r>
              <a:rPr lang="en-GB" i="1" dirty="0">
                <a:solidFill>
                  <a:schemeClr val="tx2"/>
                </a:solidFill>
              </a:rPr>
              <a:t>Chan D, Crutch SJ, Warrington EK</a:t>
            </a:r>
            <a:br>
              <a:rPr lang="en-GB" i="1" dirty="0">
                <a:solidFill>
                  <a:schemeClr val="tx2"/>
                </a:solidFill>
              </a:rPr>
            </a:br>
            <a:r>
              <a:rPr lang="en-GB" i="1" dirty="0">
                <a:solidFill>
                  <a:schemeClr val="tx2"/>
                </a:solidFill>
              </a:rPr>
              <a:t>J </a:t>
            </a:r>
            <a:r>
              <a:rPr lang="en-GB" i="1" dirty="0" err="1">
                <a:solidFill>
                  <a:schemeClr val="tx2"/>
                </a:solidFill>
              </a:rPr>
              <a:t>Neurol</a:t>
            </a:r>
            <a:r>
              <a:rPr lang="en-GB" i="1" dirty="0">
                <a:solidFill>
                  <a:schemeClr val="tx2"/>
                </a:solidFill>
              </a:rPr>
              <a:t> </a:t>
            </a:r>
            <a:r>
              <a:rPr lang="en-GB" i="1" dirty="0" err="1">
                <a:solidFill>
                  <a:schemeClr val="tx2"/>
                </a:solidFill>
              </a:rPr>
              <a:t>Neurosurg</a:t>
            </a:r>
            <a:r>
              <a:rPr lang="en-GB" i="1" dirty="0">
                <a:solidFill>
                  <a:schemeClr val="tx2"/>
                </a:solidFill>
              </a:rPr>
              <a:t> Psychiatry. 2001 Oct; 71(4):515-7.</a:t>
            </a:r>
            <a:br>
              <a:rPr lang="en-GB" i="1" dirty="0">
                <a:solidFill>
                  <a:schemeClr val="tx2"/>
                </a:solidFill>
              </a:rPr>
            </a:br>
            <a:endParaRPr lang="en-GB" i="1" dirty="0">
              <a:solidFill>
                <a:schemeClr val="tx2"/>
              </a:solidFill>
            </a:endParaRPr>
          </a:p>
          <a:p>
            <a:r>
              <a:rPr lang="en-GB" dirty="0" err="1"/>
              <a:t>Schankin</a:t>
            </a:r>
            <a:r>
              <a:rPr lang="en-GB" dirty="0"/>
              <a:t>, C.J. &amp; </a:t>
            </a:r>
            <a:r>
              <a:rPr lang="en-GB" dirty="0" err="1"/>
              <a:t>Goadsby</a:t>
            </a:r>
            <a:r>
              <a:rPr lang="en-GB" dirty="0"/>
              <a:t>, P.J. </a:t>
            </a:r>
            <a:r>
              <a:rPr lang="en-GB" dirty="0" err="1"/>
              <a:t>Curr</a:t>
            </a:r>
            <a:r>
              <a:rPr lang="en-GB" dirty="0"/>
              <a:t> Pain Headache Rep (2015) </a:t>
            </a:r>
            <a:br>
              <a:rPr lang="en-GB" dirty="0"/>
            </a:br>
            <a:br>
              <a:rPr lang="en-GB" dirty="0"/>
            </a:br>
            <a:endParaRPr lang="en-GB" i="1" dirty="0">
              <a:solidFill>
                <a:schemeClr val="tx2"/>
              </a:solidFill>
            </a:endParaRPr>
          </a:p>
          <a:p>
            <a:endParaRPr lang="en-GB" dirty="0"/>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9000"/>
            <a:lum/>
          </a:blip>
          <a:srcRect/>
          <a:stretch>
            <a:fillRect l="-14000" r="-14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Posterior Cortical Atrophy (PCA)? </a:t>
            </a:r>
          </a:p>
        </p:txBody>
      </p:sp>
      <p:sp>
        <p:nvSpPr>
          <p:cNvPr id="14" name="Content Placeholder 13"/>
          <p:cNvSpPr>
            <a:spLocks noGrp="1"/>
          </p:cNvSpPr>
          <p:nvPr>
            <p:ph idx="1"/>
          </p:nvPr>
        </p:nvSpPr>
        <p:spPr/>
        <p:txBody>
          <a:bodyPr/>
          <a:lstStyle/>
          <a:p>
            <a:r>
              <a:rPr lang="en-US" dirty="0"/>
              <a:t>Deterioration of higher visual functions (Visuospatial/ Visual perceptual) and/or recognition/ identification </a:t>
            </a:r>
          </a:p>
          <a:p>
            <a:r>
              <a:rPr lang="en-US" dirty="0"/>
              <a:t>Biparietal (Dorsal/Where Pathway)</a:t>
            </a:r>
            <a:br>
              <a:rPr lang="en-US" dirty="0"/>
            </a:br>
            <a:r>
              <a:rPr lang="en-US" dirty="0"/>
              <a:t>Occipitotemporal (Ventral/What pathway)</a:t>
            </a:r>
          </a:p>
          <a:p>
            <a:r>
              <a:rPr lang="en-US" dirty="0"/>
              <a:t>Typically considered a rare form of AD </a:t>
            </a:r>
          </a:p>
          <a:p>
            <a:r>
              <a:rPr lang="en-US" dirty="0"/>
              <a:t>Can also be caused by others syndromes such as DLB, </a:t>
            </a:r>
            <a:r>
              <a:rPr lang="en-US" dirty="0" err="1"/>
              <a:t>Corticobasal</a:t>
            </a:r>
            <a:r>
              <a:rPr lang="en-US" dirty="0"/>
              <a:t> </a:t>
            </a:r>
            <a:r>
              <a:rPr lang="en-US" dirty="0" err="1"/>
              <a:t>degen</a:t>
            </a:r>
            <a:r>
              <a:rPr lang="en-US" dirty="0"/>
              <a:t> </a:t>
            </a:r>
            <a:r>
              <a:rPr lang="en-US" dirty="0" err="1"/>
              <a:t>etc</a:t>
            </a:r>
            <a:endParaRPr lang="en-US"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1000"/>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research project… </a:t>
            </a:r>
          </a:p>
        </p:txBody>
      </p:sp>
      <p:sp>
        <p:nvSpPr>
          <p:cNvPr id="4" name="Text Placeholder 3"/>
          <p:cNvSpPr>
            <a:spLocks noGrp="1"/>
          </p:cNvSpPr>
          <p:nvPr>
            <p:ph type="body" idx="1"/>
          </p:nvPr>
        </p:nvSpPr>
        <p:spPr>
          <a:xfrm>
            <a:off x="4222204" y="1988840"/>
            <a:ext cx="4973041" cy="512064"/>
          </a:xfrm>
        </p:spPr>
        <p:txBody>
          <a:bodyPr/>
          <a:lstStyle/>
          <a:p>
            <a:r>
              <a:rPr lang="en-US" dirty="0"/>
              <a:t>Natalie et al, 2014</a:t>
            </a:r>
            <a:endParaRPr lang="en-GB" dirty="0"/>
          </a:p>
        </p:txBody>
      </p:sp>
      <p:sp>
        <p:nvSpPr>
          <p:cNvPr id="12" name="Content Placeholder 11"/>
          <p:cNvSpPr>
            <a:spLocks noGrp="1"/>
          </p:cNvSpPr>
          <p:nvPr>
            <p:ph sz="half" idx="2"/>
          </p:nvPr>
        </p:nvSpPr>
        <p:spPr>
          <a:xfrm>
            <a:off x="1629916" y="2780928"/>
            <a:ext cx="9937104" cy="4320480"/>
          </a:xfrm>
        </p:spPr>
        <p:txBody>
          <a:bodyPr/>
          <a:lstStyle/>
          <a:p>
            <a:r>
              <a:rPr lang="en-US" dirty="0" err="1"/>
              <a:t>Corticobasal</a:t>
            </a:r>
            <a:r>
              <a:rPr lang="en-US" dirty="0"/>
              <a:t> syndrome like motor features in PCA</a:t>
            </a:r>
            <a:br>
              <a:rPr lang="en-US" dirty="0"/>
            </a:br>
            <a:r>
              <a:rPr lang="en-US" dirty="0"/>
              <a:t>(asymmetric sensorimotor signs) </a:t>
            </a:r>
            <a:br>
              <a:rPr lang="en-US" dirty="0"/>
            </a:br>
            <a:endParaRPr lang="en-US" dirty="0"/>
          </a:p>
          <a:p>
            <a:r>
              <a:rPr lang="en-US" dirty="0"/>
              <a:t>VBM – grey and white matter diff, cortical thickness and subcortical volumetric analyses</a:t>
            </a:r>
            <a:br>
              <a:rPr lang="en-US" dirty="0"/>
            </a:br>
            <a:endParaRPr lang="en-US" dirty="0"/>
          </a:p>
          <a:p>
            <a:r>
              <a:rPr lang="en-US" dirty="0"/>
              <a:t>Greater atrophy of contralateral sensorimotor areas</a:t>
            </a:r>
            <a:br>
              <a:rPr lang="en-US" dirty="0"/>
            </a:br>
            <a:endParaRPr lang="en-US" dirty="0"/>
          </a:p>
          <a:p>
            <a:endParaRPr lang="en-GB"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9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research project… </a:t>
            </a:r>
            <a:endParaRPr lang="en-GB" dirty="0"/>
          </a:p>
        </p:txBody>
      </p:sp>
      <p:sp>
        <p:nvSpPr>
          <p:cNvPr id="3" name="Content Placeholder 2"/>
          <p:cNvSpPr>
            <a:spLocks noGrp="1"/>
          </p:cNvSpPr>
          <p:nvPr>
            <p:ph idx="1"/>
          </p:nvPr>
        </p:nvSpPr>
        <p:spPr>
          <a:xfrm>
            <a:off x="1117309" y="1701800"/>
            <a:ext cx="10157354" cy="4535512"/>
          </a:xfrm>
        </p:spPr>
        <p:txBody>
          <a:bodyPr>
            <a:normAutofit lnSpcReduction="10000"/>
          </a:bodyPr>
          <a:lstStyle/>
          <a:p>
            <a:pPr marL="0" indent="0">
              <a:buNone/>
            </a:pPr>
            <a:r>
              <a:rPr lang="en-US" dirty="0"/>
              <a:t>Unusual symptoms of PCA :</a:t>
            </a:r>
            <a:br>
              <a:rPr lang="en-US" dirty="0"/>
            </a:br>
            <a:endParaRPr lang="en-US" dirty="0"/>
          </a:p>
          <a:p>
            <a:r>
              <a:rPr lang="en-US" dirty="0"/>
              <a:t>Positive visual phenomenon (PVP)</a:t>
            </a:r>
            <a:br>
              <a:rPr lang="en-US" dirty="0"/>
            </a:br>
            <a:r>
              <a:rPr lang="en-US" dirty="0"/>
              <a:t>False visual images/ Distortions/ Long lasting persistency</a:t>
            </a:r>
            <a:br>
              <a:rPr lang="en-US" dirty="0"/>
            </a:br>
            <a:endParaRPr lang="en-US" dirty="0"/>
          </a:p>
          <a:p>
            <a:r>
              <a:rPr lang="en-US" dirty="0"/>
              <a:t>Headaches </a:t>
            </a:r>
            <a:br>
              <a:rPr lang="en-US" dirty="0"/>
            </a:br>
            <a:r>
              <a:rPr lang="en-US" dirty="0"/>
              <a:t>Associated with PVP and other visual functions (</a:t>
            </a:r>
            <a:r>
              <a:rPr lang="en-GB" dirty="0" err="1">
                <a:solidFill>
                  <a:schemeClr val="tx2"/>
                </a:solidFill>
              </a:rPr>
              <a:t>Schankin</a:t>
            </a:r>
            <a:r>
              <a:rPr lang="en-GB" dirty="0">
                <a:solidFill>
                  <a:schemeClr val="tx2"/>
                </a:solidFill>
              </a:rPr>
              <a:t> &amp; </a:t>
            </a:r>
            <a:r>
              <a:rPr lang="en-GB" dirty="0" err="1">
                <a:solidFill>
                  <a:schemeClr val="tx2"/>
                </a:solidFill>
              </a:rPr>
              <a:t>Goadsby</a:t>
            </a:r>
            <a:r>
              <a:rPr lang="en-GB" dirty="0">
                <a:solidFill>
                  <a:schemeClr val="tx2"/>
                </a:solidFill>
              </a:rPr>
              <a:t>, 2015; Liu et al, 1995; </a:t>
            </a:r>
            <a:r>
              <a:rPr lang="en-GB" dirty="0" err="1">
                <a:solidFill>
                  <a:schemeClr val="tx2"/>
                </a:solidFill>
              </a:rPr>
              <a:t>Gutteridge</a:t>
            </a:r>
            <a:r>
              <a:rPr lang="en-GB" dirty="0">
                <a:solidFill>
                  <a:schemeClr val="tx2"/>
                </a:solidFill>
              </a:rPr>
              <a:t> &amp; Cole, 2001). </a:t>
            </a:r>
            <a:br>
              <a:rPr lang="en-GB" dirty="0">
                <a:solidFill>
                  <a:schemeClr val="tx2"/>
                </a:solidFill>
              </a:rPr>
            </a:br>
            <a:endParaRPr lang="en-GB" dirty="0"/>
          </a:p>
          <a:p>
            <a:r>
              <a:rPr lang="en-US" dirty="0"/>
              <a:t> Sensory symptoms </a:t>
            </a:r>
            <a:r>
              <a:rPr lang="en-US" dirty="0">
                <a:solidFill>
                  <a:srgbClr val="FF0000"/>
                </a:solidFill>
              </a:rPr>
              <a:t>(unsure what is meant by sensory symptoms) ?? </a:t>
            </a:r>
            <a:endParaRPr lang="en-US" dirty="0"/>
          </a:p>
        </p:txBody>
      </p:sp>
    </p:spTree>
    <p:extLst>
      <p:ext uri="{BB962C8B-B14F-4D97-AF65-F5344CB8AC3E}">
        <p14:creationId xmlns:p14="http://schemas.microsoft.com/office/powerpoint/2010/main" val="235026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7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 </a:t>
            </a:r>
          </a:p>
        </p:txBody>
      </p:sp>
      <p:sp>
        <p:nvSpPr>
          <p:cNvPr id="5" name="Content Placeholder 4"/>
          <p:cNvSpPr>
            <a:spLocks noGrp="1"/>
          </p:cNvSpPr>
          <p:nvPr>
            <p:ph sz="half" idx="1"/>
          </p:nvPr>
        </p:nvSpPr>
        <p:spPr>
          <a:xfrm>
            <a:off x="765820" y="1701800"/>
            <a:ext cx="6120680" cy="4470400"/>
          </a:xfrm>
        </p:spPr>
        <p:txBody>
          <a:bodyPr/>
          <a:lstStyle/>
          <a:p>
            <a:r>
              <a:rPr lang="en-US" dirty="0"/>
              <a:t>N= 58 PCA patients </a:t>
            </a:r>
            <a:br>
              <a:rPr lang="en-US" dirty="0"/>
            </a:br>
            <a:r>
              <a:rPr lang="en-US" dirty="0"/>
              <a:t>N= 49 PCA patients with scans </a:t>
            </a:r>
            <a:br>
              <a:rPr lang="en-US" dirty="0"/>
            </a:br>
            <a:endParaRPr lang="en-US" dirty="0"/>
          </a:p>
          <a:p>
            <a:r>
              <a:rPr lang="en-US" dirty="0"/>
              <a:t>PVP = 15/49 with scans</a:t>
            </a:r>
          </a:p>
          <a:p>
            <a:r>
              <a:rPr lang="en-US" dirty="0"/>
              <a:t>Headaches = 14/49 with scans </a:t>
            </a:r>
          </a:p>
          <a:p>
            <a:r>
              <a:rPr lang="en-US" dirty="0"/>
              <a:t>Sensory symptoms = 12/49 with scans</a:t>
            </a:r>
            <a:br>
              <a:rPr lang="en-US" dirty="0"/>
            </a:br>
            <a:endParaRPr lang="en-US" dirty="0"/>
          </a:p>
          <a:p>
            <a:r>
              <a:rPr lang="en-US" dirty="0"/>
              <a:t>Controls = </a:t>
            </a:r>
            <a:r>
              <a:rPr lang="en-US" dirty="0">
                <a:solidFill>
                  <a:srgbClr val="C00000"/>
                </a:solidFill>
              </a:rPr>
              <a:t>30 healthy controls? </a:t>
            </a:r>
          </a:p>
          <a:p>
            <a:r>
              <a:rPr lang="en-US" dirty="0"/>
              <a:t>PCA/Pure = </a:t>
            </a:r>
            <a:r>
              <a:rPr lang="en-US" dirty="0">
                <a:solidFill>
                  <a:srgbClr val="C00000"/>
                </a:solidFill>
              </a:rPr>
              <a:t>Without these symptoms? </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668940805"/>
              </p:ext>
            </p:extLst>
          </p:nvPr>
        </p:nvGraphicFramePr>
        <p:xfrm>
          <a:off x="7390556" y="1844824"/>
          <a:ext cx="4591367" cy="2413000"/>
        </p:xfrm>
        <a:graphic>
          <a:graphicData uri="http://schemas.openxmlformats.org/drawingml/2006/table">
            <a:tbl>
              <a:tblPr firstRow="1" bandRow="1">
                <a:tableStyleId>{69012ECD-51FC-41F1-AA8D-1B2483CD663E}</a:tableStyleId>
              </a:tblPr>
              <a:tblGrid>
                <a:gridCol w="1273493">
                  <a:extLst>
                    <a:ext uri="{9D8B030D-6E8A-4147-A177-3AD203B41FA5}">
                      <a16:colId xmlns:a16="http://schemas.microsoft.com/office/drawing/2014/main" val="20000"/>
                    </a:ext>
                  </a:extLst>
                </a:gridCol>
                <a:gridCol w="1658937">
                  <a:extLst>
                    <a:ext uri="{9D8B030D-6E8A-4147-A177-3AD203B41FA5}">
                      <a16:colId xmlns:a16="http://schemas.microsoft.com/office/drawing/2014/main" val="20001"/>
                    </a:ext>
                  </a:extLst>
                </a:gridCol>
                <a:gridCol w="1658937">
                  <a:extLst>
                    <a:ext uri="{9D8B030D-6E8A-4147-A177-3AD203B41FA5}">
                      <a16:colId xmlns:a16="http://schemas.microsoft.com/office/drawing/2014/main" val="20002"/>
                    </a:ext>
                  </a:extLst>
                </a:gridCol>
              </a:tblGrid>
              <a:tr h="603250">
                <a:tc>
                  <a:txBody>
                    <a:bodyPr/>
                    <a:lstStyle/>
                    <a:p>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0000"/>
                  </a:ext>
                </a:extLst>
              </a:tr>
              <a:tr h="6032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032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032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7916" y="260648"/>
            <a:ext cx="10157354" cy="1397000"/>
          </a:xfrm>
        </p:spPr>
        <p:txBody>
          <a:bodyPr/>
          <a:lstStyle/>
          <a:p>
            <a:pPr algn="ctr"/>
            <a:r>
              <a:rPr lang="en-US" dirty="0"/>
              <a:t>Method: Voxel Based Morphometry (VBM) </a:t>
            </a:r>
          </a:p>
        </p:txBody>
      </p:sp>
      <p:sp>
        <p:nvSpPr>
          <p:cNvPr id="6" name="Content Placeholder 5"/>
          <p:cNvSpPr>
            <a:spLocks noGrp="1"/>
          </p:cNvSpPr>
          <p:nvPr>
            <p:ph sz="half" idx="2"/>
          </p:nvPr>
        </p:nvSpPr>
        <p:spPr>
          <a:xfrm>
            <a:off x="1049982" y="2204864"/>
            <a:ext cx="10153128" cy="4392488"/>
          </a:xfrm>
        </p:spPr>
        <p:txBody>
          <a:bodyPr>
            <a:normAutofit/>
          </a:bodyPr>
          <a:lstStyle/>
          <a:p>
            <a:r>
              <a:rPr lang="en-US" dirty="0"/>
              <a:t>Compare different brains on a voxel-by-voxel basis</a:t>
            </a:r>
            <a:br>
              <a:rPr lang="en-US" dirty="0"/>
            </a:br>
            <a:endParaRPr lang="en-US" dirty="0"/>
          </a:p>
          <a:p>
            <a:r>
              <a:rPr lang="en-US" dirty="0"/>
              <a:t>Aim: Identify differences in local composition of brain tissue between groups. Produce map of statistically sig differences.</a:t>
            </a:r>
            <a:br>
              <a:rPr lang="en-US" dirty="0"/>
            </a:br>
            <a:endParaRPr lang="en-US" dirty="0"/>
          </a:p>
          <a:p>
            <a:r>
              <a:rPr lang="en-US" dirty="0"/>
              <a:t>VBM – SPM5 (Statistical Parametric Mapping, V5)+ </a:t>
            </a:r>
            <a:r>
              <a:rPr lang="en-US" dirty="0" err="1"/>
              <a:t>MatLab</a:t>
            </a:r>
            <a:br>
              <a:rPr lang="en-US" dirty="0"/>
            </a:br>
            <a:endParaRPr lang="en-US" dirty="0"/>
          </a:p>
          <a:p>
            <a:r>
              <a:rPr lang="en-US" dirty="0"/>
              <a:t>Cortical Thickness </a:t>
            </a:r>
            <a:br>
              <a:rPr lang="en-US" dirty="0"/>
            </a:br>
            <a:r>
              <a:rPr lang="en-US" dirty="0"/>
              <a:t>- </a:t>
            </a:r>
            <a:r>
              <a:rPr lang="en-US" dirty="0" err="1"/>
              <a:t>FreeSurfer</a:t>
            </a:r>
            <a:br>
              <a:rPr lang="en-US" dirty="0"/>
            </a:br>
            <a:endParaRPr lang="en-US" dirty="0"/>
          </a:p>
          <a:p>
            <a:pPr marL="0" indent="0">
              <a:buNone/>
            </a:pPr>
            <a:endParaRPr lang="en-US" dirty="0"/>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graphicFrame>
        <p:nvGraphicFramePr>
          <p:cNvPr id="5" name="Content Placeholder 3" descr="Vertical bullet list showing 3 groups arranged one below the other and bullet points are present under each group."/>
          <p:cNvGraphicFramePr>
            <a:graphicFrameLocks noGrp="1"/>
          </p:cNvGraphicFramePr>
          <p:nvPr>
            <p:ph idx="1"/>
            <p:extLst>
              <p:ext uri="{D42A27DB-BD31-4B8C-83A1-F6EECF244321}">
                <p14:modId xmlns:p14="http://schemas.microsoft.com/office/powerpoint/2010/main" val="210907133"/>
              </p:ext>
            </p:extLst>
          </p:nvPr>
        </p:nvGraphicFramePr>
        <p:xfrm>
          <a:off x="1117600" y="1701800"/>
          <a:ext cx="10156825"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t="4375" b="4375"/>
          <a:stretch>
            <a:fillRect/>
          </a:stretch>
        </p:blipFill>
        <p:spPr>
          <a:xfrm>
            <a:off x="1197868" y="279401"/>
            <a:ext cx="9577063" cy="4949799"/>
          </a:xfrm>
        </p:spPr>
      </p:pic>
      <p:sp>
        <p:nvSpPr>
          <p:cNvPr id="4" name="Text Placeholder 3"/>
          <p:cNvSpPr>
            <a:spLocks noGrp="1"/>
          </p:cNvSpPr>
          <p:nvPr>
            <p:ph type="body" sz="half" idx="2"/>
          </p:nvPr>
        </p:nvSpPr>
        <p:spPr>
          <a:xfrm>
            <a:off x="2437765" y="5562600"/>
            <a:ext cx="7313295" cy="1106760"/>
          </a:xfrm>
        </p:spPr>
        <p:txBody>
          <a:bodyPr>
            <a:normAutofit/>
          </a:bodyPr>
          <a:lstStyle/>
          <a:p>
            <a:r>
              <a:rPr lang="en-US" dirty="0"/>
              <a:t>1) Original image normalized against template</a:t>
            </a:r>
            <a:br>
              <a:rPr lang="en-US" dirty="0"/>
            </a:br>
            <a:r>
              <a:rPr lang="en-US" dirty="0"/>
              <a:t>2) Segmented to GM, WM, CSF</a:t>
            </a:r>
            <a:br>
              <a:rPr lang="en-US" dirty="0"/>
            </a:br>
            <a:r>
              <a:rPr lang="en-US" dirty="0"/>
              <a:t>3) GM modulated to same volume prior to normalization</a:t>
            </a:r>
            <a:br>
              <a:rPr lang="en-US" dirty="0"/>
            </a:br>
            <a:r>
              <a:rPr lang="en-US" dirty="0"/>
              <a:t>4) GM smoothed</a:t>
            </a:r>
            <a:endParaRPr lang="en-GB" dirty="0"/>
          </a:p>
        </p:txBody>
      </p:sp>
    </p:spTree>
    <p:extLst>
      <p:ext uri="{BB962C8B-B14F-4D97-AF65-F5344CB8AC3E}">
        <p14:creationId xmlns:p14="http://schemas.microsoft.com/office/powerpoint/2010/main" val="75665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Summary: what I need to do next…</a:t>
            </a:r>
          </a:p>
        </p:txBody>
      </p:sp>
      <p:sp>
        <p:nvSpPr>
          <p:cNvPr id="7" name="Content Placeholder 6"/>
          <p:cNvSpPr>
            <a:spLocks noGrp="1"/>
          </p:cNvSpPr>
          <p:nvPr>
            <p:ph idx="1"/>
          </p:nvPr>
        </p:nvSpPr>
        <p:spPr/>
        <p:txBody>
          <a:bodyPr/>
          <a:lstStyle/>
          <a:p>
            <a:r>
              <a:rPr lang="en-US" dirty="0">
                <a:solidFill>
                  <a:srgbClr val="C00000"/>
                </a:solidFill>
              </a:rPr>
              <a:t>Extract scans from cluster</a:t>
            </a:r>
          </a:p>
          <a:p>
            <a:r>
              <a:rPr lang="en-US" dirty="0">
                <a:solidFill>
                  <a:srgbClr val="C00000"/>
                </a:solidFill>
              </a:rPr>
              <a:t>Preprocessing – some already preprocessed</a:t>
            </a:r>
          </a:p>
          <a:p>
            <a:r>
              <a:rPr lang="en-US" dirty="0">
                <a:solidFill>
                  <a:srgbClr val="C00000"/>
                </a:solidFill>
              </a:rPr>
              <a:t>(Normalization/ Segmentation/ Modulation/ Smoothing)</a:t>
            </a:r>
          </a:p>
          <a:p>
            <a:r>
              <a:rPr lang="en-US" dirty="0">
                <a:solidFill>
                  <a:srgbClr val="C00000"/>
                </a:solidFill>
              </a:rPr>
              <a:t>Run analysis</a:t>
            </a:r>
          </a:p>
          <a:p>
            <a:endParaRPr lang="en-US" dirty="0"/>
          </a:p>
          <a:p>
            <a:endParaRPr lang="en-GB" dirty="0"/>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1282</TotalTime>
  <Words>436</Words>
  <Application>Microsoft Office PowerPoint</Application>
  <PresentationFormat>Custom</PresentationFormat>
  <Paragraphs>127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vt:lpstr>
      <vt:lpstr>Books 16x9</vt:lpstr>
      <vt:lpstr>Comparison of neuroimaging profiles between PCA patients with and without unusual visual symptoms – VBM study </vt:lpstr>
      <vt:lpstr>What is Posterior Cortical Atrophy (PCA)? </vt:lpstr>
      <vt:lpstr>My research project… </vt:lpstr>
      <vt:lpstr>My research project… </vt:lpstr>
      <vt:lpstr>Participants </vt:lpstr>
      <vt:lpstr>Method: Voxel Based Morphometry (VBM) </vt:lpstr>
      <vt:lpstr>Pre-processing</vt:lpstr>
      <vt:lpstr>PowerPoint Presentation</vt:lpstr>
      <vt:lpstr>Summary: what I need to do next…</vt:lpstr>
      <vt:lpstr>Analysis and expectations</vt:lpstr>
      <vt:lpstr>Limitations/ Things to be aware of</vt:lpstr>
      <vt:lpstr>Future research/ Implications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neuroimaging profiles between PCA patients with and without unusual visual symptoms – VBM study</dc:title>
  <dc:creator>Priscilla C</dc:creator>
  <cp:lastModifiedBy>Priscilla C</cp:lastModifiedBy>
  <cp:revision>42</cp:revision>
  <dcterms:created xsi:type="dcterms:W3CDTF">2017-06-04T19:27:33Z</dcterms:created>
  <dcterms:modified xsi:type="dcterms:W3CDTF">2017-06-05T16:49:48Z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