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0.jpeg" ContentType="image/jpeg"/>
  <Override PartName="/ppt/media/image8.png" ContentType="image/png"/>
  <Override PartName="/ppt/media/image7.png" ContentType="image/png"/>
  <Override PartName="/ppt/media/image6.png" ContentType="image/png"/>
  <Override PartName="/ppt/media/image5.wmf" ContentType="image/x-wmf"/>
  <Override PartName="/ppt/media/image4.wmf" ContentType="image/x-wmf"/>
  <Override PartName="/ppt/media/image9.jpeg" ContentType="image/jpe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0275212" cy="4280376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27" name="PlaceHolder 2"/>
          <p:cNvSpPr>
            <a:spLocks noGrp="1"/>
          </p:cNvSpPr>
          <p:nvPr>
            <p:ph type="body"/>
          </p:nvPr>
        </p:nvSpPr>
        <p:spPr>
          <a:xfrm>
            <a:off x="1513440" y="10015920"/>
            <a:ext cx="27247320" cy="11841480"/>
          </a:xfrm>
          <a:prstGeom prst="rect">
            <a:avLst/>
          </a:prstGeom>
        </p:spPr>
        <p:txBody>
          <a:bodyPr lIns="0" rIns="0" tIns="0" bIns="0"/>
          <a:p>
            <a:endParaRPr/>
          </a:p>
        </p:txBody>
      </p:sp>
      <p:sp>
        <p:nvSpPr>
          <p:cNvPr id="28" name="PlaceHolder 3"/>
          <p:cNvSpPr>
            <a:spLocks noGrp="1"/>
          </p:cNvSpPr>
          <p:nvPr>
            <p:ph type="body"/>
          </p:nvPr>
        </p:nvSpPr>
        <p:spPr>
          <a:xfrm>
            <a:off x="1513440" y="22982760"/>
            <a:ext cx="27247320" cy="11841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30" name="PlaceHolder 2"/>
          <p:cNvSpPr>
            <a:spLocks noGrp="1"/>
          </p:cNvSpPr>
          <p:nvPr>
            <p:ph type="body"/>
          </p:nvPr>
        </p:nvSpPr>
        <p:spPr>
          <a:xfrm>
            <a:off x="1513440" y="10015920"/>
            <a:ext cx="13296600" cy="11841480"/>
          </a:xfrm>
          <a:prstGeom prst="rect">
            <a:avLst/>
          </a:prstGeom>
        </p:spPr>
        <p:txBody>
          <a:bodyPr lIns="0" rIns="0" tIns="0" bIns="0"/>
          <a:p>
            <a:endParaRPr/>
          </a:p>
        </p:txBody>
      </p:sp>
      <p:sp>
        <p:nvSpPr>
          <p:cNvPr id="31" name="PlaceHolder 3"/>
          <p:cNvSpPr>
            <a:spLocks noGrp="1"/>
          </p:cNvSpPr>
          <p:nvPr>
            <p:ph type="body"/>
          </p:nvPr>
        </p:nvSpPr>
        <p:spPr>
          <a:xfrm>
            <a:off x="15475320" y="10015920"/>
            <a:ext cx="13296600" cy="11841480"/>
          </a:xfrm>
          <a:prstGeom prst="rect">
            <a:avLst/>
          </a:prstGeom>
        </p:spPr>
        <p:txBody>
          <a:bodyPr lIns="0" rIns="0" tIns="0" bIns="0"/>
          <a:p>
            <a:endParaRPr/>
          </a:p>
        </p:txBody>
      </p:sp>
      <p:sp>
        <p:nvSpPr>
          <p:cNvPr id="32" name="PlaceHolder 4"/>
          <p:cNvSpPr>
            <a:spLocks noGrp="1"/>
          </p:cNvSpPr>
          <p:nvPr>
            <p:ph type="body"/>
          </p:nvPr>
        </p:nvSpPr>
        <p:spPr>
          <a:xfrm>
            <a:off x="15475320" y="22982760"/>
            <a:ext cx="13296600" cy="11841480"/>
          </a:xfrm>
          <a:prstGeom prst="rect">
            <a:avLst/>
          </a:prstGeom>
        </p:spPr>
        <p:txBody>
          <a:bodyPr lIns="0" rIns="0" tIns="0" bIns="0"/>
          <a:p>
            <a:endParaRPr/>
          </a:p>
        </p:txBody>
      </p:sp>
      <p:sp>
        <p:nvSpPr>
          <p:cNvPr id="33" name="PlaceHolder 5"/>
          <p:cNvSpPr>
            <a:spLocks noGrp="1"/>
          </p:cNvSpPr>
          <p:nvPr>
            <p:ph type="body"/>
          </p:nvPr>
        </p:nvSpPr>
        <p:spPr>
          <a:xfrm>
            <a:off x="1513440" y="22982760"/>
            <a:ext cx="13296600" cy="11841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35" name="PlaceHolder 2"/>
          <p:cNvSpPr>
            <a:spLocks noGrp="1"/>
          </p:cNvSpPr>
          <p:nvPr>
            <p:ph type="body"/>
          </p:nvPr>
        </p:nvSpPr>
        <p:spPr>
          <a:xfrm>
            <a:off x="1513440" y="10015920"/>
            <a:ext cx="27247320" cy="24825600"/>
          </a:xfrm>
          <a:prstGeom prst="rect">
            <a:avLst/>
          </a:prstGeom>
        </p:spPr>
        <p:txBody>
          <a:bodyPr lIns="0" rIns="0" tIns="0" bIns="0"/>
          <a:p>
            <a:endParaRPr/>
          </a:p>
        </p:txBody>
      </p:sp>
      <p:sp>
        <p:nvSpPr>
          <p:cNvPr id="36" name="PlaceHolder 3"/>
          <p:cNvSpPr>
            <a:spLocks noGrp="1"/>
          </p:cNvSpPr>
          <p:nvPr>
            <p:ph type="body"/>
          </p:nvPr>
        </p:nvSpPr>
        <p:spPr>
          <a:xfrm>
            <a:off x="1513440" y="10015920"/>
            <a:ext cx="27247320" cy="24825600"/>
          </a:xfrm>
          <a:prstGeom prst="rect">
            <a:avLst/>
          </a:prstGeom>
        </p:spPr>
        <p:txBody>
          <a:bodyPr lIns="0" rIns="0" tIns="0" bIns="0"/>
          <a:p>
            <a:endParaRPr/>
          </a:p>
        </p:txBody>
      </p:sp>
      <p:pic>
        <p:nvPicPr>
          <p:cNvPr id="37" name="" descr=""/>
          <p:cNvPicPr/>
          <p:nvPr/>
        </p:nvPicPr>
        <p:blipFill>
          <a:blip r:embed="rId2"/>
          <a:stretch>
            <a:fillRect/>
          </a:stretch>
        </p:blipFill>
        <p:spPr>
          <a:xfrm>
            <a:off x="1513080" y="11558880"/>
            <a:ext cx="27247320" cy="21739680"/>
          </a:xfrm>
          <a:prstGeom prst="rect">
            <a:avLst/>
          </a:prstGeom>
          <a:ln>
            <a:noFill/>
          </a:ln>
        </p:spPr>
      </p:pic>
      <p:pic>
        <p:nvPicPr>
          <p:cNvPr id="38" name="" descr=""/>
          <p:cNvPicPr/>
          <p:nvPr/>
        </p:nvPicPr>
        <p:blipFill>
          <a:blip r:embed="rId3"/>
          <a:stretch>
            <a:fillRect/>
          </a:stretch>
        </p:blipFill>
        <p:spPr>
          <a:xfrm>
            <a:off x="1513080" y="1155888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6" name="PlaceHolder 2"/>
          <p:cNvSpPr>
            <a:spLocks noGrp="1"/>
          </p:cNvSpPr>
          <p:nvPr>
            <p:ph type="subTitle"/>
          </p:nvPr>
        </p:nvSpPr>
        <p:spPr>
          <a:xfrm>
            <a:off x="1513440" y="10015920"/>
            <a:ext cx="27247320" cy="24825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8" name="PlaceHolder 2"/>
          <p:cNvSpPr>
            <a:spLocks noGrp="1"/>
          </p:cNvSpPr>
          <p:nvPr>
            <p:ph type="body"/>
          </p:nvPr>
        </p:nvSpPr>
        <p:spPr>
          <a:xfrm>
            <a:off x="1513440" y="10015920"/>
            <a:ext cx="27247320" cy="248256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10" name="PlaceHolder 2"/>
          <p:cNvSpPr>
            <a:spLocks noGrp="1"/>
          </p:cNvSpPr>
          <p:nvPr>
            <p:ph type="body"/>
          </p:nvPr>
        </p:nvSpPr>
        <p:spPr>
          <a:xfrm>
            <a:off x="1513440" y="10015920"/>
            <a:ext cx="13296600" cy="24825600"/>
          </a:xfrm>
          <a:prstGeom prst="rect">
            <a:avLst/>
          </a:prstGeom>
        </p:spPr>
        <p:txBody>
          <a:bodyPr lIns="0" rIns="0" tIns="0" bIns="0"/>
          <a:p>
            <a:endParaRPr/>
          </a:p>
        </p:txBody>
      </p:sp>
      <p:sp>
        <p:nvSpPr>
          <p:cNvPr id="11" name="PlaceHolder 3"/>
          <p:cNvSpPr>
            <a:spLocks noGrp="1"/>
          </p:cNvSpPr>
          <p:nvPr>
            <p:ph type="body"/>
          </p:nvPr>
        </p:nvSpPr>
        <p:spPr>
          <a:xfrm>
            <a:off x="15475320" y="10015920"/>
            <a:ext cx="13296600" cy="248256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440" y="1707840"/>
            <a:ext cx="27247320" cy="7148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440" y="1707840"/>
            <a:ext cx="27247320" cy="33134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15" name="PlaceHolder 2"/>
          <p:cNvSpPr>
            <a:spLocks noGrp="1"/>
          </p:cNvSpPr>
          <p:nvPr>
            <p:ph type="body"/>
          </p:nvPr>
        </p:nvSpPr>
        <p:spPr>
          <a:xfrm>
            <a:off x="1513440" y="10015920"/>
            <a:ext cx="13296600" cy="11841480"/>
          </a:xfrm>
          <a:prstGeom prst="rect">
            <a:avLst/>
          </a:prstGeom>
        </p:spPr>
        <p:txBody>
          <a:bodyPr lIns="0" rIns="0" tIns="0" bIns="0"/>
          <a:p>
            <a:endParaRPr/>
          </a:p>
        </p:txBody>
      </p:sp>
      <p:sp>
        <p:nvSpPr>
          <p:cNvPr id="16" name="PlaceHolder 3"/>
          <p:cNvSpPr>
            <a:spLocks noGrp="1"/>
          </p:cNvSpPr>
          <p:nvPr>
            <p:ph type="body"/>
          </p:nvPr>
        </p:nvSpPr>
        <p:spPr>
          <a:xfrm>
            <a:off x="1513440" y="22982760"/>
            <a:ext cx="13296600" cy="11841480"/>
          </a:xfrm>
          <a:prstGeom prst="rect">
            <a:avLst/>
          </a:prstGeom>
        </p:spPr>
        <p:txBody>
          <a:bodyPr lIns="0" rIns="0" tIns="0" bIns="0"/>
          <a:p>
            <a:endParaRPr/>
          </a:p>
        </p:txBody>
      </p:sp>
      <p:sp>
        <p:nvSpPr>
          <p:cNvPr id="17" name="PlaceHolder 4"/>
          <p:cNvSpPr>
            <a:spLocks noGrp="1"/>
          </p:cNvSpPr>
          <p:nvPr>
            <p:ph type="body"/>
          </p:nvPr>
        </p:nvSpPr>
        <p:spPr>
          <a:xfrm>
            <a:off x="15475320" y="10015920"/>
            <a:ext cx="13296600" cy="248256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19" name="PlaceHolder 2"/>
          <p:cNvSpPr>
            <a:spLocks noGrp="1"/>
          </p:cNvSpPr>
          <p:nvPr>
            <p:ph type="body"/>
          </p:nvPr>
        </p:nvSpPr>
        <p:spPr>
          <a:xfrm>
            <a:off x="1513440" y="10015920"/>
            <a:ext cx="13296600" cy="24825600"/>
          </a:xfrm>
          <a:prstGeom prst="rect">
            <a:avLst/>
          </a:prstGeom>
        </p:spPr>
        <p:txBody>
          <a:bodyPr lIns="0" rIns="0" tIns="0" bIns="0"/>
          <a:p>
            <a:endParaRPr/>
          </a:p>
        </p:txBody>
      </p:sp>
      <p:sp>
        <p:nvSpPr>
          <p:cNvPr id="20" name="PlaceHolder 3"/>
          <p:cNvSpPr>
            <a:spLocks noGrp="1"/>
          </p:cNvSpPr>
          <p:nvPr>
            <p:ph type="body"/>
          </p:nvPr>
        </p:nvSpPr>
        <p:spPr>
          <a:xfrm>
            <a:off x="15475320" y="10015920"/>
            <a:ext cx="13296600" cy="11841480"/>
          </a:xfrm>
          <a:prstGeom prst="rect">
            <a:avLst/>
          </a:prstGeom>
        </p:spPr>
        <p:txBody>
          <a:bodyPr lIns="0" rIns="0" tIns="0" bIns="0"/>
          <a:p>
            <a:endParaRPr/>
          </a:p>
        </p:txBody>
      </p:sp>
      <p:sp>
        <p:nvSpPr>
          <p:cNvPr id="21" name="PlaceHolder 4"/>
          <p:cNvSpPr>
            <a:spLocks noGrp="1"/>
          </p:cNvSpPr>
          <p:nvPr>
            <p:ph type="body"/>
          </p:nvPr>
        </p:nvSpPr>
        <p:spPr>
          <a:xfrm>
            <a:off x="15475320" y="22982760"/>
            <a:ext cx="13296600" cy="11841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440" y="1707840"/>
            <a:ext cx="27247320" cy="7148160"/>
          </a:xfrm>
          <a:prstGeom prst="rect">
            <a:avLst/>
          </a:prstGeom>
        </p:spPr>
        <p:txBody>
          <a:bodyPr lIns="0" rIns="0" tIns="0" bIns="0" anchor="ctr"/>
          <a:p>
            <a:endParaRPr/>
          </a:p>
        </p:txBody>
      </p:sp>
      <p:sp>
        <p:nvSpPr>
          <p:cNvPr id="23" name="PlaceHolder 2"/>
          <p:cNvSpPr>
            <a:spLocks noGrp="1"/>
          </p:cNvSpPr>
          <p:nvPr>
            <p:ph type="body"/>
          </p:nvPr>
        </p:nvSpPr>
        <p:spPr>
          <a:xfrm>
            <a:off x="1513440" y="10015920"/>
            <a:ext cx="13296600" cy="11841480"/>
          </a:xfrm>
          <a:prstGeom prst="rect">
            <a:avLst/>
          </a:prstGeom>
        </p:spPr>
        <p:txBody>
          <a:bodyPr lIns="0" rIns="0" tIns="0" bIns="0"/>
          <a:p>
            <a:endParaRPr/>
          </a:p>
        </p:txBody>
      </p:sp>
      <p:sp>
        <p:nvSpPr>
          <p:cNvPr id="24" name="PlaceHolder 3"/>
          <p:cNvSpPr>
            <a:spLocks noGrp="1"/>
          </p:cNvSpPr>
          <p:nvPr>
            <p:ph type="body"/>
          </p:nvPr>
        </p:nvSpPr>
        <p:spPr>
          <a:xfrm>
            <a:off x="15475320" y="10015920"/>
            <a:ext cx="13296600" cy="11841480"/>
          </a:xfrm>
          <a:prstGeom prst="rect">
            <a:avLst/>
          </a:prstGeom>
        </p:spPr>
        <p:txBody>
          <a:bodyPr lIns="0" rIns="0" tIns="0" bIns="0"/>
          <a:p>
            <a:endParaRPr/>
          </a:p>
        </p:txBody>
      </p:sp>
      <p:sp>
        <p:nvSpPr>
          <p:cNvPr id="25" name="PlaceHolder 4"/>
          <p:cNvSpPr>
            <a:spLocks noGrp="1"/>
          </p:cNvSpPr>
          <p:nvPr>
            <p:ph type="body"/>
          </p:nvPr>
        </p:nvSpPr>
        <p:spPr>
          <a:xfrm>
            <a:off x="1513440" y="22982760"/>
            <a:ext cx="27247320" cy="11841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2270160" y="38998440"/>
            <a:ext cx="6306840" cy="2854080"/>
          </a:xfrm>
          <a:prstGeom prst="rect">
            <a:avLst/>
          </a:prstGeom>
        </p:spPr>
        <p:txBody>
          <a:bodyPr lIns="417600" rIns="417600" tIns="208800" bIns="208800"/>
          <a:p>
            <a:endParaRPr/>
          </a:p>
        </p:txBody>
      </p:sp>
      <p:sp>
        <p:nvSpPr>
          <p:cNvPr id="1" name="PlaceHolder 2"/>
          <p:cNvSpPr>
            <a:spLocks noGrp="1"/>
          </p:cNvSpPr>
          <p:nvPr>
            <p:ph type="ftr"/>
          </p:nvPr>
        </p:nvSpPr>
        <p:spPr>
          <a:xfrm>
            <a:off x="10344240" y="38998440"/>
            <a:ext cx="9586440" cy="2854080"/>
          </a:xfrm>
          <a:prstGeom prst="rect">
            <a:avLst/>
          </a:prstGeom>
        </p:spPr>
        <p:txBody>
          <a:bodyPr lIns="417600" rIns="417600" tIns="208800" bIns="208800"/>
          <a:p>
            <a:endParaRPr/>
          </a:p>
        </p:txBody>
      </p:sp>
      <p:sp>
        <p:nvSpPr>
          <p:cNvPr id="2" name="PlaceHolder 3"/>
          <p:cNvSpPr>
            <a:spLocks noGrp="1"/>
          </p:cNvSpPr>
          <p:nvPr>
            <p:ph type="sldNum"/>
          </p:nvPr>
        </p:nvSpPr>
        <p:spPr>
          <a:xfrm>
            <a:off x="21697920" y="38998440"/>
            <a:ext cx="6306840" cy="2854080"/>
          </a:xfrm>
          <a:prstGeom prst="rect">
            <a:avLst/>
          </a:prstGeom>
        </p:spPr>
        <p:txBody>
          <a:bodyPr lIns="417600" rIns="417600" tIns="208800" bIns="208800"/>
          <a:p>
            <a:pPr>
              <a:lnSpc>
                <a:spcPct val="100000"/>
              </a:lnSpc>
            </a:pPr>
            <a:fld id="{0531755B-B67C-444E-89B7-44D9FFC8D13E}" type="slidenum">
              <a:rPr lang="en-GB" sz="6400">
                <a:solidFill>
                  <a:srgbClr val="000000"/>
                </a:solidFill>
                <a:latin typeface="Times New Roman"/>
              </a:rPr>
              <a:t>&lt;number&gt;</a:t>
            </a:fld>
            <a:endParaRPr/>
          </a:p>
        </p:txBody>
      </p:sp>
      <p:sp>
        <p:nvSpPr>
          <p:cNvPr id="3" name="PlaceHolder 4"/>
          <p:cNvSpPr>
            <a:spLocks noGrp="1"/>
          </p:cNvSpPr>
          <p:nvPr>
            <p:ph type="title"/>
          </p:nvPr>
        </p:nvSpPr>
        <p:spPr>
          <a:xfrm>
            <a:off x="1513440" y="1707840"/>
            <a:ext cx="27247320" cy="7147800"/>
          </a:xfrm>
          <a:prstGeom prst="rect">
            <a:avLst/>
          </a:prstGeom>
        </p:spPr>
        <p:txBody>
          <a:bodyPr lIns="0" rIns="0" tIns="0" bIns="0" anchor="ctr"/>
          <a:p>
            <a:r>
              <a:rPr lang="en-US" sz="2400">
                <a:latin typeface="Times New Roman"/>
              </a:rPr>
              <a:t>Click to edit the title text format</a:t>
            </a:r>
            <a:endParaRPr/>
          </a:p>
        </p:txBody>
      </p:sp>
      <p:sp>
        <p:nvSpPr>
          <p:cNvPr id="4" name="PlaceHolder 5"/>
          <p:cNvSpPr>
            <a:spLocks noGrp="1"/>
          </p:cNvSpPr>
          <p:nvPr>
            <p:ph type="body"/>
          </p:nvPr>
        </p:nvSpPr>
        <p:spPr>
          <a:xfrm>
            <a:off x="1513440" y="10015920"/>
            <a:ext cx="27247320" cy="24825600"/>
          </a:xfrm>
          <a:prstGeom prst="rect">
            <a:avLst/>
          </a:prstGeom>
        </p:spPr>
        <p:txBody>
          <a:bodyPr lIns="0" rIns="0" tIns="0" bIns="0"/>
          <a:p>
            <a:pPr>
              <a:buSzPct val="45000"/>
              <a:buFont typeface="StarSymbol"/>
              <a:buChar char=""/>
            </a:pPr>
            <a:r>
              <a:rPr lang="en-US" sz="14600">
                <a:latin typeface="Times New Roman"/>
              </a:rPr>
              <a:t>Click to edit the outline text format</a:t>
            </a:r>
            <a:endParaRPr/>
          </a:p>
          <a:p>
            <a:pPr lvl="1">
              <a:buSzPct val="75000"/>
              <a:buFont typeface="StarSymbol"/>
              <a:buChar char=""/>
            </a:pPr>
            <a:r>
              <a:rPr lang="en-US" sz="11000">
                <a:latin typeface="Times New Roman"/>
              </a:rPr>
              <a:t>Second Outline Level</a:t>
            </a:r>
            <a:endParaRPr/>
          </a:p>
          <a:p>
            <a:pPr lvl="2">
              <a:buSzPct val="45000"/>
              <a:buFont typeface="StarSymbol"/>
              <a:buChar char=""/>
            </a:pPr>
            <a:r>
              <a:rPr lang="en-US" sz="9100">
                <a:latin typeface="Times New Roman"/>
              </a:rPr>
              <a:t>Third Outline Level</a:t>
            </a:r>
            <a:endParaRPr/>
          </a:p>
          <a:p>
            <a:pPr lvl="3">
              <a:buSzPct val="75000"/>
              <a:buFont typeface="StarSymbol"/>
              <a:buChar char=""/>
            </a:pPr>
            <a:r>
              <a:rPr lang="en-US" sz="9100">
                <a:latin typeface="Times New Roman"/>
              </a:rPr>
              <a:t>Fourth Outline Level</a:t>
            </a:r>
            <a:endParaRPr/>
          </a:p>
          <a:p>
            <a:pPr lvl="4">
              <a:buSzPct val="45000"/>
              <a:buFont typeface="StarSymbol"/>
              <a:buChar char=""/>
            </a:pPr>
            <a:r>
              <a:rPr lang="en-US" sz="2000">
                <a:latin typeface="Times New Roman"/>
              </a:rPr>
              <a:t>Fifth Outline Level</a:t>
            </a:r>
            <a:endParaRPr/>
          </a:p>
          <a:p>
            <a:pPr lvl="5">
              <a:buSzPct val="45000"/>
              <a:buFont typeface="StarSymbol"/>
              <a:buChar char=""/>
            </a:pPr>
            <a:r>
              <a:rPr lang="en-US" sz="2000">
                <a:latin typeface="Times New Roman"/>
              </a:rPr>
              <a:t>Sixth Outline Level</a:t>
            </a:r>
            <a:endParaRPr/>
          </a:p>
          <a:p>
            <a:pPr lvl="6">
              <a:buSzPct val="45000"/>
              <a:buFont typeface="StarSymbol"/>
              <a:buChar char=""/>
            </a:pPr>
            <a:r>
              <a:rPr lang="en-US"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wmf"/><Relationship Id="rId3" Type="http://schemas.openxmlformats.org/officeDocument/2006/relationships/image" Target="../media/image5.wmf"/><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15546600" y="16848000"/>
            <a:ext cx="14150160" cy="9360000"/>
          </a:xfrm>
          <a:prstGeom prst="rect">
            <a:avLst/>
          </a:prstGeom>
          <a:solidFill>
            <a:srgbClr val="d9d9d9"/>
          </a:solidFill>
          <a:ln w="9360">
            <a:solidFill>
              <a:srgbClr val="000000"/>
            </a:solidFill>
            <a:round/>
          </a:ln>
        </p:spPr>
      </p:sp>
      <p:pic>
        <p:nvPicPr>
          <p:cNvPr id="40" name="Picture 33" descr=""/>
          <p:cNvPicPr/>
          <p:nvPr/>
        </p:nvPicPr>
        <p:blipFill>
          <a:blip r:embed="rId1"/>
          <a:stretch>
            <a:fillRect/>
          </a:stretch>
        </p:blipFill>
        <p:spPr>
          <a:xfrm>
            <a:off x="25805520" y="39690000"/>
            <a:ext cx="4088160" cy="3159000"/>
          </a:xfrm>
          <a:prstGeom prst="rect">
            <a:avLst/>
          </a:prstGeom>
          <a:ln>
            <a:noFill/>
          </a:ln>
        </p:spPr>
      </p:pic>
      <p:pic>
        <p:nvPicPr>
          <p:cNvPr id="41" name="Picture 17" descr=""/>
          <p:cNvPicPr/>
          <p:nvPr/>
        </p:nvPicPr>
        <p:blipFill>
          <a:blip r:embed="rId2"/>
          <a:srcRect l="0" t="8458" r="0" b="0"/>
          <a:stretch>
            <a:fillRect/>
          </a:stretch>
        </p:blipFill>
        <p:spPr>
          <a:xfrm>
            <a:off x="0" y="53640"/>
            <a:ext cx="30274920" cy="4122360"/>
          </a:xfrm>
          <a:prstGeom prst="rect">
            <a:avLst/>
          </a:prstGeom>
          <a:ln w="38160">
            <a:noFill/>
          </a:ln>
        </p:spPr>
      </p:pic>
      <p:sp>
        <p:nvSpPr>
          <p:cNvPr id="42" name="CustomShape 2"/>
          <p:cNvSpPr/>
          <p:nvPr/>
        </p:nvSpPr>
        <p:spPr>
          <a:xfrm>
            <a:off x="4850640" y="329400"/>
            <a:ext cx="20497320" cy="1735560"/>
          </a:xfrm>
          <a:prstGeom prst="rect">
            <a:avLst/>
          </a:prstGeom>
          <a:noFill/>
          <a:ln w="9360">
            <a:noFill/>
          </a:ln>
        </p:spPr>
        <p:txBody>
          <a:bodyPr lIns="90000" rIns="90000" tIns="45000" bIns="45000"/>
          <a:p>
            <a:pPr algn="ctr">
              <a:lnSpc>
                <a:spcPct val="100000"/>
              </a:lnSpc>
            </a:pPr>
            <a:r>
              <a:rPr b="1" lang="en-GB" sz="5400">
                <a:solidFill>
                  <a:srgbClr val="ffffff"/>
                </a:solidFill>
                <a:latin typeface="Calibri"/>
                <a:ea typeface="Calibri"/>
              </a:rPr>
              <a:t>Differential Diagnosis of Alzheimer's subtypes through disease progression modelling</a:t>
            </a:r>
            <a:endParaRPr/>
          </a:p>
        </p:txBody>
      </p:sp>
      <p:sp>
        <p:nvSpPr>
          <p:cNvPr id="43" name="CustomShape 3"/>
          <p:cNvSpPr/>
          <p:nvPr/>
        </p:nvSpPr>
        <p:spPr>
          <a:xfrm>
            <a:off x="6217560" y="2304000"/>
            <a:ext cx="17830440" cy="577080"/>
          </a:xfrm>
          <a:prstGeom prst="rect">
            <a:avLst/>
          </a:prstGeom>
          <a:noFill/>
          <a:ln w="9360">
            <a:noFill/>
          </a:ln>
        </p:spPr>
        <p:txBody>
          <a:bodyPr lIns="90000" rIns="90000" tIns="45000" bIns="45000"/>
          <a:p>
            <a:pPr algn="ctr">
              <a:lnSpc>
                <a:spcPct val="100000"/>
              </a:lnSpc>
            </a:pPr>
            <a:r>
              <a:rPr b="1" lang="en-GB" sz="2800">
                <a:solidFill>
                  <a:srgbClr val="ffffff"/>
                </a:solidFill>
                <a:latin typeface="Calibri"/>
                <a:ea typeface="Calibri"/>
              </a:rPr>
              <a:t>Razvan Valentin Marinescu</a:t>
            </a:r>
            <a:r>
              <a:rPr lang="en-GB" sz="3200" baseline="30000">
                <a:solidFill>
                  <a:srgbClr val="ffffff"/>
                </a:solidFill>
                <a:latin typeface="Calibri"/>
                <a:ea typeface="Calibri"/>
              </a:rPr>
              <a:t>1</a:t>
            </a:r>
            <a:r>
              <a:rPr b="1" lang="en-GB" sz="2800">
                <a:solidFill>
                  <a:srgbClr val="ffffff"/>
                </a:solidFill>
                <a:latin typeface="Calibri"/>
                <a:ea typeface="Calibri"/>
              </a:rPr>
              <a:t>, Daniel C. Alexander</a:t>
            </a:r>
            <a:r>
              <a:rPr lang="en-GB" sz="3200" baseline="30000">
                <a:solidFill>
                  <a:srgbClr val="ffffff"/>
                </a:solidFill>
                <a:latin typeface="Calibri"/>
                <a:ea typeface="Calibri"/>
              </a:rPr>
              <a:t>1</a:t>
            </a:r>
            <a:r>
              <a:rPr b="1" lang="en-GB" sz="2800">
                <a:solidFill>
                  <a:srgbClr val="ffffff"/>
                </a:solidFill>
                <a:latin typeface="Calibri"/>
                <a:ea typeface="Calibri"/>
              </a:rPr>
              <a:t>, Sebastian Crutch, Neil Oxtoby</a:t>
            </a:r>
            <a:r>
              <a:rPr lang="en-GB" sz="3200" baseline="30000">
                <a:solidFill>
                  <a:srgbClr val="ffffff"/>
                </a:solidFill>
                <a:latin typeface="Calibri"/>
                <a:ea typeface="Calibri"/>
              </a:rPr>
              <a:t>1</a:t>
            </a:r>
            <a:endParaRPr/>
          </a:p>
        </p:txBody>
      </p:sp>
      <p:sp>
        <p:nvSpPr>
          <p:cNvPr id="44" name="CustomShape 4"/>
          <p:cNvSpPr/>
          <p:nvPr/>
        </p:nvSpPr>
        <p:spPr>
          <a:xfrm>
            <a:off x="6552000" y="3168000"/>
            <a:ext cx="17373240" cy="942840"/>
          </a:xfrm>
          <a:prstGeom prst="rect">
            <a:avLst/>
          </a:prstGeom>
          <a:noFill/>
          <a:ln w="9360">
            <a:noFill/>
          </a:ln>
        </p:spPr>
        <p:txBody>
          <a:bodyPr lIns="90000" rIns="90000" tIns="45000" bIns="45000"/>
          <a:p>
            <a:pPr algn="ctr">
              <a:lnSpc>
                <a:spcPct val="100000"/>
              </a:lnSpc>
            </a:pPr>
            <a:r>
              <a:rPr lang="en-GB" sz="2800" baseline="30000">
                <a:solidFill>
                  <a:srgbClr val="ffffff"/>
                </a:solidFill>
                <a:latin typeface="Calibri"/>
                <a:ea typeface="Calibri"/>
              </a:rPr>
              <a:t>1</a:t>
            </a:r>
            <a:r>
              <a:rPr lang="en-GB" sz="2800">
                <a:solidFill>
                  <a:srgbClr val="ffffff"/>
                </a:solidFill>
                <a:latin typeface="Calibri"/>
                <a:ea typeface="Calibri"/>
              </a:rPr>
              <a:t>Centre for Medical Image Computing, University College London, UK</a:t>
            </a:r>
            <a:endParaRPr/>
          </a:p>
          <a:p>
            <a:pPr algn="ctr">
              <a:lnSpc>
                <a:spcPct val="100000"/>
              </a:lnSpc>
            </a:pPr>
            <a:r>
              <a:rPr lang="en-GB" sz="2800" baseline="30000">
                <a:solidFill>
                  <a:srgbClr val="ffffff"/>
                </a:solidFill>
                <a:latin typeface="Calibri"/>
                <a:ea typeface="Calibri"/>
              </a:rPr>
              <a:t>2</a:t>
            </a:r>
            <a:r>
              <a:rPr lang="en-GB" sz="2800">
                <a:solidFill>
                  <a:srgbClr val="ffffff"/>
                </a:solidFill>
                <a:latin typeface="Calibri"/>
                <a:ea typeface="Calibri"/>
              </a:rPr>
              <a:t>Dementia Research Center, Institute of Neurology, University College London, UK</a:t>
            </a:r>
            <a:endParaRPr/>
          </a:p>
        </p:txBody>
      </p:sp>
      <p:sp>
        <p:nvSpPr>
          <p:cNvPr id="45" name="CustomShape 5"/>
          <p:cNvSpPr/>
          <p:nvPr/>
        </p:nvSpPr>
        <p:spPr>
          <a:xfrm>
            <a:off x="583560" y="40385880"/>
            <a:ext cx="29108160" cy="1752120"/>
          </a:xfrm>
          <a:prstGeom prst="rect">
            <a:avLst/>
          </a:prstGeom>
          <a:noFill/>
          <a:ln w="9360">
            <a:solidFill>
              <a:srgbClr val="000000"/>
            </a:solidFill>
            <a:miter/>
          </a:ln>
        </p:spPr>
      </p:sp>
      <p:sp>
        <p:nvSpPr>
          <p:cNvPr id="46" name="CustomShape 6"/>
          <p:cNvSpPr/>
          <p:nvPr/>
        </p:nvSpPr>
        <p:spPr>
          <a:xfrm>
            <a:off x="462960" y="4749840"/>
            <a:ext cx="4084200" cy="760680"/>
          </a:xfrm>
          <a:prstGeom prst="rect">
            <a:avLst/>
          </a:prstGeom>
          <a:noFill/>
          <a:ln w="9360">
            <a:noFill/>
          </a:ln>
        </p:spPr>
        <p:txBody>
          <a:bodyPr wrap="none" lIns="90000" rIns="90000" tIns="45000" bIns="45000"/>
          <a:p>
            <a:pPr>
              <a:lnSpc>
                <a:spcPct val="100000"/>
              </a:lnSpc>
            </a:pPr>
            <a:r>
              <a:rPr b="1" lang="en-GB" sz="4400">
                <a:solidFill>
                  <a:srgbClr val="ffffff"/>
                </a:solidFill>
                <a:latin typeface="Calibri"/>
                <a:ea typeface="Calibri"/>
              </a:rPr>
              <a:t>Introduction</a:t>
            </a:r>
            <a:endParaRPr/>
          </a:p>
        </p:txBody>
      </p:sp>
      <p:sp>
        <p:nvSpPr>
          <p:cNvPr id="47" name="CustomShape 7"/>
          <p:cNvSpPr/>
          <p:nvPr/>
        </p:nvSpPr>
        <p:spPr>
          <a:xfrm>
            <a:off x="15708960" y="4727520"/>
            <a:ext cx="2511360" cy="760680"/>
          </a:xfrm>
          <a:prstGeom prst="rect">
            <a:avLst/>
          </a:prstGeom>
          <a:noFill/>
          <a:ln w="9360">
            <a:noFill/>
          </a:ln>
        </p:spPr>
        <p:txBody>
          <a:bodyPr wrap="none" lIns="90000" rIns="90000" tIns="45000" bIns="45000"/>
          <a:p>
            <a:pPr>
              <a:lnSpc>
                <a:spcPct val="100000"/>
              </a:lnSpc>
            </a:pPr>
            <a:r>
              <a:rPr b="1" lang="en-GB" sz="4400">
                <a:solidFill>
                  <a:srgbClr val="ffffff"/>
                </a:solidFill>
                <a:latin typeface="Calibri"/>
                <a:ea typeface="Calibri"/>
              </a:rPr>
              <a:t>Results</a:t>
            </a:r>
            <a:endParaRPr/>
          </a:p>
        </p:txBody>
      </p:sp>
      <p:pic>
        <p:nvPicPr>
          <p:cNvPr id="48" name="Picture 8" descr=""/>
          <p:cNvPicPr/>
          <p:nvPr/>
        </p:nvPicPr>
        <p:blipFill>
          <a:blip r:embed="rId3"/>
          <a:stretch>
            <a:fillRect/>
          </a:stretch>
        </p:blipFill>
        <p:spPr>
          <a:xfrm>
            <a:off x="1161360" y="40558320"/>
            <a:ext cx="3605760" cy="1437480"/>
          </a:xfrm>
          <a:prstGeom prst="rect">
            <a:avLst/>
          </a:prstGeom>
          <a:ln>
            <a:noFill/>
          </a:ln>
        </p:spPr>
      </p:pic>
      <p:sp>
        <p:nvSpPr>
          <p:cNvPr id="49" name="CustomShape 8"/>
          <p:cNvSpPr/>
          <p:nvPr/>
        </p:nvSpPr>
        <p:spPr>
          <a:xfrm>
            <a:off x="155520" y="-144360"/>
            <a:ext cx="304560" cy="304560"/>
          </a:xfrm>
          <a:prstGeom prst="rect">
            <a:avLst/>
          </a:prstGeom>
          <a:noFill/>
          <a:ln>
            <a:noFill/>
          </a:ln>
        </p:spPr>
      </p:sp>
      <p:sp>
        <p:nvSpPr>
          <p:cNvPr id="50" name="CustomShape 9"/>
          <p:cNvSpPr/>
          <p:nvPr/>
        </p:nvSpPr>
        <p:spPr>
          <a:xfrm>
            <a:off x="307800" y="7920"/>
            <a:ext cx="304560" cy="304560"/>
          </a:xfrm>
          <a:prstGeom prst="rect">
            <a:avLst/>
          </a:prstGeom>
          <a:noFill/>
          <a:ln>
            <a:noFill/>
          </a:ln>
        </p:spPr>
      </p:sp>
      <p:sp>
        <p:nvSpPr>
          <p:cNvPr id="51" name="CustomShape 10"/>
          <p:cNvSpPr/>
          <p:nvPr/>
        </p:nvSpPr>
        <p:spPr>
          <a:xfrm>
            <a:off x="583560" y="39456000"/>
            <a:ext cx="29108160" cy="456120"/>
          </a:xfrm>
          <a:prstGeom prst="rect">
            <a:avLst/>
          </a:prstGeom>
          <a:solidFill>
            <a:srgbClr val="d9d9d9"/>
          </a:solidFill>
          <a:ln w="9360">
            <a:solidFill>
              <a:srgbClr val="000000"/>
            </a:solidFill>
            <a:miter/>
          </a:ln>
        </p:spPr>
        <p:txBody>
          <a:bodyPr lIns="90000" rIns="90000" tIns="45000" bIns="45000"/>
          <a:p>
            <a:pPr>
              <a:lnSpc>
                <a:spcPct val="100000"/>
              </a:lnSpc>
            </a:pPr>
            <a:r>
              <a:rPr b="1" lang="en-GB" sz="2400">
                <a:solidFill>
                  <a:srgbClr val="000000"/>
                </a:solidFill>
                <a:latin typeface="Courier New"/>
              </a:rPr>
              <a:t>References:</a:t>
            </a:r>
            <a:r>
              <a:rPr lang="en-GB" sz="2400">
                <a:solidFill>
                  <a:srgbClr val="000000"/>
                </a:solidFill>
                <a:latin typeface="Courier New"/>
              </a:rPr>
              <a:t>    [1] Crutch, et al. (2012); [2] Lehmann, et al. (2011); [3] Fonteijn, et al. (2012); [4] Young, et al. (2014);</a:t>
            </a:r>
            <a:endParaRPr/>
          </a:p>
        </p:txBody>
      </p:sp>
      <p:sp>
        <p:nvSpPr>
          <p:cNvPr id="52" name="CustomShape 11"/>
          <p:cNvSpPr/>
          <p:nvPr/>
        </p:nvSpPr>
        <p:spPr>
          <a:xfrm>
            <a:off x="663480" y="9288000"/>
            <a:ext cx="14168520" cy="5951880"/>
          </a:xfrm>
          <a:prstGeom prst="rect">
            <a:avLst/>
          </a:prstGeom>
          <a:solidFill>
            <a:srgbClr val="83caff"/>
          </a:solidFill>
          <a:ln w="9360">
            <a:solidFill>
              <a:srgbClr val="000000"/>
            </a:solidFill>
            <a:miter/>
          </a:ln>
        </p:spPr>
        <p:txBody>
          <a:bodyPr lIns="90000" rIns="90000" tIns="45000" bIns="45000"/>
          <a:p>
            <a:pPr algn="ctr">
              <a:lnSpc>
                <a:spcPct val="100000"/>
              </a:lnSpc>
            </a:pPr>
            <a:r>
              <a:rPr b="1" lang="en-GB" sz="4400">
                <a:solidFill>
                  <a:srgbClr val="000000"/>
                </a:solidFill>
                <a:latin typeface="Times New Roman"/>
              </a:rPr>
              <a:t>Posterior Cortical Atrophy</a:t>
            </a:r>
            <a:endParaRPr/>
          </a:p>
          <a:p>
            <a:pPr>
              <a:lnSpc>
                <a:spcPct val="100000"/>
              </a:lnSpc>
            </a:pPr>
            <a:r>
              <a:rPr lang="en-GB" sz="3600">
                <a:solidFill>
                  <a:srgbClr val="000000"/>
                </a:solidFill>
                <a:latin typeface="Times New Roman"/>
              </a:rPr>
              <a:t>Posterior Cortical Atrophy (PCA) is an early-onset variant of Alzheimer's disease that causes atrophy of the posterior part of the cerebral cortex, resulting in disruption of the visual and motor systems. Symptoms include blurred vision, impaired ability to read and difficulty navigating through space. The causes of PCA are still unknown and there is no fully accepted diagnostic criteria. As a result, PCA patients are often misdiagnosed with anxiety disorder or depression. Moreover, no specific and accepted scientific treatment for PCA has been found so far due to the rarity and variation of the disease.</a:t>
            </a:r>
            <a:endParaRPr/>
          </a:p>
        </p:txBody>
      </p:sp>
      <p:sp>
        <p:nvSpPr>
          <p:cNvPr id="53" name="CustomShape 12"/>
          <p:cNvSpPr/>
          <p:nvPr/>
        </p:nvSpPr>
        <p:spPr>
          <a:xfrm>
            <a:off x="583560" y="4747320"/>
            <a:ext cx="29108160" cy="4172400"/>
          </a:xfrm>
          <a:prstGeom prst="rect">
            <a:avLst/>
          </a:prstGeom>
          <a:solidFill>
            <a:srgbClr val="83caff"/>
          </a:solidFill>
          <a:ln w="9360">
            <a:solidFill>
              <a:srgbClr val="000000"/>
            </a:solidFill>
            <a:miter/>
          </a:ln>
        </p:spPr>
        <p:txBody>
          <a:bodyPr lIns="90000" rIns="90000" tIns="45000" bIns="45000"/>
          <a:p>
            <a:pPr algn="ctr">
              <a:lnSpc>
                <a:spcPct val="100000"/>
              </a:lnSpc>
            </a:pPr>
            <a:r>
              <a:rPr b="1" lang="en-GB" sz="4800" u="sng">
                <a:solidFill>
                  <a:srgbClr val="000000"/>
                </a:solidFill>
                <a:latin typeface="Times New Roman"/>
              </a:rPr>
              <a:t>Overview</a:t>
            </a:r>
            <a:r>
              <a:rPr b="1" lang="en-GB" sz="4400">
                <a:solidFill>
                  <a:srgbClr val="000000"/>
                </a:solidFill>
                <a:latin typeface="Times New Roman"/>
              </a:rPr>
              <a:t>
</a:t>
            </a:r>
            <a:r>
              <a:rPr b="1" lang="en-GB" sz="4400">
                <a:solidFill>
                  <a:srgbClr val="000000"/>
                </a:solidFill>
                <a:latin typeface="Times New Roman"/>
              </a:rPr>
              <a:t> Posterior Cortical Atrophy (PCA), also called Benson's syndrome, is an atypical variant of Alzheimer's disease. Developing a good understanding of how PCA progresses over time could help us identify its causes and diagnose it as earlier and more accurately. Disease progression models characterise its evolution by looking at underlying biomarker data such as atrophy rates in cortical volumes, protein abundance and cognitive test scores. The model is capable of making informative predictions about disease evolution and performing differential diagnosis.</a:t>
            </a:r>
            <a:endParaRPr/>
          </a:p>
        </p:txBody>
      </p:sp>
      <p:sp>
        <p:nvSpPr>
          <p:cNvPr id="54" name="CustomShape 13"/>
          <p:cNvSpPr/>
          <p:nvPr/>
        </p:nvSpPr>
        <p:spPr>
          <a:xfrm>
            <a:off x="15577200" y="9310320"/>
            <a:ext cx="14172840" cy="7049160"/>
          </a:xfrm>
          <a:prstGeom prst="rect">
            <a:avLst/>
          </a:prstGeom>
          <a:solidFill>
            <a:srgbClr val="83caff"/>
          </a:solidFill>
          <a:ln w="9360">
            <a:solidFill>
              <a:srgbClr val="000000"/>
            </a:solidFill>
            <a:miter/>
          </a:ln>
        </p:spPr>
        <p:txBody>
          <a:bodyPr lIns="90000" rIns="90000" tIns="45000" bIns="45000"/>
          <a:p>
            <a:pPr algn="ctr">
              <a:lnSpc>
                <a:spcPct val="100000"/>
              </a:lnSpc>
            </a:pPr>
            <a:r>
              <a:rPr b="1" lang="en-GB" sz="4400">
                <a:solidFill>
                  <a:srgbClr val="000000"/>
                </a:solidFill>
                <a:latin typeface="Times New Roman"/>
              </a:rPr>
              <a:t>The event-based model [3]</a:t>
            </a:r>
            <a:endParaRPr/>
          </a:p>
          <a:p>
            <a:pPr>
              <a:lnSpc>
                <a:spcPct val="100000"/>
              </a:lnSpc>
            </a:pPr>
            <a:r>
              <a:rPr lang="en-GB" sz="3600">
                <a:solidFill>
                  <a:srgbClr val="000000"/>
                </a:solidFill>
                <a:latin typeface="Times New Roman"/>
              </a:rPr>
              <a:t>The event-based model (EBM) models the progression of the disease as a sequence of events informed by underlying biomarker measurements, such as cortical atrophy rates, cognitive test scores (MMSE) or protein abundance (Amyloid-beta and P-tau in particular). As the events are discrete, time is not modelled explicitly like in the continuous models of disease progression. The EBM can be used to find the most probable event sequence (fig. 3) and has previously been applied to study familial AD [3], sporadic AD [4] and Huntington's disease [3]. It can also be used for longitudinal studies, being able to find the probability of a patient converting from cognitively normal to mild cognitive impairment (MCI) and from MCI to AD/PCA. </a:t>
            </a:r>
            <a:endParaRPr/>
          </a:p>
        </p:txBody>
      </p:sp>
      <p:pic>
        <p:nvPicPr>
          <p:cNvPr id="55" name="Picture 41" descr=""/>
          <p:cNvPicPr/>
          <p:nvPr/>
        </p:nvPicPr>
        <p:blipFill>
          <a:blip r:embed="rId4"/>
          <a:stretch>
            <a:fillRect/>
          </a:stretch>
        </p:blipFill>
        <p:spPr>
          <a:xfrm>
            <a:off x="14146920" y="40442400"/>
            <a:ext cx="1904760" cy="1685520"/>
          </a:xfrm>
          <a:prstGeom prst="rect">
            <a:avLst/>
          </a:prstGeom>
          <a:ln>
            <a:noFill/>
          </a:ln>
        </p:spPr>
      </p:pic>
      <p:pic>
        <p:nvPicPr>
          <p:cNvPr id="56" name="Picture 120" descr=""/>
          <p:cNvPicPr/>
          <p:nvPr/>
        </p:nvPicPr>
        <p:blipFill>
          <a:blip r:embed="rId5"/>
          <a:stretch>
            <a:fillRect/>
          </a:stretch>
        </p:blipFill>
        <p:spPr>
          <a:xfrm>
            <a:off x="15471360" y="16848000"/>
            <a:ext cx="14186160" cy="9360000"/>
          </a:xfrm>
          <a:prstGeom prst="rect">
            <a:avLst/>
          </a:prstGeom>
          <a:ln>
            <a:noFill/>
          </a:ln>
        </p:spPr>
      </p:pic>
      <p:sp>
        <p:nvSpPr>
          <p:cNvPr id="57" name="CustomShape 14"/>
          <p:cNvSpPr/>
          <p:nvPr/>
        </p:nvSpPr>
        <p:spPr>
          <a:xfrm>
            <a:off x="15512760" y="26466120"/>
            <a:ext cx="14184000" cy="1551960"/>
          </a:xfrm>
          <a:prstGeom prst="rect">
            <a:avLst/>
          </a:prstGeom>
          <a:solidFill>
            <a:srgbClr val="cfe7f5"/>
          </a:solidFill>
          <a:ln>
            <a:solidFill>
              <a:srgbClr val="000000"/>
            </a:solidFill>
          </a:ln>
        </p:spPr>
        <p:txBody>
          <a:bodyPr lIns="90000" rIns="90000" tIns="45000" bIns="45000"/>
          <a:p>
            <a:pPr algn="ctr">
              <a:lnSpc>
                <a:spcPct val="100000"/>
              </a:lnSpc>
            </a:pPr>
            <a:r>
              <a:rPr lang="en-GB" sz="3200">
                <a:solidFill>
                  <a:srgbClr val="000000"/>
                </a:solidFill>
                <a:latin typeface="Times New Roman"/>
              </a:rPr>
              <a:t>Fig. 3: Event-based model.  Recovered sequence of brain atrophy and clinical events from a familial Alzheimer’s disease cohort. In this example, each event corresponds to the underlying biomarker of a brain area becoming abnormal.</a:t>
            </a:r>
            <a:endParaRPr/>
          </a:p>
        </p:txBody>
      </p:sp>
      <p:sp>
        <p:nvSpPr>
          <p:cNvPr id="58" name="CustomShape 15"/>
          <p:cNvSpPr/>
          <p:nvPr/>
        </p:nvSpPr>
        <p:spPr>
          <a:xfrm>
            <a:off x="576000" y="25992000"/>
            <a:ext cx="14256000" cy="3014280"/>
          </a:xfrm>
          <a:prstGeom prst="rect">
            <a:avLst/>
          </a:prstGeom>
          <a:solidFill>
            <a:srgbClr val="cfe7f5"/>
          </a:solidFill>
          <a:ln>
            <a:solidFill>
              <a:srgbClr val="000000"/>
            </a:solidFill>
          </a:ln>
        </p:spPr>
        <p:txBody>
          <a:bodyPr lIns="90000" rIns="90000" tIns="45000" bIns="45000"/>
          <a:p>
            <a:pPr>
              <a:lnSpc>
                <a:spcPct val="100000"/>
              </a:lnSpc>
            </a:pPr>
            <a:r>
              <a:rPr lang="en-GB" sz="3200">
                <a:solidFill>
                  <a:srgbClr val="000000"/>
                </a:solidFill>
                <a:latin typeface="Times New Roman"/>
              </a:rPr>
              <a:t>Fig. 1: MRI and FDG-PET images of a 62-year old woman with visuospatial dysfunction due to PCA. There is atrophy in the bilateral parietal, posterior temporal and lateral occipital cortex (upper row). The FDG-PET data  (middle row) showed hypometabolism in the same regions. PiB-PET data (lower row) showed diffuse cortical uptake throughout both posterior and anterior regions, suggesting the presence of amyloid-beta plaques. </a:t>
            </a:r>
            <a:r>
              <a:rPr lang="en-GB" sz="3200">
                <a:solidFill>
                  <a:srgbClr val="000000"/>
                </a:solidFill>
                <a:latin typeface="Courier New"/>
              </a:rPr>
              <a:t>[1]</a:t>
            </a:r>
            <a:endParaRPr/>
          </a:p>
        </p:txBody>
      </p:sp>
      <p:sp>
        <p:nvSpPr>
          <p:cNvPr id="59" name="CustomShape 16"/>
          <p:cNvSpPr/>
          <p:nvPr/>
        </p:nvSpPr>
        <p:spPr>
          <a:xfrm>
            <a:off x="15512760" y="28486440"/>
            <a:ext cx="14172840" cy="4854600"/>
          </a:xfrm>
          <a:prstGeom prst="rect">
            <a:avLst/>
          </a:prstGeom>
          <a:solidFill>
            <a:srgbClr val="83caff"/>
          </a:solidFill>
          <a:ln w="9360">
            <a:solidFill>
              <a:srgbClr val="000000"/>
            </a:solidFill>
            <a:miter/>
          </a:ln>
        </p:spPr>
        <p:txBody>
          <a:bodyPr lIns="90000" rIns="90000" tIns="45000" bIns="45000"/>
          <a:p>
            <a:pPr algn="ctr">
              <a:lnSpc>
                <a:spcPct val="100000"/>
              </a:lnSpc>
            </a:pPr>
            <a:r>
              <a:rPr b="1" lang="en-GB" sz="4400">
                <a:solidFill>
                  <a:srgbClr val="000000"/>
                </a:solidFill>
                <a:latin typeface="Times New Roman"/>
              </a:rPr>
              <a:t>Application of EBM to PCA</a:t>
            </a:r>
            <a:endParaRPr/>
          </a:p>
          <a:p>
            <a:pPr>
              <a:lnSpc>
                <a:spcPct val="100000"/>
              </a:lnSpc>
            </a:pPr>
            <a:r>
              <a:rPr lang="en-GB" sz="3600">
                <a:solidFill>
                  <a:srgbClr val="000000"/>
                </a:solidFill>
                <a:latin typeface="Times New Roman"/>
              </a:rPr>
              <a:t>The EBM will be used to find the most probable event progression in PCA, classify patients into various disease stages and differentially diagnose PCA from other Alzheimer's subtypes. We can also use the EBM to find the probability of patients converting from mild cognitive impairment (MCI) to PCA or from cognitively normal to MCI. We are also interested to see how EBM-based differential diagnosis of PCA compares with other classifiers such as support vector machines. </a:t>
            </a:r>
            <a:endParaRPr/>
          </a:p>
        </p:txBody>
      </p:sp>
      <p:sp>
        <p:nvSpPr>
          <p:cNvPr id="60" name="CustomShape 17"/>
          <p:cNvSpPr/>
          <p:nvPr/>
        </p:nvSpPr>
        <p:spPr>
          <a:xfrm>
            <a:off x="15512760" y="33696000"/>
            <a:ext cx="14139360" cy="5256000"/>
          </a:xfrm>
          <a:prstGeom prst="rect">
            <a:avLst/>
          </a:prstGeom>
          <a:solidFill>
            <a:srgbClr val="83caff"/>
          </a:solidFill>
          <a:ln w="9360">
            <a:solidFill>
              <a:srgbClr val="000000"/>
            </a:solidFill>
            <a:miter/>
          </a:ln>
        </p:spPr>
        <p:txBody>
          <a:bodyPr lIns="90000" rIns="90000" tIns="45000" bIns="45000"/>
          <a:p>
            <a:pPr algn="ctr">
              <a:lnSpc>
                <a:spcPct val="100000"/>
              </a:lnSpc>
            </a:pPr>
            <a:r>
              <a:rPr b="1" lang="en-GB" sz="4400">
                <a:solidFill>
                  <a:srgbClr val="000000"/>
                </a:solidFill>
                <a:latin typeface="Times New Roman"/>
              </a:rPr>
              <a:t>Conclusion and future work</a:t>
            </a:r>
            <a:endParaRPr/>
          </a:p>
          <a:p>
            <a:pPr>
              <a:lnSpc>
                <a:spcPct val="100000"/>
              </a:lnSpc>
            </a:pPr>
            <a:r>
              <a:rPr lang="en-GB" sz="3600">
                <a:solidFill>
                  <a:srgbClr val="000000"/>
                </a:solidFill>
                <a:latin typeface="Times New Roman"/>
              </a:rPr>
              <a:t>The EBM could become a very useful clinical tool because it can provide prognostic information regarding the progression of PCA and perform differential diagnosis. </a:t>
            </a:r>
            <a:endParaRPr/>
          </a:p>
          <a:p>
            <a:pPr>
              <a:lnSpc>
                <a:spcPct val="100000"/>
              </a:lnSpc>
            </a:pPr>
            <a:r>
              <a:rPr lang="en-GB" sz="3600">
                <a:solidFill>
                  <a:srgbClr val="000000"/>
                </a:solidFill>
                <a:latin typeface="Times New Roman"/>
              </a:rPr>
              <a:t>Future work includes exploring continuous models of disease progression, such as those based on differential equations. Moreover, we are also interested in making the PCA-based EBM part of a software suite that diagnoses various AD subtypes.</a:t>
            </a:r>
            <a:endParaRPr/>
          </a:p>
        </p:txBody>
      </p:sp>
      <p:pic>
        <p:nvPicPr>
          <p:cNvPr id="61" name="Picture 67" descr=""/>
          <p:cNvPicPr/>
          <p:nvPr/>
        </p:nvPicPr>
        <p:blipFill>
          <a:blip r:embed="rId6"/>
          <a:stretch>
            <a:fillRect/>
          </a:stretch>
        </p:blipFill>
        <p:spPr>
          <a:xfrm>
            <a:off x="202320" y="2185200"/>
            <a:ext cx="7009920" cy="1918800"/>
          </a:xfrm>
          <a:prstGeom prst="rect">
            <a:avLst/>
          </a:prstGeom>
          <a:ln>
            <a:noFill/>
          </a:ln>
        </p:spPr>
      </p:pic>
      <p:pic>
        <p:nvPicPr>
          <p:cNvPr id="62" name="" descr=""/>
          <p:cNvPicPr/>
          <p:nvPr/>
        </p:nvPicPr>
        <p:blipFill>
          <a:blip r:embed="rId7"/>
          <a:stretch>
            <a:fillRect/>
          </a:stretch>
        </p:blipFill>
        <p:spPr>
          <a:xfrm>
            <a:off x="612000" y="29525760"/>
            <a:ext cx="14220000" cy="6829200"/>
          </a:xfrm>
          <a:prstGeom prst="rect">
            <a:avLst/>
          </a:prstGeom>
          <a:ln>
            <a:noFill/>
          </a:ln>
        </p:spPr>
      </p:pic>
      <p:sp>
        <p:nvSpPr>
          <p:cNvPr id="63" name="CustomShape 18"/>
          <p:cNvSpPr/>
          <p:nvPr/>
        </p:nvSpPr>
        <p:spPr>
          <a:xfrm>
            <a:off x="576000" y="36498960"/>
            <a:ext cx="14256000" cy="2526840"/>
          </a:xfrm>
          <a:prstGeom prst="rect">
            <a:avLst/>
          </a:prstGeom>
          <a:solidFill>
            <a:srgbClr val="cfe7f5"/>
          </a:solidFill>
          <a:ln>
            <a:solidFill>
              <a:srgbClr val="000000"/>
            </a:solidFill>
          </a:ln>
        </p:spPr>
        <p:txBody>
          <a:bodyPr lIns="90000" rIns="90000" tIns="45000" bIns="45000"/>
          <a:p>
            <a:pPr>
              <a:lnSpc>
                <a:spcPct val="100000"/>
              </a:lnSpc>
            </a:pPr>
            <a:r>
              <a:rPr lang="en-GB" sz="3200">
                <a:solidFill>
                  <a:srgbClr val="000000"/>
                </a:solidFill>
                <a:latin typeface="Times New Roman"/>
              </a:rPr>
              <a:t>Fig. 2: Regional variation of cortical thickness in PCA compared to typical Alzheimer's disease. The colours for statistical difference represent FDR-corrected p values at 0.05 significance levels, while the colours for percent difference represent the magnitude of cortical thickness difference. Cortical thickness is calculated as the distance from the GM/WM boundary to the GM/CSF boundary at each vertex. [2]</a:t>
            </a:r>
            <a:endParaRPr/>
          </a:p>
        </p:txBody>
      </p:sp>
      <p:pic>
        <p:nvPicPr>
          <p:cNvPr id="64" name="" descr=""/>
          <p:cNvPicPr/>
          <p:nvPr/>
        </p:nvPicPr>
        <p:blipFill>
          <a:blip r:embed="rId8"/>
          <a:stretch>
            <a:fillRect/>
          </a:stretch>
        </p:blipFill>
        <p:spPr>
          <a:xfrm>
            <a:off x="612000" y="15624000"/>
            <a:ext cx="14220000" cy="102240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