
<file path=[Content_Types].xml><?xml version="1.0" encoding="utf-8"?>
<Types xmlns="http://schemas.openxmlformats.org/package/2006/content-types">
  <Default Extension="emf" ContentType="image/x-emf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Default Extension="wmf" ContentType="image/x-wmf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sldIdLst>
    <p:sldId id="256" r:id="rId2"/>
  </p:sldIdLst>
  <p:sldSz cx="30275213" cy="42803763"/>
  <p:notesSz cx="29819600" cy="4234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00FF0C"/>
    <a:srgbClr val="000B96"/>
    <a:srgbClr val="73B7FF"/>
    <a:srgbClr val="629ADF"/>
    <a:srgbClr val="EEF2F6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preferSingleView="1">
    <p:restoredLeft sz="32787"/>
    <p:restoredTop sz="90929"/>
  </p:normalViewPr>
  <p:slideViewPr>
    <p:cSldViewPr>
      <p:cViewPr>
        <p:scale>
          <a:sx n="50" d="100"/>
          <a:sy n="50" d="100"/>
        </p:scale>
        <p:origin x="-120" y="2312"/>
      </p:cViewPr>
      <p:guideLst>
        <p:guide orient="horz" pos="14009"/>
        <p:guide pos="189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5" y="13296900"/>
            <a:ext cx="25734963" cy="9175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8" y="24255413"/>
            <a:ext cx="21191537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8521A-331A-4003-B8DC-0C1B463A7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0CEF6-6BEF-46F3-B17D-976E0678E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538" y="3805238"/>
            <a:ext cx="6432550" cy="34242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25" y="3805238"/>
            <a:ext cx="19150013" cy="34242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FD059-A05B-4758-8665-F3760E46A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8CB14-A05E-4156-9026-37D64108D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775" y="18141950"/>
            <a:ext cx="25734963" cy="93630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513E-3F98-4FFA-A652-A3CF27AD5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125" y="12365038"/>
            <a:ext cx="12790488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013" y="12365038"/>
            <a:ext cx="12792075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D715A-EAAF-47F4-B84E-3A8E7B66A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475" y="9580563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6275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700" y="9580563"/>
            <a:ext cx="1338103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700" y="13574713"/>
            <a:ext cx="13381038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467D3-644A-45FC-90B0-185C1CC50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310DD-A749-4D4D-81CE-0C7C64923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A2419-81E1-4A10-BB05-6A6813B0A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400" y="1704975"/>
            <a:ext cx="16924338" cy="3653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59975" cy="292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67012-8C27-456A-995D-6F2784179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075" y="3824288"/>
            <a:ext cx="18165763" cy="2568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075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4F299-B20B-44B3-A61D-FE54A1B3E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5238"/>
            <a:ext cx="257349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34963" cy="256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8525"/>
            <a:ext cx="6307138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defTabSz="4175125">
              <a:defRPr sz="64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50" y="38998525"/>
            <a:ext cx="9586913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ctr" defTabSz="4175125">
              <a:defRPr sz="64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7950" y="38998525"/>
            <a:ext cx="6307138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r" defTabSz="4175125">
              <a:defRPr sz="6400">
                <a:latin typeface="Times"/>
              </a:defRPr>
            </a:lvl1pPr>
          </a:lstStyle>
          <a:p>
            <a:pPr>
              <a:defRPr/>
            </a:pPr>
            <a:fld id="{E46391EB-A538-4EEC-950B-7A327A839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2pPr>
      <a:lvl3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3pPr>
      <a:lvl4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4pPr>
      <a:lvl5pPr algn="ctr" defTabSz="417512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5pPr>
      <a:lvl6pPr marL="4572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6pPr>
      <a:lvl7pPr marL="9144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7pPr>
      <a:lvl8pPr marL="13716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8pPr>
      <a:lvl9pPr marL="1828800" algn="ctr" defTabSz="4175125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/>
        </a:defRPr>
      </a:lvl9pPr>
    </p:titleStyle>
    <p:bodyStyle>
      <a:lvl1pPr marL="1565275" indent="-1565275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defTabSz="4175125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9700" indent="-1044575" algn="l" defTabSz="4175125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7263" indent="-1042988" algn="l" defTabSz="4175125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4575" algn="l" defTabSz="4175125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4575" algn="l" defTabSz="4175125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0.pdf"/><Relationship Id="rId13" Type="http://schemas.openxmlformats.org/officeDocument/2006/relationships/image" Target="../media/image12.png"/><Relationship Id="rId14" Type="http://schemas.openxmlformats.org/officeDocument/2006/relationships/image" Target="../media/image11.pdf"/><Relationship Id="rId15" Type="http://schemas.openxmlformats.org/officeDocument/2006/relationships/image" Target="../media/image141.png"/><Relationship Id="rId16" Type="http://schemas.openxmlformats.org/officeDocument/2006/relationships/image" Target="../media/image12.pdf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 bwMode="auto">
          <a:xfrm>
            <a:off x="15366206" y="20639881"/>
            <a:ext cx="14325600" cy="937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r="http://schemas.openxmlformats.org/officeDocument/2006/relationships" xmlns:mc="http://schemas.openxmlformats.org/markup-compatibility/2006" xmlns:mv="urn:schemas-microsoft-com:mac:vml" xmlns:p="http://schemas.openxmlformats.org/presentationml/2006/main" xmlns="" xmlns:a="http://schemas.openxmlformats.org/drawingml/2006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34" name="Picture 33" descr="Fontiejn2012_word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606" y="39689881"/>
            <a:ext cx="4088607" cy="3159524"/>
          </a:xfrm>
          <a:prstGeom prst="rect">
            <a:avLst/>
          </a:prstGeom>
        </p:spPr>
      </p:pic>
      <p:pic>
        <p:nvPicPr>
          <p:cNvPr id="2050" name="Picture 17"/>
          <p:cNvPicPr>
            <a:picLocks noChangeAspect="1" noChangeArrowheads="1"/>
          </p:cNvPicPr>
          <p:nvPr/>
        </p:nvPicPr>
        <p:blipFill>
          <a:blip r:embed="rId3" cstate="print"/>
          <a:srcRect t="8459"/>
          <a:stretch>
            <a:fillRect/>
          </a:stretch>
        </p:blipFill>
        <p:spPr bwMode="auto">
          <a:xfrm>
            <a:off x="0" y="0"/>
            <a:ext cx="30275213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4850606" y="329485"/>
            <a:ext cx="20497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66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How do degenerative neurological diseases progress?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222206" y="1589881"/>
            <a:ext cx="17830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Neil Oxtoby</a:t>
            </a:r>
            <a:r>
              <a:rPr lang="en-US" sz="3600" b="1" baseline="30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</a:t>
            </a: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, Alexandra Young</a:t>
            </a:r>
            <a:r>
              <a:rPr lang="en-US" sz="3600" b="1" baseline="30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</a:t>
            </a: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and Danny Alexander</a:t>
            </a:r>
            <a:r>
              <a:rPr lang="en-US" sz="3600" b="1" baseline="30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</a:t>
            </a: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with </a:t>
            </a:r>
            <a:r>
              <a:rPr lang="en-US" sz="3600" b="1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Pankaj</a:t>
            </a: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Daga</a:t>
            </a:r>
            <a:r>
              <a:rPr lang="en-US" sz="3600" b="1" baseline="30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1,2</a:t>
            </a: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US" sz="3600" b="1" dirty="0" err="1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Sebastien</a:t>
            </a: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Ourselin</a:t>
            </a:r>
            <a:r>
              <a:rPr lang="en-US" sz="3600" b="1" baseline="30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1,2</a:t>
            </a: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, Jon Schott</a:t>
            </a:r>
            <a:r>
              <a:rPr lang="en-US" sz="3600" b="1" baseline="30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, Nick Fox</a:t>
            </a:r>
            <a:r>
              <a:rPr lang="en-US" sz="3600" b="1" baseline="30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endParaRPr lang="en-US" baseline="300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477000" y="2836863"/>
            <a:ext cx="173736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baseline="30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 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Centre </a:t>
            </a:r>
            <a:r>
              <a:rPr lang="en-US" sz="32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for Medical Image Computing, University College London, UK</a:t>
            </a:r>
          </a:p>
          <a:p>
            <a:pPr algn="ctr"/>
            <a:r>
              <a:rPr lang="en-GB" sz="3200" baseline="300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 </a:t>
            </a:r>
            <a:r>
              <a:rPr lang="en-GB" sz="320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Dementia Research Centre, University College London, UK</a:t>
            </a:r>
            <a:endParaRPr lang="en-US" sz="36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583406" y="40386000"/>
            <a:ext cx="29108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7" name="Rectangle 15"/>
          <p:cNvSpPr>
            <a:spLocks noChangeArrowheads="1"/>
          </p:cNvSpPr>
          <p:nvPr/>
        </p:nvSpPr>
        <p:spPr bwMode="auto">
          <a:xfrm>
            <a:off x="952500" y="4749800"/>
            <a:ext cx="31051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Introduction</a:t>
            </a:r>
          </a:p>
        </p:txBody>
      </p:sp>
      <p:sp>
        <p:nvSpPr>
          <p:cNvPr id="2064" name="Rectangle 15"/>
          <p:cNvSpPr>
            <a:spLocks noChangeArrowheads="1"/>
          </p:cNvSpPr>
          <p:nvPr/>
        </p:nvSpPr>
        <p:spPr bwMode="auto">
          <a:xfrm>
            <a:off x="16033750" y="4727575"/>
            <a:ext cx="18621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Results</a:t>
            </a:r>
          </a:p>
        </p:txBody>
      </p:sp>
      <p:pic>
        <p:nvPicPr>
          <p:cNvPr id="1032" name="Picture 8" descr="C:\dvs\Presentations\2012-ISBI\EPSRC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161256" y="40558316"/>
            <a:ext cx="3606139" cy="1437853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p://ucacdst@imap-server.ucl.ac.uk:993/fetch%3EUID%3E/INBOX%3E2988?part=1&amp;type=image/png&amp;filename=cmic-logo-transpar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p://ucacdst@imap-server.ucl.ac.uk:993/fetch%3EUID%3E/INBOX%3E2988?part=1&amp;type=image/png&amp;filename=cmic-logo-transparent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104"/>
          <p:cNvSpPr txBox="1">
            <a:spLocks noChangeArrowheads="1"/>
          </p:cNvSpPr>
          <p:nvPr/>
        </p:nvSpPr>
        <p:spPr bwMode="auto">
          <a:xfrm>
            <a:off x="583406" y="39156481"/>
            <a:ext cx="291084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 smtClean="0">
                <a:latin typeface="Courier"/>
              </a:rPr>
              <a:t>References:</a:t>
            </a:r>
            <a:r>
              <a:rPr lang="en-GB" dirty="0" smtClean="0">
                <a:latin typeface="Courier"/>
              </a:rPr>
              <a:t>   [1] </a:t>
            </a:r>
            <a:r>
              <a:rPr lang="en-GB" dirty="0" err="1" smtClean="0">
                <a:latin typeface="Courier"/>
              </a:rPr>
              <a:t>Braak</a:t>
            </a:r>
            <a:r>
              <a:rPr lang="en-GB" dirty="0" smtClean="0">
                <a:latin typeface="Courier"/>
              </a:rPr>
              <a:t> &amp; </a:t>
            </a:r>
            <a:r>
              <a:rPr lang="en-GB" dirty="0" err="1" smtClean="0">
                <a:latin typeface="Courier"/>
              </a:rPr>
              <a:t>Braak</a:t>
            </a:r>
            <a:r>
              <a:rPr lang="en-GB" dirty="0" smtClean="0">
                <a:latin typeface="Courier"/>
              </a:rPr>
              <a:t> (1991); [2] Jack, et al. (2010); [3] </a:t>
            </a:r>
            <a:r>
              <a:rPr lang="en-GB" dirty="0" err="1" smtClean="0">
                <a:latin typeface="Courier"/>
              </a:rPr>
              <a:t>Aisen</a:t>
            </a:r>
            <a:r>
              <a:rPr lang="en-GB" dirty="0" smtClean="0">
                <a:latin typeface="Courier"/>
              </a:rPr>
              <a:t>, et al. (2010); [4] </a:t>
            </a:r>
            <a:r>
              <a:rPr lang="en-GB" dirty="0" err="1" smtClean="0">
                <a:latin typeface="Courier"/>
              </a:rPr>
              <a:t>Jedynak</a:t>
            </a:r>
            <a:r>
              <a:rPr lang="en-GB" dirty="0" smtClean="0">
                <a:latin typeface="Courier"/>
              </a:rPr>
              <a:t>, et al. (2012); [5] </a:t>
            </a:r>
            <a:r>
              <a:rPr lang="en-GB" dirty="0" err="1" smtClean="0">
                <a:latin typeface="Courier"/>
              </a:rPr>
              <a:t>Fonteijn</a:t>
            </a:r>
            <a:r>
              <a:rPr lang="en-GB" dirty="0" smtClean="0">
                <a:latin typeface="Courier"/>
              </a:rPr>
              <a:t>, et al. (2012); </a:t>
            </a:r>
            <a:br>
              <a:rPr lang="en-GB" dirty="0" smtClean="0">
                <a:latin typeface="Courier"/>
              </a:rPr>
            </a:br>
            <a:r>
              <a:rPr lang="en-GB" dirty="0" smtClean="0">
                <a:latin typeface="Courier"/>
              </a:rPr>
              <a:t>[6] </a:t>
            </a:r>
            <a:r>
              <a:rPr lang="en-GB" dirty="0" err="1" smtClean="0">
                <a:latin typeface="Courier"/>
              </a:rPr>
              <a:t>Beerenwinkel</a:t>
            </a:r>
            <a:r>
              <a:rPr lang="en-GB" dirty="0" smtClean="0">
                <a:latin typeface="Courier"/>
              </a:rPr>
              <a:t> &amp; </a:t>
            </a:r>
            <a:r>
              <a:rPr lang="en-GB" dirty="0" err="1" smtClean="0">
                <a:latin typeface="Courier"/>
              </a:rPr>
              <a:t>Sullivant</a:t>
            </a:r>
            <a:r>
              <a:rPr lang="en-GB" dirty="0" smtClean="0">
                <a:latin typeface="Courier"/>
              </a:rPr>
              <a:t> (2009); [7] Pearl (2009); [8] </a:t>
            </a:r>
            <a:r>
              <a:rPr lang="en-GB" dirty="0" err="1" smtClean="0">
                <a:latin typeface="Courier"/>
              </a:rPr>
              <a:t>Pe’er</a:t>
            </a:r>
            <a:r>
              <a:rPr lang="en-GB" dirty="0" smtClean="0">
                <a:latin typeface="Courier"/>
              </a:rPr>
              <a:t> (2011); [9] Alzheimer’s Disease </a:t>
            </a:r>
            <a:r>
              <a:rPr lang="en-GB" dirty="0" err="1" smtClean="0">
                <a:latin typeface="Courier"/>
              </a:rPr>
              <a:t>Neuroimaging</a:t>
            </a:r>
            <a:r>
              <a:rPr lang="en-GB" dirty="0" smtClean="0">
                <a:latin typeface="Courier"/>
              </a:rPr>
              <a:t> Initiative</a:t>
            </a:r>
          </a:p>
        </p:txBody>
      </p:sp>
      <p:sp>
        <p:nvSpPr>
          <p:cNvPr id="26" name="Text Box 103"/>
          <p:cNvSpPr txBox="1">
            <a:spLocks noChangeArrowheads="1"/>
          </p:cNvSpPr>
          <p:nvPr/>
        </p:nvSpPr>
        <p:spPr bwMode="auto">
          <a:xfrm>
            <a:off x="583406" y="8981281"/>
            <a:ext cx="14168808" cy="15850494"/>
          </a:xfrm>
          <a:prstGeom prst="rect">
            <a:avLst/>
          </a:prstGeom>
          <a:solidFill>
            <a:srgbClr val="73B7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Approaches to modelling disease progression</a:t>
            </a:r>
            <a:r>
              <a:rPr lang="en-GB" sz="3200" dirty="0" smtClean="0"/>
              <a:t> </a:t>
            </a:r>
          </a:p>
          <a:p>
            <a:pPr>
              <a:spcBef>
                <a:spcPct val="50000"/>
              </a:spcBef>
            </a:pPr>
            <a:r>
              <a:rPr lang="en-US" sz="4000" dirty="0" smtClean="0"/>
              <a:t>A disease progression model </a:t>
            </a:r>
            <a:r>
              <a:rPr lang="en-US" sz="4000" dirty="0" err="1" smtClean="0"/>
              <a:t>characterises</a:t>
            </a:r>
            <a:r>
              <a:rPr lang="en-US" sz="4000" dirty="0" smtClean="0"/>
              <a:t> the changes in symptoms, pathologies and biomarkers over the course of the disease, allowing us to distinguish that disease from others and define distinct stages or progression </a:t>
            </a:r>
            <a:r>
              <a:rPr lang="en-US" sz="4000" dirty="0" smtClean="0"/>
              <a:t>scores.</a:t>
            </a:r>
            <a:br>
              <a:rPr lang="en-US" sz="4000" dirty="0" smtClean="0"/>
            </a:br>
            <a:r>
              <a:rPr lang="en-GB" sz="4000" dirty="0" smtClean="0"/>
              <a:t>The </a:t>
            </a:r>
            <a:r>
              <a:rPr lang="en-GB" sz="4000" dirty="0" smtClean="0"/>
              <a:t>primary limitation of </a:t>
            </a:r>
            <a:r>
              <a:rPr lang="en-GB" sz="4000" b="1" dirty="0" smtClean="0"/>
              <a:t>current models </a:t>
            </a:r>
            <a:r>
              <a:rPr lang="en-GB" sz="4000" dirty="0" smtClean="0"/>
              <a:t>is that they rely on clinical staging of patients by medical professionals.  For neurodegenerative conditions such as Alzheimer’s disease, symptomatic onset occurs late in the progression – when it is too late for disease management.</a:t>
            </a:r>
          </a:p>
          <a:p>
            <a:pPr>
              <a:spcBef>
                <a:spcPct val="50000"/>
              </a:spcBef>
            </a:pPr>
            <a:r>
              <a:rPr lang="en-GB" sz="4000" dirty="0" smtClean="0"/>
              <a:t>Biological markers of a disease offer the </a:t>
            </a:r>
            <a:br>
              <a:rPr lang="en-GB" sz="4000" dirty="0" smtClean="0"/>
            </a:br>
            <a:r>
              <a:rPr lang="en-GB" sz="4000" dirty="0" smtClean="0"/>
              <a:t>possibility of early detection, i.e., </a:t>
            </a:r>
            <a:r>
              <a:rPr lang="en-GB" sz="4000" i="1" dirty="0" smtClean="0"/>
              <a:t>before</a:t>
            </a:r>
            <a:r>
              <a:rPr lang="en-GB" sz="4000" dirty="0" smtClean="0"/>
              <a:t> </a:t>
            </a:r>
            <a:br>
              <a:rPr lang="en-GB" sz="4000" dirty="0" smtClean="0"/>
            </a:br>
            <a:r>
              <a:rPr lang="en-GB" sz="4000" dirty="0" smtClean="0"/>
              <a:t>visible symptoms.  </a:t>
            </a:r>
            <a:r>
              <a:rPr lang="en-GB" sz="4000" b="1" dirty="0" smtClean="0"/>
              <a:t>Hypothetical models</a:t>
            </a:r>
            <a:r>
              <a:rPr lang="en-GB" sz="4000" dirty="0" smtClean="0"/>
              <a:t> of </a:t>
            </a:r>
            <a:br>
              <a:rPr lang="en-GB" sz="4000" dirty="0" smtClean="0"/>
            </a:br>
            <a:r>
              <a:rPr lang="en-GB" sz="4000" dirty="0" smtClean="0"/>
              <a:t>biomarker evolution [2,3] and the order in </a:t>
            </a:r>
            <a:br>
              <a:rPr lang="en-GB" sz="4000" dirty="0" smtClean="0"/>
            </a:br>
            <a:r>
              <a:rPr lang="en-GB" sz="4000" dirty="0" smtClean="0"/>
              <a:t>which they change are yet to be verified.</a:t>
            </a:r>
          </a:p>
          <a:p>
            <a:pPr>
              <a:spcBef>
                <a:spcPct val="50000"/>
              </a:spcBef>
            </a:pPr>
            <a:r>
              <a:rPr lang="en-GB" sz="4000" dirty="0" smtClean="0"/>
              <a:t>Disease progression models can be continuous or discrete (Fig. 2).</a:t>
            </a:r>
            <a:br>
              <a:rPr lang="en-GB" sz="4000" dirty="0" smtClean="0"/>
            </a:br>
            <a:r>
              <a:rPr lang="en-GB" sz="4000" b="1" dirty="0" smtClean="0"/>
              <a:t>Continuous models</a:t>
            </a:r>
            <a:r>
              <a:rPr lang="en-GB" sz="4000" dirty="0" smtClean="0"/>
              <a:t> involve a surrogate biomarker or score [4] that indicates disease stage.  They are well-suited to longitudinal data.</a:t>
            </a:r>
            <a:br>
              <a:rPr lang="en-GB" sz="4000" dirty="0" smtClean="0"/>
            </a:br>
            <a:r>
              <a:rPr lang="en-GB" sz="4000" b="1" dirty="0" smtClean="0"/>
              <a:t>Discrete models</a:t>
            </a:r>
            <a:r>
              <a:rPr lang="en-GB" sz="4000" dirty="0" smtClean="0"/>
              <a:t> describe the disease as a sequence of measurable events [5, etc.], which extends naturally to patient staging.  Importantly, cross-sectional data is amenable to interpretation within a discrete model (Fig. 2).</a:t>
            </a:r>
            <a:br>
              <a:rPr lang="en-GB" sz="4000" dirty="0" smtClean="0"/>
            </a:br>
            <a:r>
              <a:rPr lang="en-GB" sz="4000" b="1" dirty="0" smtClean="0"/>
              <a:t>Hybrid continuous-discrete models</a:t>
            </a:r>
            <a:r>
              <a:rPr lang="en-GB" sz="4000" dirty="0" smtClean="0"/>
              <a:t> [6] may also play a role when both longitudinal and cross-sectional data are available.</a:t>
            </a:r>
          </a:p>
        </p:txBody>
      </p:sp>
      <p:sp>
        <p:nvSpPr>
          <p:cNvPr id="32" name="Text Box 104"/>
          <p:cNvSpPr txBox="1">
            <a:spLocks noChangeArrowheads="1"/>
          </p:cNvSpPr>
          <p:nvPr/>
        </p:nvSpPr>
        <p:spPr bwMode="auto">
          <a:xfrm>
            <a:off x="583406" y="4747359"/>
            <a:ext cx="29108400" cy="3539430"/>
          </a:xfrm>
          <a:prstGeom prst="rect">
            <a:avLst/>
          </a:prstGeom>
          <a:solidFill>
            <a:srgbClr val="73B7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4800" b="1" u="sng" dirty="0" smtClean="0"/>
              <a:t>Overview</a:t>
            </a:r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GB" sz="4400" b="1" dirty="0" smtClean="0"/>
              <a:t>Diseases can be characterised by the order and rate in which biological markers change.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4400" b="1" dirty="0" smtClean="0"/>
              <a:t>We are learning these “progression patterns” for neurodegenerative disorders, using cross-sectional data.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4400" b="1" dirty="0" smtClean="0"/>
              <a:t>Insights gained from comprehension of disease progression will improve diagnosis, prognosis, treatment planning and stratification of patients for therapeutic clinical trials.</a:t>
            </a:r>
          </a:p>
        </p:txBody>
      </p:sp>
      <p:sp>
        <p:nvSpPr>
          <p:cNvPr id="39" name="Text Box 103"/>
          <p:cNvSpPr txBox="1">
            <a:spLocks noChangeArrowheads="1"/>
          </p:cNvSpPr>
          <p:nvPr/>
        </p:nvSpPr>
        <p:spPr bwMode="auto">
          <a:xfrm>
            <a:off x="583406" y="25516681"/>
            <a:ext cx="14173200" cy="7232749"/>
          </a:xfrm>
          <a:prstGeom prst="rect">
            <a:avLst/>
          </a:prstGeom>
          <a:solidFill>
            <a:srgbClr val="73B7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The event-based model [5]</a:t>
            </a:r>
            <a:endParaRPr lang="en-GB" sz="3200" dirty="0" smtClean="0"/>
          </a:p>
          <a:p>
            <a:pPr>
              <a:spcBef>
                <a:spcPct val="50000"/>
              </a:spcBef>
            </a:pPr>
            <a:r>
              <a:rPr lang="en-GB" sz="4000" dirty="0" smtClean="0"/>
              <a:t>This discrete model describes a process as a sequence of events.  Events can be informed by a wide range of measurement types, such as abnormal protein levels in the brain, clinical diagnosis, and brain atrophy.  The model can be applied to cross-sectional data without the need for </a:t>
            </a:r>
            <a:r>
              <a:rPr lang="en-GB" sz="4000" i="1" dirty="0" smtClean="0"/>
              <a:t>a priori</a:t>
            </a:r>
            <a:r>
              <a:rPr lang="en-GB" sz="4000" dirty="0" smtClean="0"/>
              <a:t> clinical </a:t>
            </a:r>
            <a:r>
              <a:rPr lang="en-GB" sz="4000" dirty="0" smtClean="0"/>
              <a:t>staging.</a:t>
            </a:r>
            <a:br>
              <a:rPr lang="en-GB" sz="4000" dirty="0" smtClean="0"/>
            </a:br>
            <a:r>
              <a:rPr lang="en-GB" sz="4000" dirty="0" smtClean="0"/>
              <a:t>Results </a:t>
            </a:r>
            <a:r>
              <a:rPr lang="en-GB" sz="4000" dirty="0" smtClean="0"/>
              <a:t>for familial Alzheimer’s disease [5] (Fig. 3), and sporadic Alzheimer’s disease [unpublished] (Fig. 4) agree with known progression patterns obtained from histology [1]</a:t>
            </a:r>
            <a:r>
              <a:rPr lang="en-GB" sz="4000" dirty="0" smtClean="0"/>
              <a:t>.</a:t>
            </a:r>
            <a:br>
              <a:rPr lang="en-GB" sz="4000" dirty="0" smtClean="0"/>
            </a:br>
            <a:r>
              <a:rPr lang="en-GB" sz="4000" dirty="0" smtClean="0"/>
              <a:t>Importantly, some atrophy events (e.g., in the hippocampus) occur before the onset of clinical symptoms (Fig. 3).</a:t>
            </a:r>
            <a:endParaRPr lang="en-GB" sz="4000" dirty="0" smtClean="0"/>
          </a:p>
        </p:txBody>
      </p:sp>
      <p:pic>
        <p:nvPicPr>
          <p:cNvPr id="42" name="Picture 41" descr="MIG_blue_1181x104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7006" y="40442555"/>
            <a:ext cx="1905000" cy="168572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366206" y="35270281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4: This confusion matrix shows clear support for the ordering (vertical axis) of sporadic Alzheimer’s disease events discovered using the event-based model of [5].  The whiteness of shading represents the probability of each event occurring at each position in the sequence (horizontal axis).</a:t>
            </a:r>
            <a:endParaRPr lang="en-US" dirty="0"/>
          </a:p>
        </p:txBody>
      </p:sp>
      <p:pic>
        <p:nvPicPr>
          <p:cNvPr id="121" name="Picture 120" descr="Goose_Transparen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90006" y="20639881"/>
            <a:ext cx="14361961" cy="9372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9100006" y="29029084"/>
            <a:ext cx="8305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3: Event-based model.  Recovered sequence of brain atrophy and clinical events from a familial Alzheimer’s disease cohort.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15366206" y="30469979"/>
            <a:ext cx="5562600" cy="4724400"/>
            <a:chOff x="15366206" y="29936281"/>
            <a:chExt cx="5665449" cy="4267200"/>
          </a:xfrm>
        </p:grpSpPr>
        <p:sp>
          <p:nvSpPr>
            <p:cNvPr id="122" name="Rectangle 121"/>
            <p:cNvSpPr/>
            <p:nvPr/>
          </p:nvSpPr>
          <p:spPr bwMode="auto">
            <a:xfrm>
              <a:off x="15366206" y="30088681"/>
              <a:ext cx="5410200" cy="411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r="http://schemas.openxmlformats.org/officeDocument/2006/relationships" xmlns:mc="http://schemas.openxmlformats.org/markup-compatibility/2006" xmlns:mv="urn:schemas-microsoft-com:mac:vml" xmlns:p="http://schemas.openxmlformats.org/presentationml/2006/main" xmlns="" xmlns:a="http://schemas.openxmlformats.org/drawingml/2006/main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pic>
          <p:nvPicPr>
            <p:cNvPr id="83" name="Picture 82" descr="confusion_matrix_100_transparent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42406" y="29936281"/>
              <a:ext cx="5589249" cy="4191000"/>
            </a:xfrm>
            <a:prstGeom prst="rect">
              <a:avLst/>
            </a:prstGeom>
          </p:spPr>
        </p:pic>
      </p:grpSp>
      <p:pic>
        <p:nvPicPr>
          <p:cNvPr id="92" name="Content Placeholder 4"/>
          <p:cNvPicPr>
            <a:picLocks noChangeAspect="1"/>
          </p:cNvPicPr>
          <p:nvPr/>
        </p:nvPicPr>
        <p:blipFill rotWithShape="1">
          <a:blip r:embed="rId8"/>
          <a:srcRect t="-211" b="-398"/>
          <a:stretch/>
        </p:blipFill>
        <p:spPr bwMode="auto">
          <a:xfrm>
            <a:off x="10318409" y="15534481"/>
            <a:ext cx="3599997" cy="287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9727406" y="18425616"/>
            <a:ext cx="4800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1: The hypothetical model of [3]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366206" y="8981281"/>
            <a:ext cx="14325600" cy="10972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r="http://schemas.openxmlformats.org/officeDocument/2006/relationships" xmlns:mc="http://schemas.openxmlformats.org/markup-compatibility/2006" xmlns:mv="urn:schemas-microsoft-com:mac:vml" xmlns:p="http://schemas.openxmlformats.org/presentationml/2006/main" xmlns="" xmlns:a="http://schemas.openxmlformats.org/drawingml/2006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594806" y="14131388"/>
            <a:ext cx="3276600" cy="5632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Fig. 2:</a:t>
            </a:r>
          </a:p>
          <a:p>
            <a:r>
              <a:rPr lang="en-US" dirty="0" smtClean="0"/>
              <a:t>Cross-sectional data for multiple events and subjects contains population-level information about the longitudinal sequence or ordering in which those events typically occur.</a:t>
            </a:r>
          </a:p>
          <a:p>
            <a:r>
              <a:rPr lang="en-US" dirty="0" smtClean="0"/>
              <a:t>Progression models can be </a:t>
            </a:r>
            <a:r>
              <a:rPr lang="en-US" b="1" dirty="0" smtClean="0"/>
              <a:t>continuous</a:t>
            </a:r>
            <a:r>
              <a:rPr lang="en-US" dirty="0" smtClean="0"/>
              <a:t> or </a:t>
            </a:r>
            <a:r>
              <a:rPr lang="en-US" b="1" dirty="0" smtClean="0"/>
              <a:t>discrete</a:t>
            </a:r>
            <a:r>
              <a:rPr lang="en-US" dirty="0" smtClean="0"/>
              <a:t>, but discrete models are particularly well-suited to cross-sectional data.</a:t>
            </a:r>
            <a:endParaRPr lang="en-US" dirty="0"/>
          </a:p>
        </p:txBody>
      </p:sp>
      <p:pic>
        <p:nvPicPr>
          <p:cNvPr id="100" name="Picture 99" descr="ContinuousModel_RedToGree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 flipH="1">
            <a:off x="18147506" y="17248981"/>
            <a:ext cx="3657600" cy="685800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 rot="5400000">
            <a:off x="19537137" y="17419413"/>
            <a:ext cx="3657603" cy="344933"/>
            <a:chOff x="18642806" y="12410281"/>
            <a:chExt cx="7543800" cy="685800"/>
          </a:xfrm>
        </p:grpSpPr>
        <p:sp>
          <p:nvSpPr>
            <p:cNvPr id="104" name="Oval 103"/>
            <p:cNvSpPr/>
            <p:nvPr/>
          </p:nvSpPr>
          <p:spPr bwMode="auto">
            <a:xfrm>
              <a:off x="25500806" y="12410281"/>
              <a:ext cx="685800" cy="6858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="http://schemas.openxmlformats.org/drawingml/2006/main" xmlns:a14="http://schemas.microsoft.com/office/drawing/2010/main" xmlns:p="http://schemas.openxmlformats.org/presentationml/2006/main" xmlns:mv="urn:schemas-microsoft-com:mac:vml" xmlns:mc="http://schemas.openxmlformats.org/markup-compatibility/2006" xmlns:r="http://schemas.openxmlformats.org/officeDocument/2006/relationship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20928806" y="12410281"/>
              <a:ext cx="685800" cy="685800"/>
            </a:xfrm>
            <a:prstGeom prst="ellipse">
              <a:avLst/>
            </a:prstGeom>
            <a:gradFill flip="none" rotWithShape="1">
              <a:gsLst>
                <a:gs pos="33000">
                  <a:srgbClr val="00FF0C"/>
                </a:gs>
                <a:gs pos="100000">
                  <a:srgbClr val="FF0000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="http://schemas.openxmlformats.org/drawingml/2006/main" xmlns:a14="http://schemas.microsoft.com/office/drawing/2010/main" xmlns:p="http://schemas.openxmlformats.org/presentationml/2006/main" xmlns:mv="urn:schemas-microsoft-com:mac:vml" xmlns:mc="http://schemas.openxmlformats.org/markup-compatibility/2006" xmlns:r="http://schemas.openxmlformats.org/officeDocument/2006/relationship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18642806" y="12410281"/>
              <a:ext cx="685800" cy="685800"/>
            </a:xfrm>
            <a:prstGeom prst="ellipse">
              <a:avLst/>
            </a:prstGeom>
            <a:solidFill>
              <a:srgbClr val="00FF0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="http://schemas.openxmlformats.org/drawingml/2006/main" xmlns:a14="http://schemas.microsoft.com/office/drawing/2010/main" xmlns:p="http://schemas.openxmlformats.org/presentationml/2006/main" xmlns:mv="urn:schemas-microsoft-com:mac:vml" xmlns:mc="http://schemas.openxmlformats.org/markup-compatibility/2006" xmlns:r="http://schemas.openxmlformats.org/officeDocument/2006/relationship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19785806" y="12410281"/>
              <a:ext cx="685800" cy="685800"/>
            </a:xfrm>
            <a:prstGeom prst="ellipse">
              <a:avLst/>
            </a:prstGeom>
            <a:gradFill flip="none" rotWithShape="1">
              <a:gsLst>
                <a:gs pos="51000">
                  <a:srgbClr val="00FF0C"/>
                </a:gs>
                <a:gs pos="100000">
                  <a:srgbClr val="FF0000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="http://schemas.openxmlformats.org/drawingml/2006/main" xmlns:a14="http://schemas.microsoft.com/office/drawing/2010/main" xmlns:p="http://schemas.openxmlformats.org/presentationml/2006/main" xmlns:mv="urn:schemas-microsoft-com:mac:vml" xmlns:mc="http://schemas.openxmlformats.org/markup-compatibility/2006" xmlns:r="http://schemas.openxmlformats.org/officeDocument/2006/relationship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22071806" y="12410281"/>
              <a:ext cx="685800" cy="685800"/>
            </a:xfrm>
            <a:prstGeom prst="ellipse">
              <a:avLst/>
            </a:prstGeom>
            <a:gradFill flip="none" rotWithShape="1">
              <a:gsLst>
                <a:gs pos="0">
                  <a:srgbClr val="00FF0C"/>
                </a:gs>
                <a:gs pos="100000">
                  <a:srgbClr val="FF0000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="http://schemas.openxmlformats.org/drawingml/2006/main" xmlns:a14="http://schemas.microsoft.com/office/drawing/2010/main" xmlns:p="http://schemas.openxmlformats.org/presentationml/2006/main" xmlns:mv="urn:schemas-microsoft-com:mac:vml" xmlns:mc="http://schemas.openxmlformats.org/markup-compatibility/2006" xmlns:r="http://schemas.openxmlformats.org/officeDocument/2006/relationship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23214806" y="12410281"/>
              <a:ext cx="685800" cy="685800"/>
            </a:xfrm>
            <a:prstGeom prst="ellipse">
              <a:avLst/>
            </a:prstGeom>
            <a:gradFill flip="none" rotWithShape="1">
              <a:gsLst>
                <a:gs pos="0">
                  <a:srgbClr val="00FF0C"/>
                </a:gs>
                <a:gs pos="69000">
                  <a:srgbClr val="FF0000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="http://schemas.openxmlformats.org/drawingml/2006/main" xmlns:a14="http://schemas.microsoft.com/office/drawing/2010/main" xmlns:p="http://schemas.openxmlformats.org/presentationml/2006/main" xmlns:mv="urn:schemas-microsoft-com:mac:vml" xmlns:mc="http://schemas.openxmlformats.org/markup-compatibility/2006" xmlns:r="http://schemas.openxmlformats.org/officeDocument/2006/relationship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24357806" y="12410281"/>
              <a:ext cx="685800" cy="685800"/>
            </a:xfrm>
            <a:prstGeom prst="ellipse">
              <a:avLst/>
            </a:prstGeom>
            <a:gradFill flip="none" rotWithShape="1">
              <a:gsLst>
                <a:gs pos="0">
                  <a:srgbClr val="00FF0C"/>
                </a:gs>
                <a:gs pos="52000">
                  <a:srgbClr val="FF0000"/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="http://schemas.openxmlformats.org/drawingml/2006/main" xmlns:a14="http://schemas.microsoft.com/office/drawing/2010/main" xmlns:p="http://schemas.openxmlformats.org/presentationml/2006/main" xmlns:mv="urn:schemas-microsoft-com:mac:vml" xmlns:mc="http://schemas.openxmlformats.org/markup-compatibility/2006" xmlns:r="http://schemas.openxmlformats.org/officeDocument/2006/relationship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 rot="5400000">
            <a:off x="18988212" y="17099087"/>
            <a:ext cx="20772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Continuous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0596179" y="15229681"/>
            <a:ext cx="15518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Discrete</a:t>
            </a:r>
          </a:p>
        </p:txBody>
      </p:sp>
      <p:sp>
        <p:nvSpPr>
          <p:cNvPr id="111" name="Right Arrow 110"/>
          <p:cNvSpPr/>
          <p:nvPr/>
        </p:nvSpPr>
        <p:spPr bwMode="auto">
          <a:xfrm>
            <a:off x="21843206" y="10962481"/>
            <a:ext cx="1371600" cy="1219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="http://schemas.openxmlformats.org/drawingml/2006/main" xmlns:a14="http://schemas.microsoft.com/office/drawing/2010/main" xmlns:p="http://schemas.openxmlformats.org/presentationml/2006/main" xmlns:mv="urn:schemas-microsoft-com:mac:vml" xmlns:mc="http://schemas.openxmlformats.org/markup-compatibility/2006" xmlns:r="http://schemas.openxmlformats.org/officeDocument/2006/relationship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2" name="Left-Right Arrow 111"/>
          <p:cNvSpPr/>
          <p:nvPr/>
        </p:nvSpPr>
        <p:spPr bwMode="auto">
          <a:xfrm flipV="1">
            <a:off x="21919406" y="11419680"/>
            <a:ext cx="762000" cy="304801"/>
          </a:xfrm>
          <a:prstGeom prst="left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="http://schemas.openxmlformats.org/drawingml/2006/main" xmlns:a14="http://schemas.microsoft.com/office/drawing/2010/main" xmlns:p="http://schemas.openxmlformats.org/presentationml/2006/main" xmlns:mv="urn:schemas-microsoft-com:mac:vml" xmlns:mc="http://schemas.openxmlformats.org/markup-compatibility/2006" xmlns:r="http://schemas.openxmlformats.org/officeDocument/2006/relationship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3" name="Right Arrow 112"/>
          <p:cNvSpPr/>
          <p:nvPr/>
        </p:nvSpPr>
        <p:spPr bwMode="auto">
          <a:xfrm rot="5400000">
            <a:off x="26148506" y="13907496"/>
            <a:ext cx="1295400" cy="1219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="http://schemas.openxmlformats.org/drawingml/2006/main" xmlns:a14="http://schemas.microsoft.com/office/drawing/2010/main" xmlns:p="http://schemas.openxmlformats.org/presentationml/2006/main" xmlns:mv="urn:schemas-microsoft-com:mac:vml" xmlns:mc="http://schemas.openxmlformats.org/markup-compatibility/2006" xmlns:r="http://schemas.openxmlformats.org/officeDocument/2006/relationship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4" name="Left-Right Arrow 113"/>
          <p:cNvSpPr/>
          <p:nvPr/>
        </p:nvSpPr>
        <p:spPr bwMode="auto">
          <a:xfrm rot="16200000" flipV="1">
            <a:off x="26436372" y="14141715"/>
            <a:ext cx="719667" cy="304801"/>
          </a:xfrm>
          <a:prstGeom prst="left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="http://schemas.openxmlformats.org/drawingml/2006/main" xmlns:a14="http://schemas.microsoft.com/office/drawing/2010/main" xmlns:p="http://schemas.openxmlformats.org/presentationml/2006/main" xmlns:mv="urn:schemas-microsoft-com:mac:vml" xmlns:mc="http://schemas.openxmlformats.org/markup-compatibility/2006" xmlns:r="http://schemas.openxmlformats.org/officeDocument/2006/relationship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5" name="Right Arrow 114"/>
          <p:cNvSpPr/>
          <p:nvPr/>
        </p:nvSpPr>
        <p:spPr bwMode="auto">
          <a:xfrm rot="10800000">
            <a:off x="21919405" y="16917396"/>
            <a:ext cx="1143001" cy="1219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="http://schemas.openxmlformats.org/drawingml/2006/main" xmlns:a14="http://schemas.microsoft.com/office/drawing/2010/main" xmlns:p="http://schemas.openxmlformats.org/presentationml/2006/main" xmlns:mv="urn:schemas-microsoft-com:mac:vml" xmlns:mc="http://schemas.openxmlformats.org/markup-compatibility/2006" xmlns:r="http://schemas.openxmlformats.org/officeDocument/2006/relationship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5" name="Text Box 103"/>
          <p:cNvSpPr txBox="1">
            <a:spLocks noChangeArrowheads="1"/>
          </p:cNvSpPr>
          <p:nvPr/>
        </p:nvSpPr>
        <p:spPr bwMode="auto">
          <a:xfrm>
            <a:off x="583406" y="33365281"/>
            <a:ext cx="14173200" cy="5386090"/>
          </a:xfrm>
          <a:prstGeom prst="rect">
            <a:avLst/>
          </a:prstGeom>
          <a:solidFill>
            <a:srgbClr val="73B7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Applications of Progression Modelling</a:t>
            </a:r>
            <a:endParaRPr lang="en-GB" sz="3200" dirty="0" smtClean="0"/>
          </a:p>
          <a:p>
            <a:pPr>
              <a:spcBef>
                <a:spcPct val="50000"/>
              </a:spcBef>
            </a:pPr>
            <a:r>
              <a:rPr lang="en-GB" sz="4000" dirty="0" smtClean="0"/>
              <a:t>Currently sequencing sporadic Alzheimer’s disease using the EBM on the ADNI [9] data set, but plan to implement it for other dementias (front-temporal, Huntington’s, Parkinson’s), neurodegenerative conditions (multiple sclerosis, motor neuron disease) and non-brain diseases such as </a:t>
            </a:r>
            <a:r>
              <a:rPr lang="en-GB" sz="4000" dirty="0" smtClean="0"/>
              <a:t>cancer.</a:t>
            </a:r>
            <a:br>
              <a:rPr lang="en-GB" sz="4000" dirty="0" smtClean="0"/>
            </a:br>
            <a:r>
              <a:rPr lang="en-GB" sz="4000" dirty="0" smtClean="0"/>
              <a:t>We </a:t>
            </a:r>
            <a:r>
              <a:rPr lang="en-GB" sz="4000" dirty="0" smtClean="0"/>
              <a:t>are also interested in the design and application of progression models for developmental processes.</a:t>
            </a:r>
          </a:p>
        </p:txBody>
      </p:sp>
      <p:sp>
        <p:nvSpPr>
          <p:cNvPr id="126" name="Text Box 103"/>
          <p:cNvSpPr txBox="1">
            <a:spLocks noChangeArrowheads="1"/>
          </p:cNvSpPr>
          <p:nvPr/>
        </p:nvSpPr>
        <p:spPr bwMode="auto">
          <a:xfrm>
            <a:off x="21462206" y="30622379"/>
            <a:ext cx="8229600" cy="7848302"/>
          </a:xfrm>
          <a:prstGeom prst="rect">
            <a:avLst/>
          </a:prstGeom>
          <a:solidFill>
            <a:srgbClr val="73B7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Future Directions</a:t>
            </a:r>
            <a:endParaRPr lang="en-GB" sz="3200" dirty="0" smtClean="0"/>
          </a:p>
          <a:p>
            <a:pPr>
              <a:spcBef>
                <a:spcPct val="50000"/>
              </a:spcBef>
            </a:pPr>
            <a:r>
              <a:rPr lang="en-GB" sz="4000" dirty="0" smtClean="0"/>
              <a:t>We will consider continuous models and hybrid discrete-continuous models for disease progression, as well as ways to identify disease subtypes.</a:t>
            </a:r>
            <a:br>
              <a:rPr lang="en-GB" sz="4000" dirty="0" smtClean="0"/>
            </a:br>
            <a:r>
              <a:rPr lang="en-GB" sz="4000" dirty="0" smtClean="0"/>
              <a:t>Also of interest are factored models (age, genes, etc.) and the possibility of estimating causal links [7,8] between events.</a:t>
            </a:r>
            <a:br>
              <a:rPr lang="en-GB" sz="4000" dirty="0" smtClean="0"/>
            </a:br>
            <a:r>
              <a:rPr lang="en-GB" sz="4000" dirty="0" smtClean="0"/>
              <a:t>Estimating time to onset of symptoms is a challenge of particular clinical interest.</a:t>
            </a:r>
          </a:p>
        </p:txBody>
      </p:sp>
      <p:pic>
        <p:nvPicPr>
          <p:cNvPr id="62" name="Picture 61" descr="CSection1_painter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5366206" y="9133681"/>
            <a:ext cx="6421860" cy="4724400"/>
          </a:xfrm>
          <a:prstGeom prst="rect">
            <a:avLst/>
          </a:prstGeom>
        </p:spPr>
      </p:pic>
      <p:pic>
        <p:nvPicPr>
          <p:cNvPr id="63" name="Picture 62" descr="CSection2_painter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3214806" y="9057481"/>
            <a:ext cx="6428526" cy="4800600"/>
          </a:xfrm>
          <a:prstGeom prst="rect">
            <a:avLst/>
          </a:prstGeom>
        </p:spPr>
      </p:pic>
      <p:pic>
        <p:nvPicPr>
          <p:cNvPr id="64" name="Picture 63" descr="CSection3_painters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3138606" y="15153481"/>
            <a:ext cx="6553200" cy="4744321"/>
          </a:xfrm>
          <a:prstGeom prst="rect">
            <a:avLst/>
          </a:prstGeom>
        </p:spPr>
      </p:pic>
      <p:pic>
        <p:nvPicPr>
          <p:cNvPr id="67" name="Picture 66" descr="CSection_legend_painter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22071806" y="13553281"/>
            <a:ext cx="1112003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" name="Picture 67" descr="cmic_logo_600dpi_transparent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2406" y="2185291"/>
            <a:ext cx="7010400" cy="1919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869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UCL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Media Resources</dc:creator>
  <cp:lastModifiedBy>Neil</cp:lastModifiedBy>
  <cp:revision>126</cp:revision>
  <cp:lastPrinted>2012-04-18T17:50:52Z</cp:lastPrinted>
  <dcterms:created xsi:type="dcterms:W3CDTF">2012-11-30T13:40:39Z</dcterms:created>
  <dcterms:modified xsi:type="dcterms:W3CDTF">2012-11-30T13:54:07Z</dcterms:modified>
</cp:coreProperties>
</file>