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Actions on Bivariate Polynomials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313459"/>
          </a:xfrm>
        </p:spPr>
        <p:txBody>
          <a:bodyPr>
            <a:normAutofit/>
          </a:bodyPr>
          <a:lstStyle/>
          <a:p>
            <a:r>
              <a:rPr lang="en-US" dirty="0" smtClean="0"/>
              <a:t>Michelle Bergeron</a:t>
            </a:r>
          </a:p>
          <a:p>
            <a:r>
              <a:rPr lang="en-US" dirty="0" smtClean="0"/>
              <a:t>Mathematics Capstone</a:t>
            </a:r>
          </a:p>
          <a:p>
            <a:r>
              <a:rPr lang="en-US" dirty="0" smtClean="0"/>
              <a:t>Advisor: John Duncan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79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for the rest of</a:t>
            </a:r>
            <a:br>
              <a:rPr lang="en-US" dirty="0" smtClean="0"/>
            </a:br>
            <a:r>
              <a:rPr lang="en-US" dirty="0" smtClean="0"/>
              <a:t> R[x, y]2…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Note that </a:t>
            </a:r>
            <a:r>
              <a:rPr lang="en-US" sz="3200" dirty="0" smtClean="0">
                <a:latin typeface="Calibri" panose="020F0502020204030204" pitchFamily="34" charset="0"/>
              </a:rPr>
              <a:t>0</a:t>
            </a:r>
            <a:r>
              <a:rPr lang="en-US" sz="3200" dirty="0" smtClean="0"/>
              <a:t> and x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+ </a:t>
            </a:r>
            <a:r>
              <a:rPr lang="en-US" sz="3200" dirty="0" err="1" smtClean="0"/>
              <a:t>xy</a:t>
            </a:r>
            <a:r>
              <a:rPr lang="en-US" sz="3200" dirty="0" smtClean="0"/>
              <a:t> + y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map to themselves!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507" y="2101290"/>
            <a:ext cx="6000144" cy="40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Orbits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Repeat the action on R[x, y]2 using SL2 mod 2. </a:t>
            </a:r>
          </a:p>
          <a:p>
            <a:endParaRPr lang="en-US" sz="3200" dirty="0" smtClean="0"/>
          </a:p>
          <a:p>
            <a:r>
              <a:rPr lang="en-US" sz="3200" dirty="0" smtClean="0"/>
              <a:t>We find that {0} and {x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+ </a:t>
            </a:r>
            <a:r>
              <a:rPr lang="en-US" sz="3200" dirty="0" err="1" smtClean="0"/>
              <a:t>xy</a:t>
            </a:r>
            <a:r>
              <a:rPr lang="en-US" sz="3200" dirty="0" smtClean="0"/>
              <a:t> + y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} always map to themselves in SL2 mod 2!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96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dimensions of R[x, y]k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can continue this process in k = 3, 4, 5, etc.</a:t>
            </a:r>
          </a:p>
          <a:p>
            <a:endParaRPr lang="en-US" sz="3200" dirty="0"/>
          </a:p>
          <a:p>
            <a:r>
              <a:rPr lang="en-US" sz="3200" dirty="0" smtClean="0"/>
              <a:t>New notation: </a:t>
            </a:r>
            <a:r>
              <a:rPr lang="en-US" sz="3200" dirty="0"/>
              <a:t>R[x, </a:t>
            </a:r>
            <a:r>
              <a:rPr lang="en-US" sz="3200" dirty="0" smtClean="0"/>
              <a:t>y]k = </a:t>
            </a:r>
            <a:r>
              <a:rPr lang="en-US" sz="3200" u="sng" dirty="0" smtClean="0"/>
              <a:t>k + 1</a:t>
            </a:r>
          </a:p>
          <a:p>
            <a:endParaRPr lang="en-US" sz="3200" u="sng" dirty="0"/>
          </a:p>
          <a:p>
            <a:r>
              <a:rPr lang="en-US" sz="3200" dirty="0" smtClean="0"/>
              <a:t>Continue the action on </a:t>
            </a:r>
            <a:r>
              <a:rPr lang="en-US" sz="3200" u="sng" dirty="0" smtClean="0"/>
              <a:t>4</a:t>
            </a:r>
            <a:r>
              <a:rPr lang="en-US" sz="3200" dirty="0" smtClean="0"/>
              <a:t>, </a:t>
            </a:r>
            <a:r>
              <a:rPr lang="en-US" sz="3200" u="sng" dirty="0" smtClean="0"/>
              <a:t>5,</a:t>
            </a:r>
            <a:r>
              <a:rPr lang="en-US" sz="3200" i="1" dirty="0" smtClean="0"/>
              <a:t> </a:t>
            </a:r>
            <a:r>
              <a:rPr lang="en-US" sz="3200" i="1" u="sng" dirty="0" smtClean="0"/>
              <a:t>6,</a:t>
            </a:r>
            <a:r>
              <a:rPr lang="en-US" sz="3200" i="1" dirty="0" smtClean="0"/>
              <a:t> etc…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33967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“Copies”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SL2 mod 2:</a:t>
            </a:r>
          </a:p>
          <a:p>
            <a:r>
              <a:rPr lang="en-US" sz="3200" dirty="0" smtClean="0"/>
              <a:t>If you look in </a:t>
            </a:r>
            <a:r>
              <a:rPr lang="en-US" sz="3200" u="sng" dirty="0" smtClean="0">
                <a:latin typeface="Calibri" panose="020F0502020204030204" pitchFamily="34" charset="0"/>
              </a:rPr>
              <a:t>3</a:t>
            </a:r>
            <a:r>
              <a:rPr lang="en-US" sz="3200" dirty="0" smtClean="0"/>
              <a:t>, you can find elements that behave exactly like those in </a:t>
            </a:r>
            <a:r>
              <a:rPr lang="en-US" sz="3200" u="sng" dirty="0" smtClean="0"/>
              <a:t>1</a:t>
            </a:r>
            <a:r>
              <a:rPr lang="en-US" sz="3200" dirty="0" smtClean="0"/>
              <a:t> and </a:t>
            </a:r>
            <a:r>
              <a:rPr lang="en-US" sz="3200" u="sng" dirty="0" smtClean="0"/>
              <a:t>2</a:t>
            </a:r>
            <a:r>
              <a:rPr lang="en-US" sz="3200" dirty="0" smtClean="0"/>
              <a:t> as far as their mappings go. </a:t>
            </a:r>
            <a:endParaRPr lang="en-US" sz="3200" dirty="0"/>
          </a:p>
          <a:p>
            <a:pPr lvl="1"/>
            <a:r>
              <a:rPr lang="en-US" sz="3000" dirty="0" smtClean="0"/>
              <a:t>We call them “copies” of </a:t>
            </a:r>
            <a:r>
              <a:rPr lang="en-US" sz="3000" u="sng" dirty="0" smtClean="0"/>
              <a:t>1</a:t>
            </a:r>
            <a:r>
              <a:rPr lang="en-US" sz="3000" dirty="0" smtClean="0"/>
              <a:t> and </a:t>
            </a:r>
            <a:r>
              <a:rPr lang="en-US" sz="3000" u="sng" dirty="0" smtClean="0"/>
              <a:t>2</a:t>
            </a:r>
            <a:r>
              <a:rPr lang="en-US" sz="3000" dirty="0" smtClean="0"/>
              <a:t>. </a:t>
            </a:r>
          </a:p>
          <a:p>
            <a:pPr lvl="1"/>
            <a:endParaRPr lang="en-US" sz="3000" dirty="0"/>
          </a:p>
          <a:p>
            <a:r>
              <a:rPr lang="en-US" sz="3200" dirty="0" smtClean="0"/>
              <a:t>No matter how high the dimension, we would still find copies of </a:t>
            </a:r>
            <a:r>
              <a:rPr lang="en-US" sz="3200" u="sng" dirty="0" smtClean="0"/>
              <a:t>1</a:t>
            </a:r>
            <a:r>
              <a:rPr lang="en-US" sz="3200" dirty="0" smtClean="0"/>
              <a:t> and </a:t>
            </a:r>
            <a:r>
              <a:rPr lang="en-US" sz="3200" u="sng" dirty="0" smtClean="0"/>
              <a:t>2</a:t>
            </a:r>
            <a:r>
              <a:rPr lang="en-US" sz="3200" dirty="0" smtClean="0"/>
              <a:t>. </a:t>
            </a:r>
          </a:p>
          <a:p>
            <a:pPr lvl="1"/>
            <a:r>
              <a:rPr lang="en-US" sz="3000" u="sng" dirty="0" smtClean="0"/>
              <a:t>1</a:t>
            </a:r>
            <a:r>
              <a:rPr lang="en-US" sz="3000" dirty="0" smtClean="0"/>
              <a:t> and </a:t>
            </a:r>
            <a:r>
              <a:rPr lang="en-US" sz="3000" u="sng" dirty="0" smtClean="0"/>
              <a:t>2</a:t>
            </a:r>
            <a:r>
              <a:rPr lang="en-US" sz="3000" dirty="0" smtClean="0"/>
              <a:t> are irreducible (contain no copies) in SL2 mod 2</a:t>
            </a:r>
            <a:endParaRPr lang="en-US" sz="3000" u="sng" dirty="0"/>
          </a:p>
        </p:txBody>
      </p:sp>
    </p:spTree>
    <p:extLst>
      <p:ext uri="{BB962C8B-B14F-4D97-AF65-F5344CB8AC3E}">
        <p14:creationId xmlns:p14="http://schemas.microsoft.com/office/powerpoint/2010/main" val="411000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SL2 mod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337" y="1123837"/>
            <a:ext cx="6207626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9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SL2mod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Define formulas for each row in the table. For row </a:t>
            </a:r>
            <a:r>
              <a:rPr lang="en-US" sz="3200" u="sng" dirty="0" smtClean="0"/>
              <a:t>h</a:t>
            </a:r>
            <a:r>
              <a:rPr lang="en-US" sz="3200" dirty="0" smtClean="0"/>
              <a:t>, take h mod 3: 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129" y="2914650"/>
            <a:ext cx="6225477" cy="30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6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SL2 mod 3 and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SL2 mod 3: Take h mod 4: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SL2 mod 5:  take h mod 6: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052637"/>
            <a:ext cx="4324350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4458195"/>
            <a:ext cx="5481734" cy="22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4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Generalizations in SL2 mod 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For SL2 mod n, </a:t>
            </a:r>
            <a:r>
              <a:rPr lang="en-US" sz="3200" u="sng" dirty="0" smtClean="0"/>
              <a:t>1</a:t>
            </a:r>
            <a:r>
              <a:rPr lang="en-US" sz="3200" dirty="0" smtClean="0"/>
              <a:t>…. </a:t>
            </a:r>
            <a:r>
              <a:rPr lang="en-US" sz="3200" u="sng" dirty="0" smtClean="0"/>
              <a:t>n</a:t>
            </a:r>
            <a:r>
              <a:rPr lang="en-US" sz="3200" dirty="0" smtClean="0"/>
              <a:t> are irreducible!</a:t>
            </a:r>
          </a:p>
          <a:p>
            <a:pPr lvl="1"/>
            <a:r>
              <a:rPr lang="en-US" sz="3200" dirty="0" smtClean="0"/>
              <a:t>Link between SL2 mod n and R[x, y]</a:t>
            </a:r>
            <a:r>
              <a:rPr lang="en-US" sz="2800" dirty="0" smtClean="0"/>
              <a:t>k</a:t>
            </a:r>
          </a:p>
          <a:p>
            <a:pPr marL="502920" lvl="1" indent="0">
              <a:buNone/>
            </a:pPr>
            <a:endParaRPr lang="en-US" sz="3200" dirty="0" smtClean="0"/>
          </a:p>
          <a:p>
            <a:r>
              <a:rPr lang="en-US" sz="3400" dirty="0" smtClean="0"/>
              <a:t>Every table has a pattern of period n+1.</a:t>
            </a:r>
          </a:p>
          <a:p>
            <a:pPr marL="0" indent="0">
              <a:buNone/>
            </a:pPr>
            <a:r>
              <a:rPr lang="en-US" sz="3400" dirty="0" smtClean="0"/>
              <a:t> </a:t>
            </a:r>
          </a:p>
          <a:p>
            <a:r>
              <a:rPr lang="en-US" sz="3200" dirty="0" smtClean="0"/>
              <a:t>Every table can be created with entries including combinations of the ceiling and floor of h/(n+1).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501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Future research possibilities: </a:t>
            </a:r>
          </a:p>
          <a:p>
            <a:pPr lvl="1"/>
            <a:r>
              <a:rPr lang="en-US" sz="3200" dirty="0" smtClean="0"/>
              <a:t>Generalize a formula for any table in SL2 mod n</a:t>
            </a:r>
          </a:p>
          <a:p>
            <a:pPr marL="502920" lvl="1" indent="0">
              <a:buNone/>
            </a:pPr>
            <a:endParaRPr lang="en-US" sz="3200" dirty="0" smtClean="0"/>
          </a:p>
          <a:p>
            <a:pPr lvl="1"/>
            <a:r>
              <a:rPr lang="en-US" sz="3200" dirty="0" smtClean="0"/>
              <a:t>Bigger matrices/polynomials in more variables? </a:t>
            </a:r>
          </a:p>
        </p:txBody>
      </p:sp>
    </p:spTree>
    <p:extLst>
      <p:ext uri="{BB962C8B-B14F-4D97-AF65-F5344CB8AC3E}">
        <p14:creationId xmlns:p14="http://schemas.microsoft.com/office/powerpoint/2010/main" val="16817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Foundations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3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</a:t>
            </a:r>
            <a:r>
              <a:rPr lang="en-US" sz="3200" dirty="0" smtClean="0"/>
              <a:t>2</a:t>
            </a:r>
            <a:r>
              <a:rPr lang="en-US" sz="2800" dirty="0" smtClean="0"/>
              <a:t> </a:t>
            </a:r>
            <a:r>
              <a:rPr lang="en-US" sz="3200" dirty="0" smtClean="0"/>
              <a:t>Mod 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Defined over commutative ring with unity</a:t>
            </a:r>
          </a:p>
          <a:p>
            <a:endParaRPr lang="en-US" sz="3200" dirty="0"/>
          </a:p>
          <a:p>
            <a:r>
              <a:rPr lang="en-US" sz="3200" dirty="0" smtClean="0"/>
              <a:t>All 2 x 2 matrices with determinant 1 with entries mod n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68" y="4043362"/>
            <a:ext cx="72390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6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with Coefficients mod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R[</a:t>
            </a:r>
            <a:r>
              <a:rPr lang="en-US" sz="3200" dirty="0" err="1" smtClean="0"/>
              <a:t>x,y</a:t>
            </a:r>
            <a:r>
              <a:rPr lang="en-US" sz="3200" dirty="0" smtClean="0"/>
              <a:t>]</a:t>
            </a:r>
            <a:r>
              <a:rPr lang="en-US" sz="2800" dirty="0" smtClean="0"/>
              <a:t>k</a:t>
            </a:r>
            <a:r>
              <a:rPr lang="en-US" sz="3200" dirty="0" smtClean="0"/>
              <a:t> is the ring of polynomials…</a:t>
            </a:r>
          </a:p>
          <a:p>
            <a:pPr lvl="1"/>
            <a:r>
              <a:rPr lang="en-US" sz="3200" dirty="0" smtClean="0"/>
              <a:t>Variables x and y</a:t>
            </a:r>
          </a:p>
          <a:p>
            <a:pPr lvl="1"/>
            <a:r>
              <a:rPr lang="en-US" sz="3200" dirty="0" smtClean="0"/>
              <a:t>Degree k</a:t>
            </a:r>
          </a:p>
          <a:p>
            <a:pPr lvl="1"/>
            <a:r>
              <a:rPr lang="en-US" sz="3200" dirty="0" smtClean="0"/>
              <a:t>Coefficients in R = Z mod n</a:t>
            </a:r>
          </a:p>
          <a:p>
            <a:endParaRPr lang="en-US" sz="3200" dirty="0"/>
          </a:p>
          <a:p>
            <a:r>
              <a:rPr lang="en-US" sz="3200" dirty="0" smtClean="0"/>
              <a:t>Has form </a:t>
            </a:r>
            <a:r>
              <a:rPr lang="en-US" sz="3200" dirty="0" err="1" smtClean="0"/>
              <a:t>ax</a:t>
            </a:r>
            <a:r>
              <a:rPr lang="en-US" sz="3200" baseline="30000" dirty="0" err="1" smtClean="0"/>
              <a:t>k</a:t>
            </a:r>
            <a:r>
              <a:rPr lang="en-US" sz="3200" dirty="0" smtClean="0"/>
              <a:t> </a:t>
            </a:r>
            <a:r>
              <a:rPr lang="en-US" sz="3200" dirty="0" err="1" smtClean="0"/>
              <a:t>y</a:t>
            </a:r>
            <a:r>
              <a:rPr lang="en-US" sz="3200" baseline="30000" dirty="0" err="1" smtClean="0"/>
              <a:t>k</a:t>
            </a:r>
            <a:r>
              <a:rPr lang="en-US" sz="3200" baseline="30000" dirty="0" smtClean="0"/>
              <a:t> </a:t>
            </a:r>
            <a:r>
              <a:rPr lang="en-US" sz="3200" dirty="0" smtClean="0"/>
              <a:t>, a ∈ R</a:t>
            </a:r>
          </a:p>
          <a:p>
            <a:endParaRPr lang="en-US" sz="3200" baseline="30000" dirty="0"/>
          </a:p>
          <a:p>
            <a:r>
              <a:rPr lang="en-US" sz="3200" dirty="0" smtClean="0"/>
              <a:t>R[</a:t>
            </a:r>
            <a:r>
              <a:rPr lang="en-US" sz="3200" dirty="0" err="1" smtClean="0"/>
              <a:t>x,y</a:t>
            </a:r>
            <a:r>
              <a:rPr lang="en-US" sz="3200" dirty="0" smtClean="0"/>
              <a:t>]</a:t>
            </a:r>
            <a:r>
              <a:rPr lang="en-US" sz="2800" dirty="0" smtClean="0"/>
              <a:t>k</a:t>
            </a:r>
            <a:r>
              <a:rPr lang="en-US" sz="3200" dirty="0" smtClean="0"/>
              <a:t> contains n</a:t>
            </a:r>
            <a:r>
              <a:rPr lang="en-US" sz="3200" baseline="30000" dirty="0" smtClean="0"/>
              <a:t>(k+1)</a:t>
            </a:r>
            <a:r>
              <a:rPr lang="en-US" sz="3200" dirty="0" smtClean="0"/>
              <a:t> elements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5972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R[</a:t>
            </a:r>
            <a:r>
              <a:rPr lang="en-US" dirty="0" err="1" smtClean="0"/>
              <a:t>x,y</a:t>
            </a:r>
            <a:r>
              <a:rPr lang="en-US" dirty="0" smtClean="0"/>
              <a:t>]</a:t>
            </a:r>
            <a:r>
              <a:rPr lang="en-US" sz="2800" dirty="0" smtClean="0"/>
              <a:t>2</a:t>
            </a:r>
            <a:r>
              <a:rPr lang="en-US" dirty="0" smtClean="0"/>
              <a:t>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403342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R = Integers mod 2, k = 2</a:t>
            </a:r>
          </a:p>
          <a:p>
            <a:endParaRPr lang="en-US" sz="3500" dirty="0"/>
          </a:p>
          <a:p>
            <a:r>
              <a:rPr lang="en-US" sz="3500" dirty="0"/>
              <a:t>Generate </a:t>
            </a:r>
            <a:r>
              <a:rPr lang="en-US" sz="3500" dirty="0" smtClean="0"/>
              <a:t>R[</a:t>
            </a:r>
            <a:r>
              <a:rPr lang="en-US" sz="3500" dirty="0" err="1" smtClean="0"/>
              <a:t>x,y</a:t>
            </a:r>
            <a:r>
              <a:rPr lang="en-US" sz="3500" dirty="0" smtClean="0"/>
              <a:t>]2 by plugging in elements of R: </a:t>
            </a:r>
          </a:p>
          <a:p>
            <a:pPr marL="0" indent="0">
              <a:buNone/>
            </a:pPr>
            <a:endParaRPr lang="en-US" sz="3600" dirty="0" smtClean="0"/>
          </a:p>
          <a:p>
            <a:pPr lvl="1"/>
            <a:r>
              <a:rPr lang="en-US" sz="2600" dirty="0">
                <a:latin typeface="Calibri" panose="020F0502020204030204" pitchFamily="34" charset="0"/>
              </a:rPr>
              <a:t>0x</a:t>
            </a:r>
            <a:r>
              <a:rPr lang="en-US" sz="2600" baseline="30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+ 0xy + 0y</a:t>
            </a:r>
            <a:r>
              <a:rPr lang="en-US" sz="2600" baseline="30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= </a:t>
            </a:r>
            <a:r>
              <a:rPr lang="en-US" sz="2600" b="1" dirty="0">
                <a:latin typeface="Calibri" panose="020F0502020204030204" pitchFamily="34" charset="0"/>
              </a:rPr>
              <a:t>0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</a:rPr>
              <a:t>1x</a:t>
            </a:r>
            <a:r>
              <a:rPr lang="en-US" sz="2600" baseline="30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+ 0xy + 0y</a:t>
            </a:r>
            <a:r>
              <a:rPr lang="en-US" sz="2600" baseline="30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= </a:t>
            </a:r>
            <a:r>
              <a:rPr lang="en-US" sz="2600" b="1" dirty="0">
                <a:latin typeface="Calibri" panose="020F0502020204030204" pitchFamily="34" charset="0"/>
              </a:rPr>
              <a:t>x</a:t>
            </a:r>
            <a:r>
              <a:rPr lang="en-US" sz="2600" b="1" baseline="30000" dirty="0">
                <a:latin typeface="Calibri" panose="020F0502020204030204" pitchFamily="34" charset="0"/>
              </a:rPr>
              <a:t>2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</a:rPr>
              <a:t>0x</a:t>
            </a:r>
            <a:r>
              <a:rPr lang="en-US" sz="2600" baseline="30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+ 1xy + 0y</a:t>
            </a:r>
            <a:r>
              <a:rPr lang="en-US" sz="2600" baseline="30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= </a:t>
            </a:r>
            <a:r>
              <a:rPr lang="en-US" sz="2600" b="1" dirty="0" err="1">
                <a:latin typeface="Calibri" panose="020F0502020204030204" pitchFamily="34" charset="0"/>
              </a:rPr>
              <a:t>xy</a:t>
            </a:r>
            <a:endParaRPr lang="en-US" sz="2600" b="1" dirty="0">
              <a:latin typeface="Calibri" panose="020F0502020204030204" pitchFamily="34" charset="0"/>
            </a:endParaRPr>
          </a:p>
          <a:p>
            <a:pPr lvl="1"/>
            <a:r>
              <a:rPr lang="en-US" sz="2600" dirty="0">
                <a:latin typeface="Calibri" panose="020F0502020204030204" pitchFamily="34" charset="0"/>
              </a:rPr>
              <a:t>0x</a:t>
            </a:r>
            <a:r>
              <a:rPr lang="en-US" sz="2600" baseline="30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+ 0xy + 1y</a:t>
            </a:r>
            <a:r>
              <a:rPr lang="en-US" sz="2600" baseline="30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= </a:t>
            </a:r>
            <a:r>
              <a:rPr lang="en-US" sz="2600" b="1" dirty="0">
                <a:latin typeface="Calibri" panose="020F0502020204030204" pitchFamily="34" charset="0"/>
              </a:rPr>
              <a:t>y</a:t>
            </a:r>
            <a:r>
              <a:rPr lang="en-US" sz="2600" b="1" baseline="30000" dirty="0">
                <a:latin typeface="Calibri" panose="020F0502020204030204" pitchFamily="34" charset="0"/>
              </a:rPr>
              <a:t>2</a:t>
            </a:r>
          </a:p>
          <a:p>
            <a:pPr lvl="1"/>
            <a:r>
              <a:rPr lang="es-ES" sz="2600" dirty="0">
                <a:latin typeface="Calibri" panose="020F0502020204030204" pitchFamily="34" charset="0"/>
              </a:rPr>
              <a:t>1x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+ 0xy + 1y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= </a:t>
            </a:r>
            <a:r>
              <a:rPr lang="es-ES" sz="2600" b="1" dirty="0">
                <a:latin typeface="Calibri" panose="020F0502020204030204" pitchFamily="34" charset="0"/>
              </a:rPr>
              <a:t>x</a:t>
            </a:r>
            <a:r>
              <a:rPr lang="es-ES" sz="2600" b="1" baseline="30000" dirty="0">
                <a:latin typeface="Calibri" panose="020F0502020204030204" pitchFamily="34" charset="0"/>
              </a:rPr>
              <a:t>2</a:t>
            </a:r>
            <a:r>
              <a:rPr lang="es-ES" sz="2600" b="1" dirty="0">
                <a:latin typeface="Calibri" panose="020F0502020204030204" pitchFamily="34" charset="0"/>
              </a:rPr>
              <a:t> + y</a:t>
            </a:r>
            <a:r>
              <a:rPr lang="es-ES" sz="2600" b="1" baseline="30000" dirty="0">
                <a:latin typeface="Calibri" panose="020F0502020204030204" pitchFamily="34" charset="0"/>
              </a:rPr>
              <a:t>2</a:t>
            </a:r>
          </a:p>
          <a:p>
            <a:pPr lvl="1"/>
            <a:r>
              <a:rPr lang="es-ES" sz="2600" dirty="0">
                <a:latin typeface="Calibri" panose="020F0502020204030204" pitchFamily="34" charset="0"/>
              </a:rPr>
              <a:t>1x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+ 1xy + 0y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= </a:t>
            </a:r>
            <a:r>
              <a:rPr lang="es-ES" sz="2600" b="1" dirty="0">
                <a:latin typeface="Calibri" panose="020F0502020204030204" pitchFamily="34" charset="0"/>
              </a:rPr>
              <a:t>x</a:t>
            </a:r>
            <a:r>
              <a:rPr lang="es-ES" sz="2600" b="1" baseline="30000" dirty="0">
                <a:latin typeface="Calibri" panose="020F0502020204030204" pitchFamily="34" charset="0"/>
              </a:rPr>
              <a:t>2</a:t>
            </a:r>
            <a:r>
              <a:rPr lang="es-ES" sz="2600" b="1" dirty="0">
                <a:latin typeface="Calibri" panose="020F0502020204030204" pitchFamily="34" charset="0"/>
              </a:rPr>
              <a:t> + </a:t>
            </a:r>
            <a:r>
              <a:rPr lang="es-ES" sz="2600" b="1" dirty="0" err="1">
                <a:latin typeface="Calibri" panose="020F0502020204030204" pitchFamily="34" charset="0"/>
              </a:rPr>
              <a:t>xy</a:t>
            </a:r>
            <a:endParaRPr lang="es-ES" sz="2600" b="1" dirty="0">
              <a:latin typeface="Calibri" panose="020F0502020204030204" pitchFamily="34" charset="0"/>
            </a:endParaRPr>
          </a:p>
          <a:p>
            <a:pPr lvl="1"/>
            <a:r>
              <a:rPr lang="es-ES" sz="2600" dirty="0">
                <a:latin typeface="Calibri" panose="020F0502020204030204" pitchFamily="34" charset="0"/>
              </a:rPr>
              <a:t>0x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+ 1xy + 1y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= </a:t>
            </a:r>
            <a:r>
              <a:rPr lang="es-ES" sz="2600" b="1" dirty="0" err="1">
                <a:latin typeface="Calibri" panose="020F0502020204030204" pitchFamily="34" charset="0"/>
              </a:rPr>
              <a:t>xy</a:t>
            </a:r>
            <a:r>
              <a:rPr lang="es-ES" sz="2600" b="1" dirty="0">
                <a:latin typeface="Calibri" panose="020F0502020204030204" pitchFamily="34" charset="0"/>
              </a:rPr>
              <a:t> + y</a:t>
            </a:r>
            <a:r>
              <a:rPr lang="es-ES" sz="2600" b="1" baseline="30000" dirty="0">
                <a:latin typeface="Calibri" panose="020F0502020204030204" pitchFamily="34" charset="0"/>
              </a:rPr>
              <a:t>2</a:t>
            </a:r>
          </a:p>
          <a:p>
            <a:pPr lvl="1"/>
            <a:r>
              <a:rPr lang="es-ES" sz="2600" dirty="0">
                <a:latin typeface="Calibri" panose="020F0502020204030204" pitchFamily="34" charset="0"/>
              </a:rPr>
              <a:t>1x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+ 1xy + 1y</a:t>
            </a:r>
            <a:r>
              <a:rPr lang="es-ES" sz="2600" baseline="30000" dirty="0">
                <a:latin typeface="Calibri" panose="020F0502020204030204" pitchFamily="34" charset="0"/>
              </a:rPr>
              <a:t>2</a:t>
            </a:r>
            <a:r>
              <a:rPr lang="es-ES" sz="2600" dirty="0">
                <a:latin typeface="Calibri" panose="020F0502020204030204" pitchFamily="34" charset="0"/>
              </a:rPr>
              <a:t> =</a:t>
            </a:r>
            <a:r>
              <a:rPr lang="es-ES" sz="2600" b="1" dirty="0">
                <a:latin typeface="Calibri" panose="020F0502020204030204" pitchFamily="34" charset="0"/>
              </a:rPr>
              <a:t> x</a:t>
            </a:r>
            <a:r>
              <a:rPr lang="es-ES" sz="2600" b="1" baseline="30000" dirty="0">
                <a:latin typeface="Calibri" panose="020F0502020204030204" pitchFamily="34" charset="0"/>
              </a:rPr>
              <a:t>2</a:t>
            </a:r>
            <a:r>
              <a:rPr lang="es-ES" sz="2600" b="1" dirty="0">
                <a:latin typeface="Calibri" panose="020F0502020204030204" pitchFamily="34" charset="0"/>
              </a:rPr>
              <a:t> + </a:t>
            </a:r>
            <a:r>
              <a:rPr lang="es-ES" sz="2600" b="1" dirty="0" err="1">
                <a:latin typeface="Calibri" panose="020F0502020204030204" pitchFamily="34" charset="0"/>
              </a:rPr>
              <a:t>xy</a:t>
            </a:r>
            <a:r>
              <a:rPr lang="es-ES" sz="2600" b="1" dirty="0">
                <a:latin typeface="Calibri" panose="020F0502020204030204" pitchFamily="34" charset="0"/>
              </a:rPr>
              <a:t> + </a:t>
            </a:r>
            <a:r>
              <a:rPr lang="es-ES" sz="2600" b="1" dirty="0" smtClean="0">
                <a:latin typeface="Calibri" panose="020F0502020204030204" pitchFamily="34" charset="0"/>
              </a:rPr>
              <a:t>y</a:t>
            </a:r>
            <a:r>
              <a:rPr lang="es-ES" sz="2600" b="1" baseline="30000" dirty="0" smtClean="0">
                <a:latin typeface="Calibri" panose="020F0502020204030204" pitchFamily="34" charset="0"/>
              </a:rPr>
              <a:t>2</a:t>
            </a:r>
            <a:endParaRPr lang="es-ES" sz="2600" b="1" baseline="30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676388" cy="3255264"/>
          </a:xfrm>
        </p:spPr>
        <p:txBody>
          <a:bodyPr/>
          <a:lstStyle/>
          <a:p>
            <a:r>
              <a:rPr lang="en-US" dirty="0" smtClean="0"/>
              <a:t>Matrix Actions </a:t>
            </a:r>
            <a:r>
              <a:rPr lang="en-US" dirty="0"/>
              <a:t>on </a:t>
            </a:r>
            <a:r>
              <a:rPr lang="en-US" dirty="0" smtClean="0"/>
              <a:t>R[</a:t>
            </a:r>
            <a:r>
              <a:rPr lang="en-US" dirty="0" err="1" smtClean="0"/>
              <a:t>x,y</a:t>
            </a:r>
            <a:r>
              <a:rPr lang="en-US" dirty="0" smtClean="0"/>
              <a:t>]</a:t>
            </a:r>
            <a:r>
              <a:rPr lang="en-US" baseline="-25000" dirty="0" smtClean="0"/>
              <a:t>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2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a polynomial in R[</a:t>
            </a:r>
            <a:r>
              <a:rPr lang="en-US" sz="3200" dirty="0" err="1" smtClean="0"/>
              <a:t>x,y</a:t>
            </a:r>
            <a:r>
              <a:rPr lang="en-US" sz="3200" dirty="0" smtClean="0"/>
              <a:t>]</a:t>
            </a:r>
            <a:r>
              <a:rPr lang="en-US" sz="2800" dirty="0" smtClean="0"/>
              <a:t>k</a:t>
            </a:r>
            <a:r>
              <a:rPr lang="en-US" sz="3200" dirty="0" smtClean="0"/>
              <a:t> and a matrix in SL2 mod n: 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5" y="2760040"/>
            <a:ext cx="5391050" cy="32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3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For matrix </a:t>
            </a:r>
            <a:r>
              <a:rPr lang="en-US" sz="3200" i="1" dirty="0" smtClean="0"/>
              <a:t>A, </a:t>
            </a:r>
            <a:r>
              <a:rPr lang="en-US" sz="3200" dirty="0" smtClean="0"/>
              <a:t>polynomials p and q, and constant r:</a:t>
            </a:r>
            <a:endParaRPr lang="en-US" sz="30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071812"/>
            <a:ext cx="6419392" cy="22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5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SL2 mod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421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5475</TotalTime>
  <Words>499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 2</vt:lpstr>
      <vt:lpstr>Frame</vt:lpstr>
      <vt:lpstr>Matrix Actions on Bivariate Polynomials</vt:lpstr>
      <vt:lpstr>Mathematical Foundations</vt:lpstr>
      <vt:lpstr>SL2 Mod (n)</vt:lpstr>
      <vt:lpstr>Polynomials with Coefficients mod n</vt:lpstr>
      <vt:lpstr>R[x,y]2: Example</vt:lpstr>
      <vt:lpstr>Matrix Actions on R[x,y]k  </vt:lpstr>
      <vt:lpstr>Matrix Action Definition</vt:lpstr>
      <vt:lpstr>Additional Rules</vt:lpstr>
      <vt:lpstr>Example in SL2 mod 2</vt:lpstr>
      <vt:lpstr>Continue for the rest of  R[x, y]2…</vt:lpstr>
      <vt:lpstr>Orbits </vt:lpstr>
      <vt:lpstr>Higher dimensions of R[x, y]k</vt:lpstr>
      <vt:lpstr>“Copies”</vt:lpstr>
      <vt:lpstr>SL2 mod 2</vt:lpstr>
      <vt:lpstr>SL2mod 2 </vt:lpstr>
      <vt:lpstr>SL2 mod 3 and 5</vt:lpstr>
      <vt:lpstr>Generalizations in SL2 mod n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Actions on Bivariate Polynomials</dc:title>
  <dc:creator>Michelle Bergeron</dc:creator>
  <cp:lastModifiedBy>Michelle Bergeron</cp:lastModifiedBy>
  <cp:revision>22</cp:revision>
  <dcterms:created xsi:type="dcterms:W3CDTF">2014-05-04T22:00:22Z</dcterms:created>
  <dcterms:modified xsi:type="dcterms:W3CDTF">2014-05-08T17:16:16Z</dcterms:modified>
</cp:coreProperties>
</file>