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>
  <p:sldMasterIdLst>
    <p:sldMasterId id="2147484740" r:id="rId1"/>
  </p:sldMasterIdLst>
  <p:notesMasterIdLst>
    <p:notesMasterId r:id="rId31"/>
  </p:notesMasterIdLst>
  <p:handoutMasterIdLst>
    <p:handoutMasterId r:id="rId32"/>
  </p:handoutMasterIdLst>
  <p:sldIdLst>
    <p:sldId id="256" r:id="rId2"/>
    <p:sldId id="454" r:id="rId3"/>
    <p:sldId id="456" r:id="rId4"/>
    <p:sldId id="455" r:id="rId5"/>
    <p:sldId id="480" r:id="rId6"/>
    <p:sldId id="457" r:id="rId7"/>
    <p:sldId id="481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8" r:id="rId23"/>
    <p:sldId id="472" r:id="rId24"/>
    <p:sldId id="473" r:id="rId25"/>
    <p:sldId id="475" r:id="rId26"/>
    <p:sldId id="476" r:id="rId27"/>
    <p:sldId id="474" r:id="rId28"/>
    <p:sldId id="479" r:id="rId29"/>
    <p:sldId id="477" r:id="rId30"/>
  </p:sldIdLst>
  <p:sldSz cx="9144000" cy="6858000" type="screen4x3"/>
  <p:notesSz cx="7099300" cy="10234613"/>
  <p:custDataLst>
    <p:tags r:id="rId33"/>
  </p:custDataLst>
  <p:defaultTextStyle>
    <a:defPPr>
      <a:defRPr lang="fa-I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00"/>
    <a:srgbClr val="C2C2C2"/>
    <a:srgbClr val="D1D1D1"/>
    <a:srgbClr val="D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71" autoAdjust="0"/>
    <p:restoredTop sz="85973" autoAdjust="0"/>
  </p:normalViewPr>
  <p:slideViewPr>
    <p:cSldViewPr>
      <p:cViewPr varScale="1">
        <p:scale>
          <a:sx n="62" d="100"/>
          <a:sy n="62" d="100"/>
        </p:scale>
        <p:origin x="173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232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4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FCEB801-57AA-443C-8A4A-5CF9A863D479}" type="datetimeFigureOut">
              <a:rPr lang="fa-IR"/>
              <a:pPr>
                <a:defRPr/>
              </a:pPr>
              <a:t>19/01/1440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5C4719D2-2ECE-4ED7-B4AA-0828D93CDF8B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124966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4A058027-EA25-411D-8500-909BA4CD312D}" type="datetimeFigureOut">
              <a:rPr lang="fa-IR"/>
              <a:pPr>
                <a:defRPr/>
              </a:pPr>
              <a:t>19/01/1440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1" anchor="ctr"/>
          <a:lstStyle/>
          <a:p>
            <a:pPr lvl="0"/>
            <a:endParaRPr lang="fa-I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911F196-B5B2-4C0C-8B24-7B90FEF732FC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0297651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a-IR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3307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395288" y="404813"/>
            <a:ext cx="8424862" cy="5903912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cs typeface="+mn-cs"/>
            </a:endParaRPr>
          </a:p>
        </p:txBody>
      </p:sp>
      <p:sp>
        <p:nvSpPr>
          <p:cNvPr id="4717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 algn="ctr">
              <a:defRPr sz="4400">
                <a:solidFill>
                  <a:srgbClr val="0033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717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3399"/>
                </a:solidFill>
                <a:latin typeface="+mj-lt"/>
                <a:cs typeface="B Nazani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rtl="0">
              <a:spcBef>
                <a:spcPts val="0"/>
              </a:spcBef>
              <a:spcAft>
                <a:spcPts val="600"/>
              </a:spcAft>
              <a:defRPr b="1" baseline="0">
                <a:effectLst/>
                <a:latin typeface="+mj-lt"/>
                <a:cs typeface="B Nazanin" panose="00000400000000000000" pitchFamily="2" charset="-78"/>
              </a:defRPr>
            </a:lvl1pPr>
            <a:lvl2pPr algn="l" rtl="0">
              <a:spcBef>
                <a:spcPts val="0"/>
              </a:spcBef>
              <a:spcAft>
                <a:spcPts val="600"/>
              </a:spcAft>
              <a:defRPr b="1" baseline="0">
                <a:effectLst/>
                <a:latin typeface="+mj-lt"/>
                <a:cs typeface="B Nazanin" panose="00000400000000000000" pitchFamily="2" charset="-78"/>
              </a:defRPr>
            </a:lvl2pPr>
            <a:lvl3pPr algn="l" rtl="0">
              <a:spcBef>
                <a:spcPts val="0"/>
              </a:spcBef>
              <a:spcAft>
                <a:spcPts val="600"/>
              </a:spcAft>
              <a:defRPr b="1" baseline="0">
                <a:effectLst/>
                <a:latin typeface="+mj-lt"/>
                <a:cs typeface="B Nazanin" panose="00000400000000000000" pitchFamily="2" charset="-78"/>
              </a:defRPr>
            </a:lvl3pPr>
            <a:lvl4pPr algn="l" rtl="0">
              <a:spcBef>
                <a:spcPts val="0"/>
              </a:spcBef>
              <a:spcAft>
                <a:spcPts val="600"/>
              </a:spcAft>
              <a:defRPr b="1" baseline="0">
                <a:effectLst/>
                <a:latin typeface="+mj-lt"/>
                <a:cs typeface="B Nazanin" panose="00000400000000000000" pitchFamily="2" charset="-78"/>
              </a:defRPr>
            </a:lvl4pPr>
            <a:lvl5pPr algn="l" rtl="0">
              <a:spcBef>
                <a:spcPts val="0"/>
              </a:spcBef>
              <a:spcAft>
                <a:spcPts val="600"/>
              </a:spcAft>
              <a:defRPr b="1" baseline="0">
                <a:effectLst/>
                <a:latin typeface="+mj-lt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FMSE 1.2 - M. A. </a:t>
            </a:r>
            <a:r>
              <a:rPr lang="en-US" dirty="0" err="1" smtClean="0"/>
              <a:t>Azgomi</a:t>
            </a:r>
            <a:r>
              <a:rPr lang="en-US" dirty="0" smtClean="0"/>
              <a:t> - IUST-CE</a:t>
            </a:r>
            <a:endParaRPr lang="fa-IR" dirty="0"/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867A42-137B-40B2-B8F1-D24AF178F6D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428596" y="6381750"/>
            <a:ext cx="5872192" cy="3238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FMSE 1.2 - M. A. </a:t>
            </a:r>
            <a:r>
              <a:rPr lang="en-US" dirty="0" err="1" smtClean="0"/>
              <a:t>Azgomi</a:t>
            </a:r>
            <a:r>
              <a:rPr lang="en-US" dirty="0" smtClean="0"/>
              <a:t> - IUST-CE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6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148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01625" y="6381750"/>
            <a:ext cx="59991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defRPr sz="1000" b="1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FMSE 1.2 - M. A. </a:t>
            </a:r>
            <a:r>
              <a:rPr lang="en-US" dirty="0" err="1" smtClean="0"/>
              <a:t>Azgomi</a:t>
            </a:r>
            <a:r>
              <a:rPr lang="en-US" dirty="0" smtClean="0"/>
              <a:t> - IUST-CE</a:t>
            </a:r>
            <a:endParaRPr lang="fa-IR" dirty="0"/>
          </a:p>
        </p:txBody>
      </p:sp>
      <p:sp>
        <p:nvSpPr>
          <p:cNvPr id="46150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68313" y="1268413"/>
            <a:ext cx="8229600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6151" name="Rectangle 71"/>
          <p:cNvSpPr>
            <a:spLocks noChangeArrowheads="1"/>
          </p:cNvSpPr>
          <p:nvPr/>
        </p:nvSpPr>
        <p:spPr bwMode="auto">
          <a:xfrm>
            <a:off x="395288" y="404813"/>
            <a:ext cx="8424862" cy="590391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cs typeface="+mn-c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867A42-137B-40B2-B8F1-D24AF178F6D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844" r:id="rId1"/>
    <p:sldLayoutId id="2147484831" r:id="rId2"/>
    <p:sldLayoutId id="2147484836" r:id="rId3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Mitra" pitchFamily="2" charset="-78"/>
        </a:defRPr>
      </a:lvl1pPr>
      <a:lvl2pPr algn="r" rtl="1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Mitra" pitchFamily="2" charset="-78"/>
        </a:defRPr>
      </a:lvl2pPr>
      <a:lvl3pPr algn="r" rtl="1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Mitra" pitchFamily="2" charset="-78"/>
        </a:defRPr>
      </a:lvl3pPr>
      <a:lvl4pPr algn="r" rtl="1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Mitra" pitchFamily="2" charset="-78"/>
        </a:defRPr>
      </a:lvl4pPr>
      <a:lvl5pPr algn="r" rtl="1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Mitra" pitchFamily="2" charset="-78"/>
        </a:defRPr>
      </a:lvl5pPr>
      <a:lvl6pPr marL="457200" algn="r" rtl="1" eaLnBrk="1" fontAlgn="base" hangingPunct="1">
        <a:spcBef>
          <a:spcPct val="0"/>
        </a:spcBef>
        <a:spcAft>
          <a:spcPct val="0"/>
        </a:spcAft>
        <a:defRPr sz="44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B Mitra" pitchFamily="2" charset="-78"/>
        </a:defRPr>
      </a:lvl6pPr>
      <a:lvl7pPr marL="914400" algn="r" rtl="1" eaLnBrk="1" fontAlgn="base" hangingPunct="1">
        <a:spcBef>
          <a:spcPct val="0"/>
        </a:spcBef>
        <a:spcAft>
          <a:spcPct val="0"/>
        </a:spcAft>
        <a:defRPr sz="44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B Mitra" pitchFamily="2" charset="-78"/>
        </a:defRPr>
      </a:lvl7pPr>
      <a:lvl8pPr marL="1371600" algn="r" rtl="1" eaLnBrk="1" fontAlgn="base" hangingPunct="1">
        <a:spcBef>
          <a:spcPct val="0"/>
        </a:spcBef>
        <a:spcAft>
          <a:spcPct val="0"/>
        </a:spcAft>
        <a:defRPr sz="44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B Mitra" pitchFamily="2" charset="-78"/>
        </a:defRPr>
      </a:lvl8pPr>
      <a:lvl9pPr marL="1828800" algn="r" rtl="1" eaLnBrk="1" fontAlgn="base" hangingPunct="1">
        <a:spcBef>
          <a:spcPct val="0"/>
        </a:spcBef>
        <a:spcAft>
          <a:spcPct val="0"/>
        </a:spcAft>
        <a:defRPr sz="44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B Mitra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20000"/>
        </a:spcAft>
        <a:buClr>
          <a:srgbClr val="990033"/>
        </a:buClr>
        <a:buSzPct val="80000"/>
        <a:buFont typeface="Wingdings" pitchFamily="2" charset="2"/>
        <a:buChar char="§"/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Mitra" pitchFamily="2" charset="-78"/>
        </a:defRPr>
      </a:lvl1pPr>
      <a:lvl2pPr marL="742950" indent="-285750" algn="r" rtl="1" eaLnBrk="0" fontAlgn="base" hangingPunct="0">
        <a:spcBef>
          <a:spcPct val="20000"/>
        </a:spcBef>
        <a:spcAft>
          <a:spcPct val="20000"/>
        </a:spcAft>
        <a:buClr>
          <a:srgbClr val="777777"/>
        </a:buClr>
        <a:buSzPct val="50000"/>
        <a:buFont typeface="Wingdings" pitchFamily="2" charset="2"/>
        <a:buChar char="l"/>
        <a:defRPr sz="2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20000"/>
        </a:spcAft>
        <a:buClr>
          <a:srgbClr val="C0C0C0"/>
        </a:buClr>
        <a:buChar char="•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20000"/>
        </a:spcAft>
        <a:buClr>
          <a:srgbClr val="EAEAEA"/>
        </a:buClr>
        <a:buSzPct val="50000"/>
        <a:buFont typeface="Wingdings" pitchFamily="2" charset="2"/>
        <a:buChar char="l"/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Mitra" pitchFamily="2" charset="-78"/>
        </a:defRPr>
      </a:lvl4pPr>
      <a:lvl5pPr marL="2057400" indent="-228600" algn="r" rtl="1" eaLnBrk="0" fontAlgn="base" hangingPunct="0">
        <a:spcBef>
          <a:spcPct val="20000"/>
        </a:spcBef>
        <a:spcAft>
          <a:spcPct val="20000"/>
        </a:spcAft>
        <a:buClr>
          <a:schemeClr val="hlink"/>
        </a:buClr>
        <a:buChar char="•"/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Mitra" pitchFamily="2" charset="-78"/>
        </a:defRPr>
      </a:lvl5pPr>
      <a:lvl6pPr marL="2514600" indent="-228600" algn="r" rtl="1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Char char="•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Char char="•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Char char="•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Char char="•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92877" y="2012950"/>
            <a:ext cx="8358246" cy="1857375"/>
          </a:xfrm>
        </p:spPr>
        <p:txBody>
          <a:bodyPr/>
          <a:lstStyle/>
          <a:p>
            <a:pPr algn="ctr" eaLnBrk="1" hangingPunct="1">
              <a:defRPr/>
            </a:pPr>
            <a:r>
              <a:rPr lang="fa-IR" sz="1800" u="none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  <a:t>عنوان درس:</a:t>
            </a:r>
            <a:r>
              <a:rPr lang="fa-I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  <a:t/>
            </a:r>
            <a:br>
              <a:rPr lang="fa-I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</a:br>
            <a:r>
              <a:rPr lang="fa-IR" sz="3200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روش‌های رسمی در مهندسی نرم‌افزار</a:t>
            </a:r>
            <a:r>
              <a:rPr lang="ar-SA" sz="32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  <a:t/>
            </a:r>
            <a:br>
              <a:rPr lang="ar-SA" sz="32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</a:br>
            <a:r>
              <a:rPr lang="en-US" sz="20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  <a:t>(Formal Methods in Software Engineering)</a:t>
            </a:r>
            <a:br>
              <a:rPr lang="en-US" sz="20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</a:br>
            <a:r>
              <a:rPr lang="en-US" sz="20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  <a:t/>
            </a:r>
            <a:br>
              <a:rPr lang="en-US" sz="20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</a:br>
            <a:r>
              <a:rPr lang="fa-IR" sz="2000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1-2- یکپارچه‌سازی روشهای صوری در چرخه حیات توسعه نرم‌افزار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371600" y="4077072"/>
            <a:ext cx="6400800" cy="1138237"/>
          </a:xfrm>
        </p:spPr>
        <p:txBody>
          <a:bodyPr/>
          <a:lstStyle/>
          <a:p>
            <a:pPr lvl="0"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defRPr/>
            </a:pPr>
            <a:r>
              <a:rPr lang="fa-IR" sz="2000" dirty="0" smtClean="0">
                <a:solidFill>
                  <a:schemeClr val="tx2">
                    <a:lumMod val="50000"/>
                  </a:schemeClr>
                </a:solidFill>
                <a:effectLst/>
                <a:cs typeface="B Zar" pitchFamily="2" charset="-78"/>
              </a:rPr>
              <a:t>دكتر محمّد عبداللّهي اَزگُمي </a:t>
            </a:r>
          </a:p>
          <a:p>
            <a:pPr lvl="0"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defRPr/>
            </a:pPr>
            <a:r>
              <a:rPr lang="fa-IR" sz="2000" dirty="0" smtClean="0">
                <a:solidFill>
                  <a:schemeClr val="tx2">
                    <a:lumMod val="50000"/>
                  </a:schemeClr>
                </a:solidFill>
                <a:effectLst/>
                <a:cs typeface="B Zar" pitchFamily="2" charset="-78"/>
              </a:rPr>
              <a:t>دانشیار گروه نرم‌افزار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effectLst/>
              <a:cs typeface="B Zar" pitchFamily="2" charset="-78"/>
            </a:endParaRPr>
          </a:p>
          <a:p>
            <a:pPr lvl="0"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defRPr/>
            </a:pPr>
            <a:r>
              <a:rPr lang="fa-IR" sz="2000" dirty="0" smtClean="0">
                <a:solidFill>
                  <a:schemeClr val="tx2">
                    <a:lumMod val="50000"/>
                  </a:schemeClr>
                </a:solidFill>
                <a:effectLst/>
                <a:cs typeface="B Zar" pitchFamily="2" charset="-78"/>
              </a:rPr>
              <a:t>دانشكده مهندسي كامپيوتر</a:t>
            </a:r>
          </a:p>
          <a:p>
            <a:pPr lvl="0"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defRPr/>
            </a:pPr>
            <a:r>
              <a:rPr lang="fa-IR" sz="2000" dirty="0" smtClean="0">
                <a:solidFill>
                  <a:schemeClr val="tx2">
                    <a:lumMod val="50000"/>
                  </a:schemeClr>
                </a:solidFill>
                <a:effectLst/>
                <a:cs typeface="B Zar" pitchFamily="2" charset="-78"/>
              </a:rPr>
              <a:t>دانشگاه علم و صنعت ايران</a:t>
            </a:r>
          </a:p>
          <a:p>
            <a:pPr lvl="0"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defRPr/>
            </a:pPr>
            <a:r>
              <a:rPr lang="fa-IR" sz="2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cs typeface="B Zar" pitchFamily="2" charset="-78"/>
              </a:rPr>
              <a:t> </a:t>
            </a:r>
            <a:r>
              <a:rPr lang="en-US" sz="2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cs typeface="B Zar" pitchFamily="2" charset="-78"/>
              </a:rPr>
              <a:t>azgomi@iust.ac.ir</a:t>
            </a:r>
            <a:r>
              <a:rPr lang="fa-IR" sz="2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cs typeface="B Zar" pitchFamily="2" charset="-78"/>
              </a:rPr>
              <a:t> </a:t>
            </a:r>
            <a:r>
              <a:rPr lang="en-US" sz="2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cs typeface="B Zar" pitchFamily="2" charset="-78"/>
              </a:rPr>
              <a:t> </a:t>
            </a:r>
            <a:endParaRPr lang="fa-IR" sz="20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cs typeface="B Zar" pitchFamily="2" charset="-78"/>
            </a:endParaRPr>
          </a:p>
        </p:txBody>
      </p:sp>
      <p:pic>
        <p:nvPicPr>
          <p:cNvPr id="3076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8" y="428625"/>
            <a:ext cx="155416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استفاده از روشهای صوری در چرخه حیات توسعه نرم‌افزار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process model is to suggest the integration of formal methods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3399"/>
                </a:solidFill>
              </a:rPr>
              <a:t>safety-critical </a:t>
            </a:r>
            <a:r>
              <a:rPr lang="en-US" dirty="0">
                <a:solidFill>
                  <a:srgbClr val="003399"/>
                </a:solidFill>
              </a:rPr>
              <a:t>systems </a:t>
            </a:r>
            <a:r>
              <a:rPr lang="en-US" dirty="0"/>
              <a:t>development. 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assumed that domain experts construct a </a:t>
            </a:r>
            <a:r>
              <a:rPr lang="en-US" dirty="0" smtClean="0"/>
              <a:t>formal domain </a:t>
            </a:r>
            <a:r>
              <a:rPr lang="en-US" dirty="0"/>
              <a:t>model which includes domain </a:t>
            </a:r>
            <a:r>
              <a:rPr lang="en-US" dirty="0">
                <a:solidFill>
                  <a:srgbClr val="003399"/>
                </a:solidFill>
              </a:rPr>
              <a:t>knowledge</a:t>
            </a:r>
            <a:r>
              <a:rPr lang="en-US" dirty="0"/>
              <a:t>, </a:t>
            </a:r>
            <a:r>
              <a:rPr lang="en-US" dirty="0">
                <a:solidFill>
                  <a:srgbClr val="003399"/>
                </a:solidFill>
              </a:rPr>
              <a:t>concepts</a:t>
            </a:r>
            <a:r>
              <a:rPr lang="en-US" dirty="0"/>
              <a:t> and </a:t>
            </a:r>
            <a:r>
              <a:rPr lang="en-US" dirty="0">
                <a:solidFill>
                  <a:srgbClr val="003399"/>
                </a:solidFill>
              </a:rPr>
              <a:t>ontologies</a:t>
            </a:r>
            <a:r>
              <a:rPr lang="en-US" dirty="0"/>
              <a:t>, </a:t>
            </a:r>
            <a:r>
              <a:rPr lang="en-US" dirty="0" smtClean="0">
                <a:solidFill>
                  <a:srgbClr val="003399"/>
                </a:solidFill>
              </a:rPr>
              <a:t>constraints</a:t>
            </a:r>
            <a:r>
              <a:rPr lang="en-US" dirty="0" smtClean="0"/>
              <a:t> among </a:t>
            </a:r>
            <a:r>
              <a:rPr lang="en-US" dirty="0">
                <a:solidFill>
                  <a:srgbClr val="FF0000"/>
                </a:solidFill>
              </a:rPr>
              <a:t>domain entities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attributes</a:t>
            </a:r>
            <a:r>
              <a:rPr lang="en-US" dirty="0"/>
              <a:t> of entities</a:t>
            </a:r>
            <a:r>
              <a:rPr lang="en-US" dirty="0" smtClean="0"/>
              <a:t>.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003399"/>
                </a:solidFill>
              </a:rPr>
              <a:t>classification </a:t>
            </a:r>
            <a:r>
              <a:rPr lang="en-US" dirty="0"/>
              <a:t>of different </a:t>
            </a:r>
            <a:r>
              <a:rPr lang="en-US" dirty="0" smtClean="0"/>
              <a:t>applications within </a:t>
            </a:r>
            <a:r>
              <a:rPr lang="en-US" dirty="0"/>
              <a:t>the domain may also be included in the domain model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89139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استفاده از روشهای صوری در چرخه حیات توسعه نرم‌افزار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set of </a:t>
            </a:r>
            <a:r>
              <a:rPr lang="en-US" dirty="0">
                <a:solidFill>
                  <a:srgbClr val="003399"/>
                </a:solidFill>
              </a:rPr>
              <a:t>requirements</a:t>
            </a:r>
            <a:r>
              <a:rPr lang="en-US" dirty="0"/>
              <a:t> for </a:t>
            </a:r>
            <a:r>
              <a:rPr lang="en-US" dirty="0" smtClean="0"/>
              <a:t>a specific </a:t>
            </a:r>
            <a:r>
              <a:rPr lang="en-US" dirty="0"/>
              <a:t>application is extracted from the domain model. 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environment with which </a:t>
            </a:r>
            <a:r>
              <a:rPr lang="en-US" dirty="0" smtClean="0"/>
              <a:t>the system </a:t>
            </a:r>
            <a:r>
              <a:rPr lang="en-US" dirty="0"/>
              <a:t>will interact is formalized and is combined with a formal specification of </a:t>
            </a:r>
            <a:r>
              <a:rPr lang="en-US" dirty="0" smtClean="0"/>
              <a:t>system requirements</a:t>
            </a:r>
            <a:r>
              <a:rPr lang="en-US" dirty="0"/>
              <a:t>. 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3399"/>
                </a:solidFill>
              </a:rPr>
              <a:t>property</a:t>
            </a:r>
            <a:r>
              <a:rPr lang="en-US" dirty="0"/>
              <a:t> to be formally verified in the system is formalized and is </a:t>
            </a:r>
            <a:r>
              <a:rPr lang="en-US" dirty="0" smtClean="0"/>
              <a:t>formally verified </a:t>
            </a:r>
            <a:r>
              <a:rPr lang="en-US" dirty="0"/>
              <a:t>in the formalized system design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05260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استفاده از روشهای صوری در چرخه حیات توسعه نرم‌افزار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003399"/>
                </a:solidFill>
              </a:rPr>
              <a:t>verification</a:t>
            </a:r>
            <a:r>
              <a:rPr lang="en-US" dirty="0"/>
              <a:t> is preceded by a </a:t>
            </a:r>
            <a:r>
              <a:rPr lang="en-US" dirty="0" smtClean="0"/>
              <a:t>formal </a:t>
            </a:r>
            <a:r>
              <a:rPr lang="en-US" dirty="0">
                <a:solidFill>
                  <a:srgbClr val="003399"/>
                </a:solidFill>
              </a:rPr>
              <a:t>validation</a:t>
            </a:r>
            <a:r>
              <a:rPr lang="en-US" dirty="0"/>
              <a:t> of system design to ensure that it has captured the stated requirements and </a:t>
            </a:r>
            <a:r>
              <a:rPr lang="en-US" dirty="0" smtClean="0"/>
              <a:t>environmental constraints</a:t>
            </a:r>
            <a:r>
              <a:rPr lang="en-US" dirty="0"/>
              <a:t>. 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a validation may be an </a:t>
            </a:r>
            <a:r>
              <a:rPr lang="en-US" dirty="0">
                <a:solidFill>
                  <a:srgbClr val="003399"/>
                </a:solidFill>
              </a:rPr>
              <a:t>animation</a:t>
            </a:r>
            <a:r>
              <a:rPr lang="en-US" dirty="0"/>
              <a:t> of the system being built</a:t>
            </a:r>
            <a:r>
              <a:rPr lang="en-US" dirty="0" smtClean="0"/>
              <a:t>.</a:t>
            </a:r>
            <a:endParaRPr lang="fa-IR" dirty="0" smtClean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If validation </a:t>
            </a:r>
            <a:r>
              <a:rPr lang="en-US" dirty="0" smtClean="0">
                <a:solidFill>
                  <a:srgbClr val="FF0000"/>
                </a:solidFill>
              </a:rPr>
              <a:t>fails</a:t>
            </a:r>
            <a:r>
              <a:rPr lang="en-US" dirty="0" smtClean="0"/>
              <a:t>, </a:t>
            </a:r>
            <a:r>
              <a:rPr lang="en-US" dirty="0"/>
              <a:t>the system design is to be redone</a:t>
            </a:r>
            <a:r>
              <a:rPr lang="en-US" dirty="0" smtClean="0"/>
              <a:t>.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If verification </a:t>
            </a:r>
            <a:r>
              <a:rPr lang="en-US" dirty="0" smtClean="0">
                <a:solidFill>
                  <a:srgbClr val="FF0000"/>
                </a:solidFill>
              </a:rPr>
              <a:t>fails, </a:t>
            </a:r>
            <a:r>
              <a:rPr lang="en-US" dirty="0">
                <a:solidFill>
                  <a:srgbClr val="FF0000"/>
                </a:solidFill>
              </a:rPr>
              <a:t>the validation must be redone on the redesign.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5860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استفاده از روشهای صوری در چرخه حیات توسعه نرم‌افزار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2"/>
            <a:ext cx="8229600" cy="518492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after verification is successfully completed the </a:t>
            </a:r>
            <a:r>
              <a:rPr lang="en-US" dirty="0" smtClean="0"/>
              <a:t>system implementation </a:t>
            </a:r>
            <a:r>
              <a:rPr lang="en-US" dirty="0"/>
              <a:t>begins</a:t>
            </a:r>
            <a:r>
              <a:rPr lang="en-US" dirty="0" smtClean="0"/>
              <a:t>.</a:t>
            </a:r>
            <a:endParaRPr lang="fa-IR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3399"/>
                </a:solidFill>
              </a:rPr>
              <a:t>Code </a:t>
            </a:r>
            <a:r>
              <a:rPr lang="en-US" dirty="0">
                <a:solidFill>
                  <a:srgbClr val="003399"/>
                </a:solidFill>
              </a:rPr>
              <a:t>analysis </a:t>
            </a:r>
            <a:r>
              <a:rPr lang="en-US" dirty="0"/>
              <a:t>which includes tracing design units to </a:t>
            </a:r>
            <a:r>
              <a:rPr lang="en-US" dirty="0" smtClean="0"/>
              <a:t>implementation parts </a:t>
            </a:r>
            <a:r>
              <a:rPr lang="en-US" dirty="0"/>
              <a:t>must be done before the system is deployed. 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3399"/>
                </a:solidFill>
              </a:rPr>
              <a:t>Run-time </a:t>
            </a:r>
            <a:r>
              <a:rPr lang="en-US" dirty="0">
                <a:solidFill>
                  <a:srgbClr val="003399"/>
                </a:solidFill>
              </a:rPr>
              <a:t>configuration </a:t>
            </a:r>
            <a:r>
              <a:rPr lang="en-US" dirty="0"/>
              <a:t>refers </a:t>
            </a:r>
            <a:r>
              <a:rPr lang="en-US" dirty="0" smtClean="0"/>
              <a:t>to the </a:t>
            </a:r>
            <a:r>
              <a:rPr lang="en-US" dirty="0"/>
              <a:t>run-time system in the software deployment unit. 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run-time analysis exposes errors </a:t>
            </a:r>
            <a:r>
              <a:rPr lang="en-US" dirty="0" smtClean="0"/>
              <a:t>a redesign </a:t>
            </a:r>
            <a:r>
              <a:rPr lang="en-US" dirty="0"/>
              <a:t>of the system takes place</a:t>
            </a:r>
            <a:r>
              <a:rPr lang="en-US" dirty="0" smtClean="0"/>
              <a:t>.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/>
              <a:t>The level of formality and the choice of formalism are important issues, although not part of the process model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41435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فاکتورهای تأثیرگذار بر نسبت سود به هزینه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technical </a:t>
            </a:r>
            <a:r>
              <a:rPr lang="en-US" dirty="0" smtClean="0"/>
              <a:t>factors</a:t>
            </a:r>
            <a:r>
              <a:rPr lang="fa-IR" dirty="0" smtClean="0"/>
              <a:t> </a:t>
            </a:r>
            <a:r>
              <a:rPr lang="en-US" dirty="0" smtClean="0"/>
              <a:t>influence </a:t>
            </a:r>
            <a:r>
              <a:rPr lang="en-US" dirty="0"/>
              <a:t>the benefit-to-cost </a:t>
            </a:r>
            <a:r>
              <a:rPr lang="en-US" dirty="0" smtClean="0"/>
              <a:t>ratio</a:t>
            </a:r>
            <a:r>
              <a:rPr lang="fa-IR" dirty="0" smtClean="0"/>
              <a:t>:</a:t>
            </a:r>
          </a:p>
          <a:p>
            <a:pPr lvl="1"/>
            <a:r>
              <a:rPr lang="en-US" dirty="0">
                <a:solidFill>
                  <a:srgbClr val="003399"/>
                </a:solidFill>
              </a:rPr>
              <a:t>Type of </a:t>
            </a:r>
            <a:r>
              <a:rPr lang="en-US" dirty="0" smtClean="0">
                <a:solidFill>
                  <a:srgbClr val="003399"/>
                </a:solidFill>
              </a:rPr>
              <a:t>Application</a:t>
            </a:r>
            <a:endParaRPr lang="fa-IR" dirty="0" smtClean="0">
              <a:solidFill>
                <a:srgbClr val="003399"/>
              </a:solidFill>
            </a:endParaRPr>
          </a:p>
          <a:p>
            <a:pPr lvl="1"/>
            <a:r>
              <a:rPr lang="en-US" dirty="0">
                <a:solidFill>
                  <a:srgbClr val="003399"/>
                </a:solidFill>
              </a:rPr>
              <a:t>Size and </a:t>
            </a:r>
            <a:r>
              <a:rPr lang="en-US" dirty="0" smtClean="0">
                <a:solidFill>
                  <a:srgbClr val="003399"/>
                </a:solidFill>
              </a:rPr>
              <a:t>Structure</a:t>
            </a:r>
            <a:endParaRPr lang="fa-IR" dirty="0" smtClean="0">
              <a:solidFill>
                <a:srgbClr val="003399"/>
              </a:solidFill>
            </a:endParaRPr>
          </a:p>
          <a:p>
            <a:pPr lvl="1"/>
            <a:r>
              <a:rPr lang="en-US" dirty="0">
                <a:solidFill>
                  <a:srgbClr val="003399"/>
                </a:solidFill>
              </a:rPr>
              <a:t>Choice of Formal Method and Type of </a:t>
            </a:r>
            <a:r>
              <a:rPr lang="en-US" dirty="0" smtClean="0">
                <a:solidFill>
                  <a:srgbClr val="003399"/>
                </a:solidFill>
              </a:rPr>
              <a:t>Analysis</a:t>
            </a:r>
            <a:endParaRPr lang="fa-IR" dirty="0" smtClean="0">
              <a:solidFill>
                <a:srgbClr val="003399"/>
              </a:solidFill>
            </a:endParaRPr>
          </a:p>
          <a:p>
            <a:pPr lvl="1"/>
            <a:r>
              <a:rPr lang="en-US" dirty="0">
                <a:solidFill>
                  <a:srgbClr val="003399"/>
                </a:solidFill>
              </a:rPr>
              <a:t>Level of </a:t>
            </a:r>
            <a:r>
              <a:rPr lang="en-US" dirty="0" smtClean="0">
                <a:solidFill>
                  <a:srgbClr val="003399"/>
                </a:solidFill>
              </a:rPr>
              <a:t>Formality</a:t>
            </a:r>
            <a:endParaRPr lang="fa-IR" dirty="0" smtClean="0">
              <a:solidFill>
                <a:srgbClr val="003399"/>
              </a:solidFill>
            </a:endParaRPr>
          </a:p>
          <a:p>
            <a:pPr lvl="1"/>
            <a:r>
              <a:rPr lang="en-US" dirty="0">
                <a:solidFill>
                  <a:srgbClr val="003399"/>
                </a:solidFill>
              </a:rPr>
              <a:t>Scope of </a:t>
            </a:r>
            <a:r>
              <a:rPr lang="en-US" dirty="0" smtClean="0">
                <a:solidFill>
                  <a:srgbClr val="003399"/>
                </a:solidFill>
              </a:rPr>
              <a:t>Use</a:t>
            </a:r>
            <a:endParaRPr lang="fa-IR" dirty="0" smtClean="0">
              <a:solidFill>
                <a:srgbClr val="003399"/>
              </a:solidFill>
            </a:endParaRPr>
          </a:p>
          <a:p>
            <a:pPr lvl="1"/>
            <a:r>
              <a:rPr lang="en-US" dirty="0">
                <a:solidFill>
                  <a:srgbClr val="003399"/>
                </a:solidFill>
              </a:rPr>
              <a:t>Tool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85854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3399"/>
                </a:solidFill>
              </a:rPr>
              <a:t>Formal methods may not be suitable for all types of applications</a:t>
            </a:r>
            <a:r>
              <a:rPr lang="en-US" dirty="0" smtClean="0">
                <a:solidFill>
                  <a:srgbClr val="003399"/>
                </a:solidFill>
              </a:rPr>
              <a:t>.</a:t>
            </a:r>
            <a:endParaRPr lang="fa-IR" dirty="0" smtClean="0">
              <a:solidFill>
                <a:srgbClr val="003399"/>
              </a:solidFill>
            </a:endParaRPr>
          </a:p>
          <a:p>
            <a:endParaRPr lang="en-US" dirty="0">
              <a:solidFill>
                <a:srgbClr val="003399"/>
              </a:solidFill>
            </a:endParaRPr>
          </a:p>
          <a:p>
            <a:r>
              <a:rPr lang="en-US" dirty="0"/>
              <a:t>The characteristics of the problem domain and the complexity of their modeling should </a:t>
            </a:r>
            <a:r>
              <a:rPr lang="en-US" dirty="0" smtClean="0"/>
              <a:t>be</a:t>
            </a:r>
            <a:r>
              <a:rPr lang="fa-IR" dirty="0" smtClean="0"/>
              <a:t> </a:t>
            </a:r>
            <a:r>
              <a:rPr lang="en-US" dirty="0" smtClean="0"/>
              <a:t>evaluated </a:t>
            </a:r>
            <a:r>
              <a:rPr lang="en-US" dirty="0"/>
              <a:t>to determine the suitability of applying formal methods to a project. 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project</a:t>
            </a:r>
            <a:r>
              <a:rPr lang="fa-IR" dirty="0" smtClean="0"/>
              <a:t> </a:t>
            </a:r>
            <a:r>
              <a:rPr lang="en-US" dirty="0" smtClean="0"/>
              <a:t>involves </a:t>
            </a:r>
            <a:r>
              <a:rPr lang="en-US" dirty="0"/>
              <a:t>domains of high complexity, as discussed in the previous chapter, it may be </a:t>
            </a:r>
            <a:r>
              <a:rPr lang="en-US" dirty="0" smtClean="0"/>
              <a:t>advantageous to </a:t>
            </a:r>
            <a:r>
              <a:rPr lang="en-US" dirty="0"/>
              <a:t>apply formal methods.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003399"/>
                </a:solidFill>
              </a:rPr>
              <a:t>Type of </a:t>
            </a:r>
            <a:r>
              <a:rPr lang="en-US" dirty="0" smtClean="0">
                <a:solidFill>
                  <a:srgbClr val="003399"/>
                </a:solidFill>
              </a:rPr>
              <a:t>Application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3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However</a:t>
            </a:r>
            <a:r>
              <a:rPr lang="en-US" dirty="0"/>
              <a:t>, problems over simple domains are </a:t>
            </a:r>
            <a:r>
              <a:rPr lang="en-US" dirty="0" smtClean="0"/>
              <a:t>usually less </a:t>
            </a:r>
            <a:r>
              <a:rPr lang="en-US" dirty="0"/>
              <a:t>complex and do not warrant formal methods. 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Formal </a:t>
            </a:r>
            <a:r>
              <a:rPr lang="en-US" dirty="0"/>
              <a:t>methods have been </a:t>
            </a:r>
            <a:r>
              <a:rPr lang="en-US" dirty="0" smtClean="0"/>
              <a:t>successfully applied </a:t>
            </a:r>
            <a:r>
              <a:rPr lang="en-US" dirty="0"/>
              <a:t>to develop many</a:t>
            </a:r>
            <a:r>
              <a:rPr lang="en-US" dirty="0">
                <a:solidFill>
                  <a:srgbClr val="003399"/>
                </a:solidFill>
              </a:rPr>
              <a:t> safety-critical system</a:t>
            </a:r>
            <a:r>
              <a:rPr lang="en-US" dirty="0"/>
              <a:t>s, and </a:t>
            </a:r>
            <a:r>
              <a:rPr lang="en-US" dirty="0">
                <a:solidFill>
                  <a:srgbClr val="003399"/>
                </a:solidFill>
              </a:rPr>
              <a:t>secure-critical </a:t>
            </a:r>
            <a:r>
              <a:rPr lang="en-US" dirty="0" smtClean="0">
                <a:solidFill>
                  <a:srgbClr val="003399"/>
                </a:solidFill>
              </a:rPr>
              <a:t>systems</a:t>
            </a:r>
            <a:r>
              <a:rPr lang="en-US" dirty="0" smtClean="0"/>
              <a:t>. 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It is desirable </a:t>
            </a:r>
            <a:r>
              <a:rPr lang="en-US" dirty="0"/>
              <a:t>to formalize </a:t>
            </a:r>
            <a:r>
              <a:rPr lang="en-US" dirty="0">
                <a:solidFill>
                  <a:srgbClr val="003399"/>
                </a:solidFill>
              </a:rPr>
              <a:t>service-oriented systems</a:t>
            </a:r>
            <a:r>
              <a:rPr lang="en-US" dirty="0"/>
              <a:t>, including </a:t>
            </a:r>
            <a:r>
              <a:rPr lang="en-US" dirty="0">
                <a:solidFill>
                  <a:srgbClr val="003399"/>
                </a:solidFill>
              </a:rPr>
              <a:t>E-commerce</a:t>
            </a:r>
            <a:r>
              <a:rPr lang="en-US" dirty="0"/>
              <a:t> </a:t>
            </a:r>
            <a:r>
              <a:rPr lang="en-US" dirty="0">
                <a:solidFill>
                  <a:srgbClr val="003399"/>
                </a:solidFill>
              </a:rPr>
              <a:t>and web services</a:t>
            </a:r>
            <a:r>
              <a:rPr lang="en-US" dirty="0" smtClean="0"/>
              <a:t>, when </a:t>
            </a:r>
            <a:r>
              <a:rPr lang="en-US" dirty="0">
                <a:solidFill>
                  <a:srgbClr val="003399"/>
                </a:solidFill>
              </a:rPr>
              <a:t>trustworthiness</a:t>
            </a:r>
            <a:r>
              <a:rPr lang="en-US" dirty="0"/>
              <a:t> </a:t>
            </a:r>
            <a:r>
              <a:rPr lang="fa-IR" dirty="0" smtClean="0"/>
              <a:t>(اعتمادپذيري)</a:t>
            </a:r>
            <a:r>
              <a:rPr lang="en-US" dirty="0" smtClean="0"/>
              <a:t> of </a:t>
            </a:r>
            <a:r>
              <a:rPr lang="en-US" dirty="0"/>
              <a:t>such systems is paramount.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003399"/>
                </a:solidFill>
              </a:rPr>
              <a:t>Type of </a:t>
            </a:r>
            <a:r>
              <a:rPr lang="en-US" dirty="0" smtClean="0">
                <a:solidFill>
                  <a:srgbClr val="003399"/>
                </a:solidFill>
              </a:rPr>
              <a:t>Application (cont’d)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2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and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Size</a:t>
            </a:r>
            <a:r>
              <a:rPr lang="en-US" dirty="0"/>
              <a:t> and </a:t>
            </a:r>
            <a:r>
              <a:rPr lang="en-US" dirty="0">
                <a:solidFill>
                  <a:srgbClr val="003399"/>
                </a:solidFill>
              </a:rPr>
              <a:t>structural complexities</a:t>
            </a:r>
            <a:r>
              <a:rPr lang="en-US" dirty="0"/>
              <a:t> should be evaluated prior to </a:t>
            </a:r>
            <a:r>
              <a:rPr lang="en-US" dirty="0" smtClean="0"/>
              <a:t>adopting formal </a:t>
            </a:r>
            <a:r>
              <a:rPr lang="en-US" dirty="0"/>
              <a:t>methods in a project. 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measure of application size used in </a:t>
            </a:r>
            <a:r>
              <a:rPr lang="en-US" dirty="0" smtClean="0"/>
              <a:t>industries is </a:t>
            </a:r>
            <a:r>
              <a:rPr lang="en-US" dirty="0" smtClean="0">
                <a:solidFill>
                  <a:srgbClr val="003399"/>
                </a:solidFill>
              </a:rPr>
              <a:t>KSLOC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KSLOC: </a:t>
            </a:r>
            <a:r>
              <a:rPr lang="en-US" i="1" dirty="0" smtClean="0">
                <a:solidFill>
                  <a:srgbClr val="FF0000"/>
                </a:solidFill>
              </a:rPr>
              <a:t>Thousands of </a:t>
            </a:r>
            <a:r>
              <a:rPr lang="en-US" i="1" dirty="0">
                <a:solidFill>
                  <a:srgbClr val="FF0000"/>
                </a:solidFill>
              </a:rPr>
              <a:t>source lines of code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76660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Size and </a:t>
            </a:r>
            <a:r>
              <a:rPr lang="en-US" dirty="0" smtClean="0"/>
              <a:t>Structure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8248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NASA </a:t>
            </a:r>
            <a:r>
              <a:rPr lang="en-US" dirty="0" smtClean="0"/>
              <a:t>report </a:t>
            </a:r>
            <a:r>
              <a:rPr lang="en-US" dirty="0"/>
              <a:t>gives the </a:t>
            </a:r>
            <a:r>
              <a:rPr lang="en-US" dirty="0" smtClean="0"/>
              <a:t>following statistics:</a:t>
            </a:r>
          </a:p>
          <a:p>
            <a:pPr lvl="1"/>
            <a:r>
              <a:rPr lang="en-US" dirty="0"/>
              <a:t>Programs with size under 10 KSLOC have been subjected to verification. </a:t>
            </a:r>
            <a:endParaRPr lang="fa-IR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Most </a:t>
            </a:r>
            <a:r>
              <a:rPr lang="en-US" dirty="0"/>
              <a:t>of the </a:t>
            </a:r>
            <a:r>
              <a:rPr lang="en-US" dirty="0" smtClean="0"/>
              <a:t>subsystems that </a:t>
            </a:r>
            <a:r>
              <a:rPr lang="en-US" dirty="0"/>
              <a:t>have been subjected to design-level specification and verification are in </a:t>
            </a:r>
            <a:r>
              <a:rPr lang="en-US" dirty="0" smtClean="0"/>
              <a:t>the range </a:t>
            </a:r>
            <a:r>
              <a:rPr lang="en-US" dirty="0"/>
              <a:t>10 KSLOC to 100 KSLOC. </a:t>
            </a:r>
            <a:endParaRPr lang="fa-IR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precise size figures for requirements </a:t>
            </a:r>
            <a:r>
              <a:rPr lang="en-US" dirty="0" smtClean="0"/>
              <a:t>specification are </a:t>
            </a:r>
            <a:r>
              <a:rPr lang="en-US" dirty="0"/>
              <a:t>lacking. </a:t>
            </a:r>
            <a:endParaRPr lang="fa-IR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reasonable estimate is that formal specification of requirements </a:t>
            </a:r>
            <a:r>
              <a:rPr lang="en-US" dirty="0" smtClean="0"/>
              <a:t>have been </a:t>
            </a:r>
            <a:r>
              <a:rPr lang="en-US" dirty="0"/>
              <a:t>attempted on systems that eventually lead to systems on the order of </a:t>
            </a:r>
            <a:r>
              <a:rPr lang="en-US" dirty="0" smtClean="0"/>
              <a:t>100 </a:t>
            </a:r>
            <a:r>
              <a:rPr lang="en-US" dirty="0"/>
              <a:t>KSLOC.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7243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Choice of Formal Method and Type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2"/>
            <a:ext cx="8229600" cy="532894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3399"/>
                </a:solidFill>
              </a:rPr>
              <a:t>The objectives for applying a </a:t>
            </a:r>
            <a:r>
              <a:rPr lang="en-US" dirty="0" smtClean="0">
                <a:solidFill>
                  <a:srgbClr val="003399"/>
                </a:solidFill>
              </a:rPr>
              <a:t>formal method </a:t>
            </a:r>
            <a:r>
              <a:rPr lang="en-US" dirty="0">
                <a:solidFill>
                  <a:srgbClr val="003399"/>
                </a:solidFill>
              </a:rPr>
              <a:t>to a project must be clearly identified and documented. </a:t>
            </a:r>
            <a:endParaRPr lang="fa-IR" dirty="0" smtClean="0">
              <a:solidFill>
                <a:srgbClr val="003399"/>
              </a:solidFill>
            </a:endParaRPr>
          </a:p>
          <a:p>
            <a:endParaRPr lang="en-US" dirty="0" smtClean="0">
              <a:solidFill>
                <a:srgbClr val="003399"/>
              </a:solidFill>
            </a:endParaRPr>
          </a:p>
          <a:p>
            <a:r>
              <a:rPr lang="en-US" dirty="0" smtClean="0">
                <a:solidFill>
                  <a:srgbClr val="003399"/>
                </a:solidFill>
              </a:rPr>
              <a:t>The </a:t>
            </a:r>
            <a:r>
              <a:rPr lang="en-US" dirty="0">
                <a:solidFill>
                  <a:srgbClr val="003399"/>
                </a:solidFill>
              </a:rPr>
              <a:t>development </a:t>
            </a:r>
            <a:r>
              <a:rPr lang="en-US" dirty="0" smtClean="0">
                <a:solidFill>
                  <a:srgbClr val="003399"/>
                </a:solidFill>
              </a:rPr>
              <a:t>of safety-critical </a:t>
            </a:r>
            <a:r>
              <a:rPr lang="en-US" dirty="0">
                <a:solidFill>
                  <a:srgbClr val="003399"/>
                </a:solidFill>
              </a:rPr>
              <a:t>systems require the use of formal methods for specifying and analyzing </a:t>
            </a:r>
            <a:r>
              <a:rPr lang="en-US" dirty="0" smtClean="0">
                <a:solidFill>
                  <a:srgbClr val="003399"/>
                </a:solidFill>
              </a:rPr>
              <a:t>critical components </a:t>
            </a:r>
            <a:r>
              <a:rPr lang="en-US" dirty="0">
                <a:solidFill>
                  <a:srgbClr val="003399"/>
                </a:solidFill>
              </a:rPr>
              <a:t>and their properties. </a:t>
            </a:r>
            <a:endParaRPr lang="fa-IR" dirty="0" smtClean="0">
              <a:solidFill>
                <a:srgbClr val="003399"/>
              </a:solidFill>
            </a:endParaRPr>
          </a:p>
          <a:p>
            <a:endParaRPr lang="en-US" dirty="0" smtClean="0">
              <a:solidFill>
                <a:srgbClr val="003399"/>
              </a:solidFill>
            </a:endParaRPr>
          </a:p>
          <a:p>
            <a:r>
              <a:rPr lang="en-US" dirty="0" smtClean="0">
                <a:solidFill>
                  <a:srgbClr val="003399"/>
                </a:solidFill>
              </a:rPr>
              <a:t>An </a:t>
            </a:r>
            <a:r>
              <a:rPr lang="en-US" dirty="0">
                <a:solidFill>
                  <a:srgbClr val="003399"/>
                </a:solidFill>
              </a:rPr>
              <a:t>application which primarily uses the </a:t>
            </a:r>
            <a:r>
              <a:rPr lang="en-US" dirty="0" smtClean="0">
                <a:solidFill>
                  <a:srgbClr val="003399"/>
                </a:solidFill>
              </a:rPr>
              <a:t>traditional structured </a:t>
            </a:r>
            <a:r>
              <a:rPr lang="en-US" dirty="0">
                <a:solidFill>
                  <a:srgbClr val="003399"/>
                </a:solidFill>
              </a:rPr>
              <a:t>development techniques may use formal methods only for the purpose of </a:t>
            </a:r>
            <a:r>
              <a:rPr lang="en-US" dirty="0" smtClean="0">
                <a:solidFill>
                  <a:srgbClr val="003399"/>
                </a:solidFill>
              </a:rPr>
              <a:t>documenting data </a:t>
            </a:r>
            <a:r>
              <a:rPr lang="en-US" dirty="0">
                <a:solidFill>
                  <a:srgbClr val="003399"/>
                </a:solidFill>
              </a:rPr>
              <a:t>dictionaries. </a:t>
            </a:r>
            <a:endParaRPr lang="fa-IR" dirty="0" smtClean="0">
              <a:solidFill>
                <a:srgbClr val="003399"/>
              </a:solidFill>
            </a:endParaRPr>
          </a:p>
          <a:p>
            <a:endParaRPr lang="en-US" dirty="0" smtClean="0">
              <a:solidFill>
                <a:srgbClr val="003399"/>
              </a:solidFill>
            </a:endParaRPr>
          </a:p>
          <a:p>
            <a:r>
              <a:rPr lang="en-US" dirty="0" smtClean="0">
                <a:solidFill>
                  <a:srgbClr val="003399"/>
                </a:solidFill>
              </a:rPr>
              <a:t>The </a:t>
            </a:r>
            <a:r>
              <a:rPr lang="en-US" dirty="0">
                <a:solidFill>
                  <a:srgbClr val="003399"/>
                </a:solidFill>
              </a:rPr>
              <a:t>objectives of these applications will have different </a:t>
            </a:r>
            <a:r>
              <a:rPr lang="en-US" dirty="0" smtClean="0">
                <a:solidFill>
                  <a:srgbClr val="003399"/>
                </a:solidFill>
              </a:rPr>
              <a:t>impacts on </a:t>
            </a:r>
            <a:r>
              <a:rPr lang="en-US" dirty="0">
                <a:solidFill>
                  <a:srgbClr val="003399"/>
                </a:solidFill>
              </a:rPr>
              <a:t>the development process and consequently will influence different choices of </a:t>
            </a:r>
            <a:r>
              <a:rPr lang="en-US" dirty="0" smtClean="0">
                <a:solidFill>
                  <a:srgbClr val="003399"/>
                </a:solidFill>
              </a:rPr>
              <a:t>formal methods</a:t>
            </a:r>
            <a:r>
              <a:rPr lang="en-US" dirty="0">
                <a:solidFill>
                  <a:srgbClr val="003399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59180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فهرست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/>
              <a:t>یک مدل ساده چرخه حیات توسعه نرم‌افزار</a:t>
            </a:r>
            <a:endParaRPr lang="en-US" dirty="0" smtClean="0"/>
          </a:p>
          <a:p>
            <a:pPr algn="r" rtl="1"/>
            <a:r>
              <a:rPr lang="fa-IR" dirty="0"/>
              <a:t>استفاده از روشهای صوری در چرخه حیات توسعه نرم‌افزار</a:t>
            </a:r>
            <a:endParaRPr lang="en-US" dirty="0"/>
          </a:p>
          <a:p>
            <a:pPr algn="r" rtl="1"/>
            <a:r>
              <a:rPr lang="fa-IR" dirty="0"/>
              <a:t>فاکتورهای تأثیرگذار بر نسبت سود به هزینه</a:t>
            </a:r>
            <a:endParaRPr lang="en-US" dirty="0" smtClean="0"/>
          </a:p>
          <a:p>
            <a:pPr algn="r" rtl="1"/>
            <a:endParaRPr lang="en-US" dirty="0"/>
          </a:p>
          <a:p>
            <a:pPr algn="r" rtl="1"/>
            <a:endParaRPr lang="en-US" dirty="0" smtClean="0"/>
          </a:p>
          <a:p>
            <a:r>
              <a:rPr lang="en-US" sz="2600" dirty="0" smtClean="0"/>
              <a:t>Reference: </a:t>
            </a:r>
            <a:r>
              <a:rPr lang="en-US" sz="2600" dirty="0" err="1"/>
              <a:t>Alagar</a:t>
            </a:r>
            <a:r>
              <a:rPr lang="en-US" sz="2600" dirty="0"/>
              <a:t>, V.S., </a:t>
            </a:r>
            <a:r>
              <a:rPr lang="en-US" sz="2600" dirty="0" err="1"/>
              <a:t>Periyasamy</a:t>
            </a:r>
            <a:r>
              <a:rPr lang="en-US" sz="2600" dirty="0"/>
              <a:t>, K.: </a:t>
            </a:r>
            <a:r>
              <a:rPr lang="en-US" sz="2600" i="1" dirty="0"/>
              <a:t>Specification of Software Systems</a:t>
            </a:r>
            <a:r>
              <a:rPr lang="en-US" sz="2600" dirty="0"/>
              <a:t>, Springer (2011</a:t>
            </a:r>
            <a:r>
              <a:rPr lang="en-US" sz="2600" dirty="0" smtClean="0"/>
              <a:t>)</a:t>
            </a:r>
          </a:p>
          <a:p>
            <a:pPr lvl="1"/>
            <a:r>
              <a:rPr lang="en-US" sz="2000" dirty="0" smtClean="0">
                <a:solidFill>
                  <a:srgbClr val="003399"/>
                </a:solidFill>
              </a:rPr>
              <a:t>Chapter 2</a:t>
            </a:r>
            <a:r>
              <a:rPr lang="en-US" sz="2000" dirty="0">
                <a:solidFill>
                  <a:srgbClr val="003399"/>
                </a:solidFill>
              </a:rPr>
              <a:t>: Specification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1125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Formality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Methods such as </a:t>
            </a:r>
            <a:r>
              <a:rPr lang="en-US" dirty="0">
                <a:solidFill>
                  <a:srgbClr val="003399"/>
                </a:solidFill>
              </a:rPr>
              <a:t>manual inspection </a:t>
            </a:r>
            <a:r>
              <a:rPr lang="en-US" dirty="0"/>
              <a:t>and </a:t>
            </a:r>
            <a:r>
              <a:rPr lang="en-US" dirty="0">
                <a:solidFill>
                  <a:srgbClr val="003399"/>
                </a:solidFill>
              </a:rPr>
              <a:t>walk-through</a:t>
            </a:r>
            <a:r>
              <a:rPr lang="en-US" dirty="0"/>
              <a:t> </a:t>
            </a:r>
            <a:r>
              <a:rPr lang="en-US" dirty="0" smtClean="0"/>
              <a:t>conducted with </a:t>
            </a:r>
            <a:r>
              <a:rPr lang="en-US" dirty="0"/>
              <a:t>the help of documents written in a natural language and supplemented by diagrams</a:t>
            </a:r>
            <a:r>
              <a:rPr lang="en-US" dirty="0" smtClean="0"/>
              <a:t>, equations</a:t>
            </a:r>
            <a:r>
              <a:rPr lang="en-US" dirty="0"/>
              <a:t>, and </a:t>
            </a:r>
            <a:r>
              <a:rPr lang="en-US" dirty="0" smtClean="0"/>
              <a:t>pseudo-code </a:t>
            </a:r>
            <a:r>
              <a:rPr lang="en-US" dirty="0"/>
              <a:t>are not formal. 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3399"/>
                </a:solidFill>
              </a:rPr>
              <a:t>Table-based </a:t>
            </a:r>
            <a:r>
              <a:rPr lang="en-US" dirty="0">
                <a:solidFill>
                  <a:srgbClr val="003399"/>
                </a:solidFill>
              </a:rPr>
              <a:t>specifications </a:t>
            </a:r>
            <a:r>
              <a:rPr lang="en-US" dirty="0"/>
              <a:t>and </a:t>
            </a:r>
            <a:r>
              <a:rPr lang="en-US" dirty="0" smtClean="0"/>
              <a:t>diagrams [e.g. UML] used </a:t>
            </a:r>
            <a:r>
              <a:rPr lang="en-US" dirty="0"/>
              <a:t>for object-oriented modeling </a:t>
            </a:r>
            <a:r>
              <a:rPr lang="en-US" dirty="0" smtClean="0"/>
              <a:t>add </a:t>
            </a:r>
            <a:r>
              <a:rPr lang="en-US" dirty="0"/>
              <a:t>more precision to natural language descriptions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003399"/>
                </a:solidFill>
              </a:rPr>
              <a:t>These are only semi-formal notations.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01430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Level of Formality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3399"/>
                </a:solidFill>
              </a:rPr>
              <a:t>Specification </a:t>
            </a:r>
            <a:r>
              <a:rPr lang="en-US" dirty="0">
                <a:solidFill>
                  <a:srgbClr val="003399"/>
                </a:solidFill>
              </a:rPr>
              <a:t>languages such as </a:t>
            </a:r>
            <a:r>
              <a:rPr lang="en-US" dirty="0" smtClean="0">
                <a:solidFill>
                  <a:srgbClr val="003399"/>
                </a:solidFill>
              </a:rPr>
              <a:t>Larch, VDM, </a:t>
            </a:r>
            <a:r>
              <a:rPr lang="en-US" dirty="0">
                <a:solidFill>
                  <a:srgbClr val="003399"/>
                </a:solidFill>
              </a:rPr>
              <a:t>and Z </a:t>
            </a:r>
            <a:r>
              <a:rPr lang="en-US" dirty="0" smtClean="0"/>
              <a:t>have </a:t>
            </a:r>
            <a:r>
              <a:rPr lang="en-US" dirty="0"/>
              <a:t>formal syntax and semantics, and also provide some </a:t>
            </a:r>
            <a:r>
              <a:rPr lang="en-US" dirty="0" smtClean="0"/>
              <a:t>mechanized support </a:t>
            </a:r>
            <a:r>
              <a:rPr lang="en-US" dirty="0"/>
              <a:t>for syntax checking, semantic analysis and proofs. 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3399"/>
                </a:solidFill>
              </a:rPr>
              <a:t>Methods </a:t>
            </a:r>
            <a:r>
              <a:rPr lang="en-US" dirty="0">
                <a:solidFill>
                  <a:srgbClr val="003399"/>
                </a:solidFill>
              </a:rPr>
              <a:t>such as </a:t>
            </a:r>
            <a:r>
              <a:rPr lang="en-US" dirty="0" smtClean="0">
                <a:solidFill>
                  <a:srgbClr val="003399"/>
                </a:solidFill>
              </a:rPr>
              <a:t>B, PVS, </a:t>
            </a:r>
            <a:r>
              <a:rPr lang="en-US" dirty="0">
                <a:solidFill>
                  <a:srgbClr val="003399"/>
                </a:solidFill>
              </a:rPr>
              <a:t>and HOL </a:t>
            </a:r>
            <a:r>
              <a:rPr lang="en-US" dirty="0" smtClean="0"/>
              <a:t>provide </a:t>
            </a:r>
            <a:r>
              <a:rPr lang="en-US" dirty="0"/>
              <a:t>additional support for developing formal specifications</a:t>
            </a:r>
            <a:r>
              <a:rPr lang="en-US" dirty="0" smtClean="0"/>
              <a:t>, such </a:t>
            </a:r>
            <a:r>
              <a:rPr lang="en-US" dirty="0"/>
              <a:t>as rigorous semantic analysis, refinement, and mechanized formal proof methods</a:t>
            </a:r>
            <a:r>
              <a:rPr lang="en-US" dirty="0" smtClean="0"/>
              <a:t>.</a:t>
            </a:r>
            <a:endParaRPr lang="fa-IR" dirty="0" smtClean="0"/>
          </a:p>
          <a:p>
            <a:endParaRPr lang="en-US" dirty="0"/>
          </a:p>
          <a:p>
            <a:r>
              <a:rPr lang="en-US" dirty="0">
                <a:solidFill>
                  <a:srgbClr val="003399"/>
                </a:solidFill>
              </a:rPr>
              <a:t>Object-Z </a:t>
            </a:r>
            <a:r>
              <a:rPr lang="en-US" dirty="0" smtClean="0">
                <a:solidFill>
                  <a:srgbClr val="003399"/>
                </a:solidFill>
              </a:rPr>
              <a:t>and </a:t>
            </a:r>
            <a:r>
              <a:rPr lang="en-US" dirty="0">
                <a:solidFill>
                  <a:srgbClr val="003399"/>
                </a:solidFill>
              </a:rPr>
              <a:t>Alloy </a:t>
            </a:r>
            <a:r>
              <a:rPr lang="en-US" dirty="0" smtClean="0"/>
              <a:t>integrate formal specification </a:t>
            </a:r>
            <a:r>
              <a:rPr lang="en-US" dirty="0"/>
              <a:t>languages with </a:t>
            </a:r>
            <a:r>
              <a:rPr lang="en-US" dirty="0" smtClean="0"/>
              <a:t>graphical object </a:t>
            </a:r>
            <a:r>
              <a:rPr lang="en-US" dirty="0"/>
              <a:t>modeling techniques.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28920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 Level </a:t>
            </a:r>
            <a:r>
              <a:rPr lang="en-US" dirty="0"/>
              <a:t>of </a:t>
            </a:r>
            <a:r>
              <a:rPr lang="en-US" dirty="0" smtClean="0"/>
              <a:t>Formality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the: </a:t>
            </a:r>
          </a:p>
          <a:p>
            <a:pPr lvl="1"/>
            <a:r>
              <a:rPr lang="en-US" dirty="0" smtClean="0">
                <a:solidFill>
                  <a:srgbClr val="003399"/>
                </a:solidFill>
              </a:rPr>
              <a:t>objectives </a:t>
            </a:r>
            <a:r>
              <a:rPr lang="en-US" dirty="0">
                <a:solidFill>
                  <a:srgbClr val="003399"/>
                </a:solidFill>
              </a:rPr>
              <a:t>of a given project, </a:t>
            </a:r>
            <a:endParaRPr lang="en-US" dirty="0" smtClean="0">
              <a:solidFill>
                <a:srgbClr val="003399"/>
              </a:solidFill>
            </a:endParaRPr>
          </a:p>
          <a:p>
            <a:pPr lvl="1"/>
            <a:r>
              <a:rPr lang="en-US" dirty="0" smtClean="0">
                <a:solidFill>
                  <a:srgbClr val="003399"/>
                </a:solidFill>
              </a:rPr>
              <a:t>criticality of the </a:t>
            </a:r>
            <a:r>
              <a:rPr lang="en-US" dirty="0">
                <a:solidFill>
                  <a:srgbClr val="003399"/>
                </a:solidFill>
              </a:rPr>
              <a:t>application, </a:t>
            </a:r>
            <a:endParaRPr lang="en-US" dirty="0" smtClean="0">
              <a:solidFill>
                <a:srgbClr val="003399"/>
              </a:solidFill>
            </a:endParaRPr>
          </a:p>
          <a:p>
            <a:pPr lvl="1"/>
            <a:r>
              <a:rPr lang="en-US" dirty="0" smtClean="0">
                <a:solidFill>
                  <a:srgbClr val="003399"/>
                </a:solidFill>
              </a:rPr>
              <a:t>project </a:t>
            </a:r>
            <a:r>
              <a:rPr lang="en-US" dirty="0">
                <a:solidFill>
                  <a:srgbClr val="003399"/>
                </a:solidFill>
              </a:rPr>
              <a:t>size, and </a:t>
            </a:r>
            <a:endParaRPr lang="en-US" dirty="0" smtClean="0">
              <a:solidFill>
                <a:srgbClr val="003399"/>
              </a:solidFill>
            </a:endParaRPr>
          </a:p>
          <a:p>
            <a:pPr lvl="1"/>
            <a:r>
              <a:rPr lang="en-US" dirty="0" smtClean="0">
                <a:solidFill>
                  <a:srgbClr val="003399"/>
                </a:solidFill>
              </a:rPr>
              <a:t>available </a:t>
            </a:r>
            <a:r>
              <a:rPr lang="en-US" dirty="0">
                <a:solidFill>
                  <a:srgbClr val="003399"/>
                </a:solidFill>
              </a:rPr>
              <a:t>resources, </a:t>
            </a:r>
            <a:endParaRPr lang="en-US" dirty="0" smtClean="0">
              <a:solidFill>
                <a:srgbClr val="003399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degree of formality </a:t>
            </a:r>
            <a:r>
              <a:rPr lang="en-US" dirty="0" smtClean="0"/>
              <a:t>suitable for </a:t>
            </a:r>
            <a:r>
              <a:rPr lang="en-US" dirty="0"/>
              <a:t>the project must be determined and a choice be made from the above possibilities.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5281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Level of Formality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levels of </a:t>
            </a:r>
            <a:r>
              <a:rPr lang="en-US" dirty="0" smtClean="0"/>
              <a:t>formalization, </a:t>
            </a:r>
            <a:r>
              <a:rPr lang="en-US" dirty="0"/>
              <a:t>in increasing levels of </a:t>
            </a:r>
            <a:r>
              <a:rPr lang="en-US" dirty="0" smtClean="0"/>
              <a:t>formality</a:t>
            </a:r>
            <a:r>
              <a:rPr lang="en-US" dirty="0"/>
              <a:t>, are defined </a:t>
            </a:r>
            <a:r>
              <a:rPr lang="en-US" dirty="0" smtClean="0"/>
              <a:t>below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3399"/>
                </a:solidFill>
              </a:rPr>
              <a:t>A </a:t>
            </a:r>
            <a:r>
              <a:rPr lang="en-US" u="sng" dirty="0">
                <a:solidFill>
                  <a:srgbClr val="003399"/>
                </a:solidFill>
              </a:rPr>
              <a:t>non-mathematical model </a:t>
            </a:r>
            <a:r>
              <a:rPr lang="en-US" dirty="0">
                <a:solidFill>
                  <a:srgbClr val="003399"/>
                </a:solidFill>
              </a:rPr>
              <a:t>of the system, such as data-flow </a:t>
            </a:r>
            <a:r>
              <a:rPr lang="en-US" dirty="0" smtClean="0">
                <a:solidFill>
                  <a:srgbClr val="003399"/>
                </a:solidFill>
              </a:rPr>
              <a:t>diagrams (DFD) </a:t>
            </a:r>
            <a:r>
              <a:rPr lang="en-US" dirty="0">
                <a:solidFill>
                  <a:srgbClr val="003399"/>
                </a:solidFill>
              </a:rPr>
              <a:t>[</a:t>
            </a:r>
            <a:r>
              <a:rPr lang="en-US" dirty="0" smtClean="0">
                <a:solidFill>
                  <a:srgbClr val="003399"/>
                </a:solidFill>
              </a:rPr>
              <a:t>and UML diagrams], </a:t>
            </a:r>
          </a:p>
          <a:p>
            <a:pPr lvl="2"/>
            <a:r>
              <a:rPr lang="en-US" dirty="0" smtClean="0"/>
              <a:t>English </a:t>
            </a:r>
            <a:r>
              <a:rPr lang="en-US" dirty="0"/>
              <a:t>text</a:t>
            </a:r>
            <a:r>
              <a:rPr lang="en-US" dirty="0" smtClean="0"/>
              <a:t>, and </a:t>
            </a:r>
            <a:r>
              <a:rPr lang="en-US" dirty="0"/>
              <a:t>object diagrams, is translated to a mathematical description using notations </a:t>
            </a:r>
            <a:r>
              <a:rPr lang="en-US" dirty="0" smtClean="0"/>
              <a:t>from discrete </a:t>
            </a:r>
            <a:r>
              <a:rPr lang="en-US" dirty="0"/>
              <a:t>mathematics and logic. </a:t>
            </a:r>
            <a:endParaRPr lang="en-US" dirty="0" smtClean="0"/>
          </a:p>
          <a:p>
            <a:pPr lvl="2"/>
            <a:r>
              <a:rPr lang="en-US" dirty="0" smtClean="0"/>
              <a:t>An </a:t>
            </a:r>
            <a:r>
              <a:rPr lang="en-US" dirty="0"/>
              <a:t>informal analysis of the specification may be done.</a:t>
            </a:r>
          </a:p>
          <a:p>
            <a:pPr lvl="1"/>
            <a:r>
              <a:rPr lang="en-US" u="sng" dirty="0" smtClean="0">
                <a:solidFill>
                  <a:srgbClr val="003399"/>
                </a:solidFill>
              </a:rPr>
              <a:t>Formal </a:t>
            </a:r>
            <a:r>
              <a:rPr lang="en-US" u="sng" dirty="0">
                <a:solidFill>
                  <a:srgbClr val="003399"/>
                </a:solidFill>
              </a:rPr>
              <a:t>specification languages </a:t>
            </a:r>
            <a:r>
              <a:rPr lang="en-US" dirty="0">
                <a:solidFill>
                  <a:srgbClr val="003399"/>
                </a:solidFill>
              </a:rPr>
              <a:t>with tools are used for </a:t>
            </a:r>
            <a:r>
              <a:rPr lang="en-US" u="sng" dirty="0">
                <a:solidFill>
                  <a:srgbClr val="003399"/>
                </a:solidFill>
              </a:rPr>
              <a:t>syntactic analysis</a:t>
            </a:r>
            <a:r>
              <a:rPr lang="en-US" dirty="0">
                <a:solidFill>
                  <a:srgbClr val="003399"/>
                </a:solidFill>
              </a:rPr>
              <a:t>, pretty printing</a:t>
            </a:r>
            <a:r>
              <a:rPr lang="en-US" dirty="0" smtClean="0">
                <a:solidFill>
                  <a:srgbClr val="003399"/>
                </a:solidFill>
              </a:rPr>
              <a:t>, and </a:t>
            </a:r>
            <a:r>
              <a:rPr lang="en-US" dirty="0">
                <a:solidFill>
                  <a:srgbClr val="003399"/>
                </a:solidFill>
              </a:rPr>
              <a:t>interpretation of the specification. </a:t>
            </a:r>
            <a:endParaRPr lang="en-US" dirty="0" smtClean="0">
              <a:solidFill>
                <a:srgbClr val="003399"/>
              </a:solidFill>
            </a:endParaRPr>
          </a:p>
          <a:p>
            <a:pPr lvl="2"/>
            <a:r>
              <a:rPr lang="en-US" dirty="0" smtClean="0"/>
              <a:t>Specification </a:t>
            </a:r>
            <a:r>
              <a:rPr lang="en-US" dirty="0"/>
              <a:t>languages usually have </a:t>
            </a:r>
            <a:r>
              <a:rPr lang="en-US" dirty="0" smtClean="0"/>
              <a:t>built-in abstract </a:t>
            </a:r>
            <a:r>
              <a:rPr lang="en-US" dirty="0"/>
              <a:t>data types that support specifying module interfaces, and object models.</a:t>
            </a:r>
          </a:p>
          <a:p>
            <a:pPr lvl="1"/>
            <a:r>
              <a:rPr lang="en-US" u="sng" dirty="0" smtClean="0">
                <a:solidFill>
                  <a:srgbClr val="003399"/>
                </a:solidFill>
              </a:rPr>
              <a:t>Formal </a:t>
            </a:r>
            <a:r>
              <a:rPr lang="en-US" u="sng" dirty="0">
                <a:solidFill>
                  <a:srgbClr val="003399"/>
                </a:solidFill>
              </a:rPr>
              <a:t>specification languages </a:t>
            </a:r>
            <a:r>
              <a:rPr lang="en-US" dirty="0">
                <a:solidFill>
                  <a:srgbClr val="003399"/>
                </a:solidFill>
              </a:rPr>
              <a:t>with formal </a:t>
            </a:r>
            <a:r>
              <a:rPr lang="en-US" u="sng" dirty="0">
                <a:solidFill>
                  <a:srgbClr val="003399"/>
                </a:solidFill>
              </a:rPr>
              <a:t>semantics</a:t>
            </a:r>
            <a:r>
              <a:rPr lang="en-US" dirty="0">
                <a:solidFill>
                  <a:srgbClr val="003399"/>
                </a:solidFill>
              </a:rPr>
              <a:t> are used for specification. </a:t>
            </a:r>
            <a:endParaRPr lang="en-US" dirty="0" smtClean="0">
              <a:solidFill>
                <a:srgbClr val="003399"/>
              </a:solidFill>
            </a:endParaRPr>
          </a:p>
          <a:p>
            <a:pPr lvl="2"/>
            <a:r>
              <a:rPr lang="en-US" dirty="0" smtClean="0"/>
              <a:t>Tool support </a:t>
            </a:r>
            <a:r>
              <a:rPr lang="en-US" dirty="0"/>
              <a:t>for analyzing specifications, say traceability analysis, and proof systems </a:t>
            </a:r>
            <a:r>
              <a:rPr lang="en-US" dirty="0" smtClean="0"/>
              <a:t>for mechanized </a:t>
            </a:r>
            <a:r>
              <a:rPr lang="en-US" dirty="0"/>
              <a:t>verification are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35394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Formal methods can be used in one or more dimensions of the </a:t>
            </a:r>
            <a:r>
              <a:rPr lang="en-US" dirty="0" smtClean="0"/>
              <a:t>development process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degree of formality may also be varied across the different dimensions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003399"/>
                </a:solidFill>
              </a:rPr>
              <a:t>Selecting </a:t>
            </a:r>
            <a:r>
              <a:rPr lang="en-US" i="1" dirty="0">
                <a:solidFill>
                  <a:srgbClr val="003399"/>
                </a:solidFill>
              </a:rPr>
              <a:t>development stages: </a:t>
            </a:r>
            <a:endParaRPr lang="en-US" i="1" dirty="0" smtClean="0">
              <a:solidFill>
                <a:srgbClr val="003399"/>
              </a:solidFill>
            </a:endParaRPr>
          </a:p>
          <a:p>
            <a:pPr lvl="2"/>
            <a:r>
              <a:rPr lang="en-US" dirty="0" smtClean="0"/>
              <a:t>Although </a:t>
            </a:r>
            <a:r>
              <a:rPr lang="en-US" dirty="0"/>
              <a:t>formal methods can be applied to all stages </a:t>
            </a:r>
            <a:r>
              <a:rPr lang="en-US" dirty="0" smtClean="0"/>
              <a:t>of the </a:t>
            </a:r>
            <a:r>
              <a:rPr lang="en-US" dirty="0"/>
              <a:t>development process, it is usual to apply it only selectively. </a:t>
            </a:r>
            <a:endParaRPr lang="en-US" dirty="0" smtClean="0"/>
          </a:p>
          <a:p>
            <a:pPr lvl="2"/>
            <a:r>
              <a:rPr lang="en-US" dirty="0" smtClean="0"/>
              <a:t>Depending </a:t>
            </a:r>
            <a:r>
              <a:rPr lang="en-US" dirty="0"/>
              <a:t>upon </a:t>
            </a:r>
            <a:r>
              <a:rPr lang="en-US" dirty="0" smtClean="0"/>
              <a:t>the level </a:t>
            </a:r>
            <a:r>
              <a:rPr lang="en-US" dirty="0"/>
              <a:t>of verification rigor appropriate to a project, a subset of requirements and </a:t>
            </a:r>
            <a:r>
              <a:rPr lang="en-US" dirty="0" smtClean="0"/>
              <a:t>high-level design </a:t>
            </a:r>
            <a:r>
              <a:rPr lang="en-US" dirty="0"/>
              <a:t>may be chosen to undergo the techniques of a formal method. </a:t>
            </a:r>
            <a:endParaRPr lang="en-US" dirty="0" smtClean="0"/>
          </a:p>
          <a:p>
            <a:pPr lvl="2"/>
            <a:r>
              <a:rPr lang="en-US" dirty="0" smtClean="0"/>
              <a:t>Integrating formal </a:t>
            </a:r>
            <a:r>
              <a:rPr lang="en-US" dirty="0"/>
              <a:t>methods during the requirements and design stages has the advantage of </a:t>
            </a:r>
            <a:r>
              <a:rPr lang="en-US" dirty="0" smtClean="0"/>
              <a:t>enhancing the </a:t>
            </a:r>
            <a:r>
              <a:rPr lang="en-US" dirty="0"/>
              <a:t>quality of the software.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is because errors can be detected during the </a:t>
            </a:r>
            <a:r>
              <a:rPr lang="en-US" dirty="0" smtClean="0"/>
              <a:t>early stages </a:t>
            </a:r>
            <a:r>
              <a:rPr lang="en-US" dirty="0"/>
              <a:t>of the development process, and the precision injected early on leads to </a:t>
            </a:r>
            <a:r>
              <a:rPr lang="en-US" dirty="0" smtClean="0"/>
              <a:t>formal verification </a:t>
            </a:r>
            <a:r>
              <a:rPr lang="en-US" dirty="0"/>
              <a:t>and validation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66644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Scope of </a:t>
            </a:r>
            <a:r>
              <a:rPr lang="en-US" dirty="0" smtClean="0"/>
              <a:t>Use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degree of formality may also be varied across the different dimensions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i="1" dirty="0">
                <a:solidFill>
                  <a:srgbClr val="003399"/>
                </a:solidFill>
              </a:rPr>
              <a:t>Choice of components: </a:t>
            </a:r>
          </a:p>
          <a:p>
            <a:pPr lvl="2"/>
            <a:r>
              <a:rPr lang="en-US" dirty="0"/>
              <a:t>Higher levels of rigor may be called for to assess the quality of safety-critical components. </a:t>
            </a:r>
          </a:p>
          <a:p>
            <a:pPr lvl="2"/>
            <a:r>
              <a:rPr lang="en-US" dirty="0"/>
              <a:t>To construct such components, formalism is not only necessary but a high degree of formality should be applied. </a:t>
            </a:r>
          </a:p>
          <a:p>
            <a:pPr lvl="2"/>
            <a:r>
              <a:rPr lang="en-US" dirty="0"/>
              <a:t>Components that are not critical may be subjected to lower levels of rigor.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215894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Use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degree of formality may also be varied across the different dimensions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i="1" dirty="0" smtClean="0">
                <a:solidFill>
                  <a:srgbClr val="003399"/>
                </a:solidFill>
              </a:rPr>
              <a:t>System </a:t>
            </a:r>
            <a:r>
              <a:rPr lang="en-US" i="1" dirty="0">
                <a:solidFill>
                  <a:srgbClr val="003399"/>
                </a:solidFill>
              </a:rPr>
              <a:t>functionality: </a:t>
            </a:r>
            <a:endParaRPr lang="en-US" i="1" dirty="0" smtClean="0">
              <a:solidFill>
                <a:srgbClr val="003399"/>
              </a:solidFill>
            </a:endParaRPr>
          </a:p>
          <a:p>
            <a:pPr lvl="2"/>
            <a:r>
              <a:rPr lang="en-US" dirty="0" smtClean="0"/>
              <a:t>A </a:t>
            </a:r>
            <a:r>
              <a:rPr lang="en-US" dirty="0"/>
              <a:t>proof of correctness is required to establish that the system </a:t>
            </a:r>
            <a:r>
              <a:rPr lang="en-US" dirty="0" smtClean="0"/>
              <a:t>has the </a:t>
            </a:r>
            <a:r>
              <a:rPr lang="en-US" dirty="0"/>
              <a:t>important properties required of it. </a:t>
            </a:r>
            <a:endParaRPr lang="fa-IR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Whenever </a:t>
            </a:r>
            <a:r>
              <a:rPr lang="en-US" dirty="0"/>
              <a:t>the objectives of a project </a:t>
            </a:r>
            <a:r>
              <a:rPr lang="en-US" dirty="0" smtClean="0"/>
              <a:t>include such </a:t>
            </a:r>
            <a:r>
              <a:rPr lang="en-US" dirty="0"/>
              <a:t>strict requirement, the functionalities of those components designed to meet </a:t>
            </a:r>
            <a:r>
              <a:rPr lang="en-US" dirty="0" smtClean="0"/>
              <a:t>such requirements </a:t>
            </a:r>
            <a:r>
              <a:rPr lang="en-US" dirty="0"/>
              <a:t>should be formally verified.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10207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3399"/>
                </a:solidFill>
              </a:rPr>
              <a:t>It is not possible to apply formal methods with pencil and paper. </a:t>
            </a:r>
            <a:endParaRPr lang="fa-IR" dirty="0" smtClean="0">
              <a:solidFill>
                <a:srgbClr val="003399"/>
              </a:solidFill>
            </a:endParaRPr>
          </a:p>
          <a:p>
            <a:endParaRPr lang="en-US" dirty="0" smtClean="0">
              <a:solidFill>
                <a:srgbClr val="003399"/>
              </a:solidFill>
            </a:endParaRPr>
          </a:p>
          <a:p>
            <a:r>
              <a:rPr lang="en-US" dirty="0" smtClean="0"/>
              <a:t>To </a:t>
            </a:r>
            <a:r>
              <a:rPr lang="en-US" dirty="0"/>
              <a:t>apply it </a:t>
            </a:r>
            <a:r>
              <a:rPr lang="en-US" dirty="0" smtClean="0"/>
              <a:t>with sufficient </a:t>
            </a:r>
            <a:r>
              <a:rPr lang="en-US" dirty="0"/>
              <a:t>rigor, tool support is necessary. 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a tool may address one or more of </a:t>
            </a:r>
            <a:r>
              <a:rPr lang="en-US" dirty="0" smtClean="0"/>
              <a:t>the issues</a:t>
            </a:r>
            <a:r>
              <a:rPr lang="en-US" dirty="0"/>
              <a:t>, developing a formal specification, </a:t>
            </a:r>
            <a:r>
              <a:rPr lang="en-US" dirty="0">
                <a:solidFill>
                  <a:srgbClr val="003399"/>
                </a:solidFill>
              </a:rPr>
              <a:t>syntax checking</a:t>
            </a:r>
            <a:r>
              <a:rPr lang="en-US" dirty="0"/>
              <a:t>, </a:t>
            </a:r>
            <a:r>
              <a:rPr lang="en-US" dirty="0">
                <a:solidFill>
                  <a:srgbClr val="003399"/>
                </a:solidFill>
              </a:rPr>
              <a:t>semantic analysis</a:t>
            </a:r>
            <a:r>
              <a:rPr lang="en-US" dirty="0"/>
              <a:t>, and </a:t>
            </a:r>
            <a:r>
              <a:rPr lang="en-US" dirty="0" smtClean="0">
                <a:solidFill>
                  <a:srgbClr val="003399"/>
                </a:solidFill>
              </a:rPr>
              <a:t>theorem proving</a:t>
            </a:r>
            <a:r>
              <a:rPr lang="en-US" dirty="0"/>
              <a:t>, the choice of tools for a project depends on all the factors discussed above.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470900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Tool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 support </a:t>
            </a:r>
            <a:r>
              <a:rPr lang="en-US" dirty="0"/>
              <a:t>and good expertise are required to refine designs into programmable modules </a:t>
            </a:r>
            <a:r>
              <a:rPr lang="en-US" dirty="0" smtClean="0"/>
              <a:t>and conduct </a:t>
            </a:r>
            <a:r>
              <a:rPr lang="en-US" dirty="0"/>
              <a:t>proofs on the correctness of refinements. 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tools are now available as </a:t>
            </a:r>
            <a:r>
              <a:rPr lang="en-US" dirty="0" smtClean="0"/>
              <a:t>open source software </a:t>
            </a:r>
            <a:r>
              <a:rPr lang="en-US" dirty="0"/>
              <a:t>for practicing formal methods at almost all stages of the </a:t>
            </a:r>
            <a:r>
              <a:rPr lang="en-US" dirty="0" smtClean="0"/>
              <a:t>software development </a:t>
            </a:r>
            <a:r>
              <a:rPr lang="en-US" dirty="0"/>
              <a:t>cycle.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60085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پس از مطالعه فصل 2 کتاب، دو تمرین انتهاي فصل را حل کرده و تحویل دهید.</a:t>
            </a:r>
          </a:p>
          <a:p>
            <a:pPr lvl="1" algn="r" rtl="1"/>
            <a:r>
              <a:rPr lang="fa-IR" dirty="0" smtClean="0">
                <a:solidFill>
                  <a:srgbClr val="FF0000"/>
                </a:solidFill>
              </a:rPr>
              <a:t>مهلت: شنبه </a:t>
            </a:r>
            <a:r>
              <a:rPr lang="fa-IR" dirty="0" smtClean="0">
                <a:solidFill>
                  <a:srgbClr val="FF0000"/>
                </a:solidFill>
              </a:rPr>
              <a:t>هفته بعد</a:t>
            </a:r>
            <a:endParaRPr lang="fa-IR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1721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یک مدل ساده چرخه حیات </a:t>
            </a:r>
            <a:r>
              <a:rPr lang="fa-IR" dirty="0"/>
              <a:t>توسعه </a:t>
            </a:r>
            <a:r>
              <a:rPr lang="fa-IR" dirty="0" smtClean="0"/>
              <a:t>نرم‌افزار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4" y="1268414"/>
            <a:ext cx="8366303" cy="47558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55776" y="2060848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-Italic"/>
              </a:rPr>
              <a:t>behavioral specification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065" y="2066023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-Italic"/>
              </a:rPr>
              <a:t>design specification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1840" y="4077072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-Italic"/>
              </a:rPr>
              <a:t>program specification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75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روشهای صوری در </a:t>
            </a:r>
            <a:r>
              <a:rPr lang="fa-IR" dirty="0"/>
              <a:t>چرخه حیات </a:t>
            </a:r>
            <a:r>
              <a:rPr lang="fa-IR" dirty="0" smtClean="0"/>
              <a:t>توسعه نرم‌افزار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methods at different levels of </a:t>
            </a:r>
            <a:r>
              <a:rPr lang="en-US" dirty="0" smtClean="0"/>
              <a:t>formalization </a:t>
            </a:r>
            <a:r>
              <a:rPr lang="en-US" dirty="0"/>
              <a:t>can be applied to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all steps </a:t>
            </a:r>
            <a:r>
              <a:rPr lang="en-US" dirty="0" smtClean="0"/>
              <a:t>in</a:t>
            </a:r>
            <a:r>
              <a:rPr lang="fa-I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software development process. </a:t>
            </a:r>
            <a:endParaRPr lang="fa-IR" dirty="0" smtClean="0"/>
          </a:p>
          <a:p>
            <a:endParaRPr lang="fa-IR" dirty="0" smtClean="0"/>
          </a:p>
          <a:p>
            <a:r>
              <a:rPr lang="en-US" dirty="0" smtClean="0"/>
              <a:t>At </a:t>
            </a:r>
            <a:r>
              <a:rPr lang="en-US" dirty="0"/>
              <a:t>some steps it may be sufficient to be rigorous, </a:t>
            </a:r>
            <a:r>
              <a:rPr lang="en-US" dirty="0" smtClean="0"/>
              <a:t>in</a:t>
            </a:r>
            <a:r>
              <a:rPr lang="fa-I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sense of being systematically precise without using the full power of mathematics </a:t>
            </a:r>
            <a:r>
              <a:rPr lang="en-US" dirty="0" smtClean="0"/>
              <a:t>and</a:t>
            </a:r>
            <a:r>
              <a:rPr lang="fa-IR" dirty="0" smtClean="0"/>
              <a:t> </a:t>
            </a:r>
            <a:r>
              <a:rPr lang="en-US" dirty="0" smtClean="0"/>
              <a:t>logic.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58973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روشهای صوری در </a:t>
            </a:r>
            <a:r>
              <a:rPr lang="fa-IR" dirty="0"/>
              <a:t>چرخه حیات </a:t>
            </a:r>
            <a:r>
              <a:rPr lang="fa-IR" dirty="0" smtClean="0"/>
              <a:t>توسعه نرم‌افزار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software </a:t>
            </a:r>
            <a:r>
              <a:rPr lang="en-US" dirty="0"/>
              <a:t>development practice can </a:t>
            </a:r>
            <a:r>
              <a:rPr lang="en-US" dirty="0" smtClean="0"/>
              <a:t>include formalization </a:t>
            </a:r>
            <a:r>
              <a:rPr lang="en-US" dirty="0"/>
              <a:t>of </a:t>
            </a:r>
            <a:r>
              <a:rPr lang="en-US" dirty="0">
                <a:solidFill>
                  <a:srgbClr val="003399"/>
                </a:solidFill>
              </a:rPr>
              <a:t>behavioral specification</a:t>
            </a:r>
            <a:r>
              <a:rPr lang="en-US" dirty="0"/>
              <a:t>, </a:t>
            </a:r>
            <a:r>
              <a:rPr lang="en-US" dirty="0">
                <a:solidFill>
                  <a:srgbClr val="003399"/>
                </a:solidFill>
              </a:rPr>
              <a:t>design specification</a:t>
            </a:r>
            <a:r>
              <a:rPr lang="en-US" dirty="0"/>
              <a:t>, and </a:t>
            </a:r>
            <a:r>
              <a:rPr lang="en-US" dirty="0">
                <a:solidFill>
                  <a:srgbClr val="003399"/>
                </a:solidFill>
              </a:rPr>
              <a:t>program specification</a:t>
            </a:r>
            <a:r>
              <a:rPr lang="en-US" dirty="0" smtClean="0"/>
              <a:t>, and </a:t>
            </a:r>
            <a:r>
              <a:rPr lang="en-US" dirty="0"/>
              <a:t>include a formal analysis of the system as well.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4693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استفاده از روشهای صوری در چرخه حیات توسعه نرم‌افزار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Depending upon the type of project</a:t>
            </a:r>
            <a:r>
              <a:rPr lang="en-US" dirty="0" smtClean="0"/>
              <a:t>,</a:t>
            </a:r>
            <a:r>
              <a:rPr lang="fa-IR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is necessary to decide the scope of formal methods to use and the level of </a:t>
            </a:r>
            <a:r>
              <a:rPr lang="en-US" dirty="0" smtClean="0"/>
              <a:t>formality</a:t>
            </a:r>
            <a:r>
              <a:rPr lang="fa-IR" dirty="0" smtClean="0"/>
              <a:t> </a:t>
            </a:r>
            <a:r>
              <a:rPr lang="en-US" dirty="0" smtClean="0"/>
              <a:t>desired </a:t>
            </a:r>
            <a:r>
              <a:rPr lang="en-US" dirty="0"/>
              <a:t>at a particular phase in the development cycle. </a:t>
            </a:r>
            <a:endParaRPr lang="fa-I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31450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استفاده از روشهای صوری در چرخه حیات توسعه نرم‌افزار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</a:t>
            </a:r>
            <a:r>
              <a:rPr lang="en-US" dirty="0"/>
              <a:t>upon factors such </a:t>
            </a:r>
            <a:r>
              <a:rPr lang="en-US" dirty="0" smtClean="0"/>
              <a:t>as:</a:t>
            </a:r>
          </a:p>
          <a:p>
            <a:pPr lvl="1"/>
            <a:r>
              <a:rPr lang="en-US" dirty="0" smtClean="0">
                <a:solidFill>
                  <a:srgbClr val="003399"/>
                </a:solidFill>
              </a:rPr>
              <a:t>size</a:t>
            </a:r>
            <a:r>
              <a:rPr lang="fa-IR" dirty="0" smtClean="0">
                <a:solidFill>
                  <a:srgbClr val="003399"/>
                </a:solidFill>
              </a:rPr>
              <a:t> </a:t>
            </a:r>
            <a:r>
              <a:rPr lang="en-US" dirty="0" smtClean="0">
                <a:solidFill>
                  <a:srgbClr val="003399"/>
                </a:solidFill>
              </a:rPr>
              <a:t>of </a:t>
            </a:r>
            <a:r>
              <a:rPr lang="en-US" dirty="0">
                <a:solidFill>
                  <a:srgbClr val="003399"/>
                </a:solidFill>
              </a:rPr>
              <a:t>the project, </a:t>
            </a:r>
            <a:endParaRPr lang="en-US" dirty="0" smtClean="0">
              <a:solidFill>
                <a:srgbClr val="003399"/>
              </a:solidFill>
            </a:endParaRPr>
          </a:p>
          <a:p>
            <a:pPr lvl="1"/>
            <a:r>
              <a:rPr lang="en-US" dirty="0" smtClean="0">
                <a:solidFill>
                  <a:srgbClr val="003399"/>
                </a:solidFill>
              </a:rPr>
              <a:t>application </a:t>
            </a:r>
            <a:r>
              <a:rPr lang="en-US" dirty="0">
                <a:solidFill>
                  <a:srgbClr val="003399"/>
                </a:solidFill>
              </a:rPr>
              <a:t>domain, </a:t>
            </a:r>
            <a:endParaRPr lang="en-US" dirty="0" smtClean="0">
              <a:solidFill>
                <a:srgbClr val="003399"/>
              </a:solidFill>
            </a:endParaRPr>
          </a:p>
          <a:p>
            <a:pPr lvl="1"/>
            <a:r>
              <a:rPr lang="en-US" dirty="0" smtClean="0">
                <a:solidFill>
                  <a:srgbClr val="003399"/>
                </a:solidFill>
              </a:rPr>
              <a:t>scope </a:t>
            </a:r>
            <a:r>
              <a:rPr lang="en-US" dirty="0">
                <a:solidFill>
                  <a:srgbClr val="003399"/>
                </a:solidFill>
              </a:rPr>
              <a:t>of formal methods use, and </a:t>
            </a:r>
            <a:endParaRPr lang="en-US" dirty="0" smtClean="0">
              <a:solidFill>
                <a:srgbClr val="003399"/>
              </a:solidFill>
            </a:endParaRPr>
          </a:p>
          <a:p>
            <a:pPr lvl="1"/>
            <a:r>
              <a:rPr lang="en-US" dirty="0" smtClean="0">
                <a:solidFill>
                  <a:srgbClr val="003399"/>
                </a:solidFill>
              </a:rPr>
              <a:t>level </a:t>
            </a:r>
            <a:r>
              <a:rPr lang="en-US" dirty="0">
                <a:solidFill>
                  <a:srgbClr val="003399"/>
                </a:solidFill>
              </a:rPr>
              <a:t>of </a:t>
            </a:r>
            <a:r>
              <a:rPr lang="en-US" dirty="0" smtClean="0">
                <a:solidFill>
                  <a:srgbClr val="003399"/>
                </a:solidFill>
              </a:rPr>
              <a:t>formalism</a:t>
            </a:r>
            <a:r>
              <a:rPr lang="fa-IR" dirty="0" smtClean="0">
                <a:solidFill>
                  <a:srgbClr val="003399"/>
                </a:solidFill>
              </a:rPr>
              <a:t> </a:t>
            </a:r>
            <a:r>
              <a:rPr lang="en-US" dirty="0" smtClean="0">
                <a:solidFill>
                  <a:srgbClr val="003399"/>
                </a:solidFill>
              </a:rPr>
              <a:t>to </a:t>
            </a:r>
            <a:r>
              <a:rPr lang="en-US" dirty="0">
                <a:solidFill>
                  <a:srgbClr val="003399"/>
                </a:solidFill>
              </a:rPr>
              <a:t>be applied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necessary to determine the </a:t>
            </a:r>
            <a:r>
              <a:rPr lang="en-US" dirty="0">
                <a:solidFill>
                  <a:srgbClr val="003399"/>
                </a:solidFill>
              </a:rPr>
              <a:t>benefit-to-cost ratio </a:t>
            </a:r>
            <a:r>
              <a:rPr lang="en-US" dirty="0"/>
              <a:t>of applying </a:t>
            </a:r>
            <a:r>
              <a:rPr lang="en-US" dirty="0" smtClean="0"/>
              <a:t>formal</a:t>
            </a:r>
            <a:r>
              <a:rPr lang="fa-IR" dirty="0" smtClean="0"/>
              <a:t> </a:t>
            </a:r>
            <a:r>
              <a:rPr lang="en-US" dirty="0" smtClean="0"/>
              <a:t>methods </a:t>
            </a:r>
            <a:r>
              <a:rPr lang="en-US" dirty="0"/>
              <a:t>to the project prior to integrating formal methods in the development process.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03539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استفاده از روشهای صوری در چرخه حیات توسعه نرم‌افزار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process model in which formal method is </a:t>
            </a:r>
            <a:r>
              <a:rPr lang="en-US" dirty="0">
                <a:solidFill>
                  <a:srgbClr val="003399"/>
                </a:solidFill>
              </a:rPr>
              <a:t>integrated</a:t>
            </a:r>
            <a:r>
              <a:rPr lang="en-US" dirty="0"/>
              <a:t> into all phases </a:t>
            </a:r>
            <a:r>
              <a:rPr lang="en-US" dirty="0" smtClean="0"/>
              <a:t>of</a:t>
            </a:r>
            <a:r>
              <a:rPr lang="fa-IR" dirty="0" smtClean="0"/>
              <a:t> </a:t>
            </a:r>
            <a:r>
              <a:rPr lang="en-US" dirty="0" smtClean="0"/>
              <a:t>life-cycle activities…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74882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1.2 - M. A. Azgomi - IUST-CE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21" y="0"/>
            <a:ext cx="8864079" cy="6705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17613" y="1700808"/>
            <a:ext cx="1306488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79712" y="1988840"/>
            <a:ext cx="201622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24128" y="1239635"/>
            <a:ext cx="201622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5176" y="1591593"/>
            <a:ext cx="197497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76164" y="3140968"/>
            <a:ext cx="2016224" cy="648072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399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55576" y="4653136"/>
            <a:ext cx="2016224" cy="648072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399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432770" y="908593"/>
            <a:ext cx="4291358" cy="1080247"/>
            <a:chOff x="1432770" y="908593"/>
            <a:chExt cx="4291358" cy="1080247"/>
          </a:xfrm>
        </p:grpSpPr>
        <p:sp>
          <p:nvSpPr>
            <p:cNvPr id="13" name="TextBox 12"/>
            <p:cNvSpPr txBox="1"/>
            <p:nvPr/>
          </p:nvSpPr>
          <p:spPr>
            <a:xfrm>
              <a:off x="2767786" y="908593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b="1" dirty="0" smtClean="0">
                  <a:solidFill>
                    <a:srgbClr val="FF0000"/>
                  </a:solidFill>
                  <a:cs typeface="B Nazanin" panose="00000400000000000000" pitchFamily="2" charset="-78"/>
                </a:rPr>
                <a:t>استفاده صريح از روشهاي صوري </a:t>
              </a:r>
              <a:endParaRPr lang="en-US" b="1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>
              <a:off x="4639994" y="1231759"/>
              <a:ext cx="1084134" cy="18101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95936" y="1412776"/>
              <a:ext cx="288032" cy="18101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7" idx="0"/>
            </p:cNvCxnSpPr>
            <p:nvPr/>
          </p:nvCxnSpPr>
          <p:spPr>
            <a:xfrm flipH="1">
              <a:off x="2987824" y="1410576"/>
              <a:ext cx="689320" cy="5782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6" idx="7"/>
            </p:cNvCxnSpPr>
            <p:nvPr/>
          </p:nvCxnSpPr>
          <p:spPr>
            <a:xfrm flipH="1">
              <a:off x="1432770" y="1322267"/>
              <a:ext cx="1899715" cy="473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07504" y="3465004"/>
            <a:ext cx="2250503" cy="1283040"/>
            <a:chOff x="107504" y="3465004"/>
            <a:chExt cx="2250503" cy="1283040"/>
          </a:xfrm>
        </p:grpSpPr>
        <p:sp>
          <p:nvSpPr>
            <p:cNvPr id="12" name="TextBox 11"/>
            <p:cNvSpPr txBox="1"/>
            <p:nvPr/>
          </p:nvSpPr>
          <p:spPr>
            <a:xfrm>
              <a:off x="107504" y="346500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b="1" dirty="0" smtClean="0">
                  <a:solidFill>
                    <a:srgbClr val="003399"/>
                  </a:solidFill>
                  <a:cs typeface="B Nazanin" panose="00000400000000000000" pitchFamily="2" charset="-78"/>
                </a:rPr>
                <a:t>استفاده ضمني از روشهاي صوري </a:t>
              </a:r>
              <a:endParaRPr lang="en-US" b="1" dirty="0">
                <a:solidFill>
                  <a:srgbClr val="003399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25" name="Straight Arrow Connector 24"/>
            <p:cNvCxnSpPr>
              <a:endCxn id="11" idx="1"/>
            </p:cNvCxnSpPr>
            <p:nvPr/>
          </p:nvCxnSpPr>
          <p:spPr>
            <a:xfrm flipH="1">
              <a:off x="1050845" y="4005064"/>
              <a:ext cx="165180" cy="742980"/>
            </a:xfrm>
            <a:prstGeom prst="straightConnector1">
              <a:avLst/>
            </a:prstGeom>
            <a:ln>
              <a:solidFill>
                <a:srgbClr val="0033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94320" y="3735035"/>
              <a:ext cx="763687" cy="108010"/>
            </a:xfrm>
            <a:prstGeom prst="straightConnector1">
              <a:avLst/>
            </a:prstGeom>
            <a:ln>
              <a:solidFill>
                <a:srgbClr val="0033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1049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عنوان درس:&amp;#x0D;&amp;#x0A;امنيت سيستم‌هاي نرم‌افزاري&amp;#x0D;&amp;#x0A;(Software Systems Security)&amp;#x0D;&amp;#x0A;&amp;#x0D;&amp;#x0A;معرفي درس&amp;quot;&quot;/&gt;&lt;property id=&quot;20307&quot; value=&quot;256&quot;/&gt;&lt;/object&gt;&lt;object type=&quot;3&quot; unique_id=&quot;10005&quot;&gt;&lt;property id=&quot;20148&quot; value=&quot;5&quot;/&gt;&lt;property id=&quot;20300&quot; value=&quot;Slide 3 - &amp;quot;سرفصل‌هاي درس&amp;quot;&quot;/&gt;&lt;property id=&quot;20307&quot; value=&quot;336&quot;/&gt;&lt;/object&gt;&lt;object type=&quot;3&quot; unique_id=&quot;10006&quot;&gt;&lt;property id=&quot;20148&quot; value=&quot;5&quot;/&gt;&lt;property id=&quot;20300&quot; value=&quot;Slide 6 - &amp;quot;مراجع&amp;quot;&quot;/&gt;&lt;property id=&quot;20307&quot; value=&quot;353&quot;/&gt;&lt;/object&gt;&lt;object type=&quot;3&quot; unique_id=&quot;10008&quot;&gt;&lt;property id=&quot;20148&quot; value=&quot;5&quot;/&gt;&lt;property id=&quot;20300&quot; value=&quot;Slide 7 - &amp;quot;مراجع&amp;quot;&quot;/&gt;&lt;property id=&quot;20307&quot; value=&quot;342&quot;/&gt;&lt;/object&gt;&lt;object type=&quot;3&quot; unique_id=&quot;10280&quot;&gt;&lt;property id=&quot;20148&quot; value=&quot;5&quot;/&gt;&lt;property id=&quot;20300&quot; value=&quot;Slide 8 - &amp;quot;ارزيابي درس&amp;quot;&quot;/&gt;&lt;property id=&quot;20307&quot; value=&quot;401&quot;/&gt;&lt;/object&gt;&lt;object type=&quot;3&quot; unique_id=&quot;11502&quot;&gt;&lt;property id=&quot;20148&quot; value=&quot;5&quot;/&gt;&lt;property id=&quot;20300&quot; value=&quot;Slide 2 - &amp;quot;هدف درس&amp;quot;&quot;/&gt;&lt;property id=&quot;20307&quot; value=&quot;405&quot;/&gt;&lt;/object&gt;&lt;object type=&quot;3&quot; unique_id=&quot;11519&quot;&gt;&lt;property id=&quot;20148&quot; value=&quot;5&quot;/&gt;&lt;property id=&quot;20300&quot; value=&quot;Slide 4 - &amp;quot;سرفصل‌هاي درس (ادامه)&amp;quot;&quot;/&gt;&lt;property id=&quot;20307&quot; value=&quot;406&quot;/&gt;&lt;/object&gt;&lt;object type=&quot;3&quot; unique_id=&quot;11520&quot;&gt;&lt;property id=&quot;20148&quot; value=&quot;5&quot;/&gt;&lt;property id=&quot;20300&quot; value=&quot;Slide 5 - &amp;quot;سرفصل‌هاي درس (ادامه)&amp;quot;&quot;/&gt;&lt;property id=&quot;20307&quot; value=&quot;407&quot;/&gt;&lt;/object&gt;&lt;/object&gt;&lt;/object&gt;&lt;/database&gt;"/>
</p:tagLst>
</file>

<file path=ppt/theme/theme1.xml><?xml version="1.0" encoding="utf-8"?>
<a:theme xmlns:a="http://schemas.openxmlformats.org/drawingml/2006/main" name="Miss_Aghajani_Thesis">
  <a:themeElements>
    <a:clrScheme name="Stream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Stream">
      <a:majorFont>
        <a:latin typeface="Times New Roman"/>
        <a:ea typeface=""/>
        <a:cs typeface="B Mitra"/>
      </a:majorFont>
      <a:minorFont>
        <a:latin typeface="Times New Roman"/>
        <a:ea typeface=""/>
        <a:cs typeface="B Mitr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Miss_Aghajani_Thesis</Template>
  <TotalTime>7358</TotalTime>
  <Words>2013</Words>
  <Application>Microsoft Office PowerPoint</Application>
  <PresentationFormat>On-screen Show (4:3)</PresentationFormat>
  <Paragraphs>197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B Mitra</vt:lpstr>
      <vt:lpstr>B Nazanin</vt:lpstr>
      <vt:lpstr>B Titr</vt:lpstr>
      <vt:lpstr>B Zar</vt:lpstr>
      <vt:lpstr>Calibri</vt:lpstr>
      <vt:lpstr>Mitra</vt:lpstr>
      <vt:lpstr>Times New Roman</vt:lpstr>
      <vt:lpstr>Times-Italic</vt:lpstr>
      <vt:lpstr>Wingdings</vt:lpstr>
      <vt:lpstr>Miss_Aghajani_Thesis</vt:lpstr>
      <vt:lpstr>عنوان درس: روش‌های رسمی در مهندسی نرم‌افزار (Formal Methods in Software Engineering)  1-2- یکپارچه‌سازی روشهای صوری در چرخه حیات توسعه نرم‌افزار</vt:lpstr>
      <vt:lpstr>فهرست مطالب</vt:lpstr>
      <vt:lpstr>یک مدل ساده چرخه حیات توسعه نرم‌افزار</vt:lpstr>
      <vt:lpstr>استفاده از روشهای صوری در چرخه حیات توسعه نرم‌افزار</vt:lpstr>
      <vt:lpstr>استفاده از روشهای صوری در چرخه حیات توسعه نرم‌افزار</vt:lpstr>
      <vt:lpstr>استفاده از روشهای صوری در چرخه حیات توسعه نرم‌افزار</vt:lpstr>
      <vt:lpstr>استفاده از روشهای صوری در چرخه حیات توسعه نرم‌افزار</vt:lpstr>
      <vt:lpstr>استفاده از روشهای صوری در چرخه حیات توسعه نرم‌افزار</vt:lpstr>
      <vt:lpstr>PowerPoint Presentation</vt:lpstr>
      <vt:lpstr>استفاده از روشهای صوری در چرخه حیات توسعه نرم‌افزار</vt:lpstr>
      <vt:lpstr>استفاده از روشهای صوری در چرخه حیات توسعه نرم‌افزار</vt:lpstr>
      <vt:lpstr>استفاده از روشهای صوری در چرخه حیات توسعه نرم‌افزار</vt:lpstr>
      <vt:lpstr>استفاده از روشهای صوری در چرخه حیات توسعه نرم‌افزار</vt:lpstr>
      <vt:lpstr>فاکتورهای تأثیرگذار بر نسبت سود به هزینه</vt:lpstr>
      <vt:lpstr>Type of Application</vt:lpstr>
      <vt:lpstr>Type of Application (cont’d)</vt:lpstr>
      <vt:lpstr>Size and Structure</vt:lpstr>
      <vt:lpstr>Size and Structure (cont’d)</vt:lpstr>
      <vt:lpstr>Choice of Formal Method and Type of Analysis</vt:lpstr>
      <vt:lpstr>Level of Formality</vt:lpstr>
      <vt:lpstr> Level of Formality (cont’d)</vt:lpstr>
      <vt:lpstr> Level of Formality (cont’d)</vt:lpstr>
      <vt:lpstr> Level of Formality (cont’d)</vt:lpstr>
      <vt:lpstr>Scope of Use</vt:lpstr>
      <vt:lpstr>Scope of Use (cont’d)</vt:lpstr>
      <vt:lpstr>Scope of Use (cont’d)</vt:lpstr>
      <vt:lpstr>Tool</vt:lpstr>
      <vt:lpstr>Tool (cont’d)</vt:lpstr>
      <vt:lpstr>تمرین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Amir</dc:creator>
  <cp:lastModifiedBy>Mohammad Abdollahi Azgomi</cp:lastModifiedBy>
  <cp:revision>248</cp:revision>
  <dcterms:created xsi:type="dcterms:W3CDTF">2009-07-08T16:10:14Z</dcterms:created>
  <dcterms:modified xsi:type="dcterms:W3CDTF">2018-09-29T02:44:19Z</dcterms:modified>
</cp:coreProperties>
</file>