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1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457A5-B004-4511-BF82-5B1124472C33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A882-EE73-4170-9200-AC913BB4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Laing, Dave. 2004. “World Record Sales 1992-2002”.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 Music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23 (1). Cambridge University Press: 88–89. http://www.jstor.org/stable/3877630.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76374-CC9E-4E4C-9D9F-478C29BE3F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Laing, Dave. 2004. “World Record Sales 1992-2002”.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 Music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23 (1). Cambridge University Press: 88–89. http://www.jstor.org/stable/3877630.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76374-CC9E-4E4C-9D9F-478C29BE3F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CV3mqiPluA&amp;list=RDLVwtLT9D9Pk&amp;index=3" TargetMode="External"/><Relationship Id="rId2" Type="http://schemas.openxmlformats.org/officeDocument/2006/relationships/hyperlink" Target="https://www.youtube.com/watch?v=A22oy8dFjq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2N0TkfrQh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lwpjsToHzA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YxkezUr8MQ" TargetMode="External"/><Relationship Id="rId2" Type="http://schemas.openxmlformats.org/officeDocument/2006/relationships/hyperlink" Target="https://www.youtube.com/watch?v=TZThOsCv2M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f0yJVMSz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8r-tXRLaz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URRmWtbTb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0hZG-zNOk" TargetMode="External"/><Relationship Id="rId2" Type="http://schemas.openxmlformats.org/officeDocument/2006/relationships/hyperlink" Target="https://www.youtube.com/watch?v=Cd-I-iamrJ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2BqLlVHlW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HcP4MWABGY" TargetMode="External"/><Relationship Id="rId2" Type="http://schemas.openxmlformats.org/officeDocument/2006/relationships/hyperlink" Target="https://www.youtube.com/watch?v=lVj7J-78Gu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wTP2RUD_cL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youtube.com/watch?v=TlBIa8z_M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From MTV,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Back to politics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1980s</a:t>
            </a:r>
            <a:endParaRPr 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910" y="162596"/>
            <a:ext cx="9601200" cy="1009381"/>
          </a:xfrm>
        </p:spPr>
        <p:txBody>
          <a:bodyPr>
            <a:noAutofit/>
          </a:bodyPr>
          <a:lstStyle/>
          <a:p>
            <a:r>
              <a:rPr lang="en-US" sz="7200" b="1" i="1" dirty="0" smtClean="0">
                <a:latin typeface="Algerian" panose="04020705040A02060702" pitchFamily="82" charset="0"/>
              </a:rPr>
              <a:t>Queen</a:t>
            </a:r>
            <a:r>
              <a:rPr lang="en-US" sz="5400" i="1" dirty="0" smtClean="0">
                <a:latin typeface="Algerian" panose="04020705040A02060702" pitchFamily="82" charset="0"/>
              </a:rPr>
              <a:t>, 1970-1991, 1995…</a:t>
            </a:r>
            <a:endParaRPr lang="en-US" sz="5400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171977"/>
            <a:ext cx="7070501" cy="544776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Brian May (guitars)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Freddie Mercury (</a:t>
            </a:r>
            <a:r>
              <a:rPr lang="en-US" sz="2400" b="1" dirty="0">
                <a:latin typeface="Agency FB" panose="020B0503020202020204" pitchFamily="34" charset="0"/>
              </a:rPr>
              <a:t>Farrokh </a:t>
            </a:r>
            <a:r>
              <a:rPr lang="en-US" sz="2400" b="1" dirty="0" smtClean="0">
                <a:latin typeface="Agency FB" panose="020B0503020202020204" pitchFamily="34" charset="0"/>
              </a:rPr>
              <a:t>Bulsara), vocals, main songwriter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John Deacon (bass guitar)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Roger Taylor (drums)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Initially, progressive rock with some heavy metal influences.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First major album, </a:t>
            </a:r>
            <a:r>
              <a:rPr lang="en-US" sz="2400" b="1" i="1" dirty="0" smtClean="0">
                <a:latin typeface="Agency FB" panose="020B0503020202020204" pitchFamily="34" charset="0"/>
              </a:rPr>
              <a:t>Sheer Heart Attack</a:t>
            </a:r>
            <a:r>
              <a:rPr lang="en-US" sz="2400" b="1" dirty="0" smtClean="0">
                <a:latin typeface="Agency FB" panose="020B0503020202020204" pitchFamily="34" charset="0"/>
              </a:rPr>
              <a:t>, 1974, with single “Killer Queen”.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1975: </a:t>
            </a:r>
            <a:r>
              <a:rPr lang="en-US" sz="2400" b="1" i="1" dirty="0" smtClean="0">
                <a:latin typeface="Agency FB" panose="020B0503020202020204" pitchFamily="34" charset="0"/>
              </a:rPr>
              <a:t>Night at the Opera</a:t>
            </a:r>
            <a:r>
              <a:rPr lang="en-US" sz="2400" b="1" dirty="0" smtClean="0">
                <a:latin typeface="Agency FB" panose="020B0503020202020204" pitchFamily="34" charset="0"/>
              </a:rPr>
              <a:t>, with single “Bohemian Rhapsody”.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Many hits, especially: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"Bohemian Rhapsody," "Killer Queen," "Somebody to Love," "Don't Stop Me Now," "Crazy Little Thing Called Love," and "We Are the Champions."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11" y="1171977"/>
            <a:ext cx="3668273" cy="29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910" y="162596"/>
            <a:ext cx="9601200" cy="1009381"/>
          </a:xfrm>
        </p:spPr>
        <p:txBody>
          <a:bodyPr>
            <a:noAutofit/>
          </a:bodyPr>
          <a:lstStyle/>
          <a:p>
            <a:r>
              <a:rPr lang="en-US" sz="7200" b="1" i="1" dirty="0" smtClean="0">
                <a:latin typeface="Algerian" panose="04020705040A02060702" pitchFamily="82" charset="0"/>
              </a:rPr>
              <a:t>Queen</a:t>
            </a:r>
            <a:r>
              <a:rPr lang="en-US" sz="5400" i="1" dirty="0" smtClean="0">
                <a:latin typeface="Algerian" panose="04020705040A02060702" pitchFamily="82" charset="0"/>
              </a:rPr>
              <a:t>, 1970-1991, 1995…</a:t>
            </a:r>
            <a:endParaRPr lang="en-US" sz="5400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171978"/>
            <a:ext cx="10856890" cy="5434884"/>
          </a:xfrm>
        </p:spPr>
        <p:txBody>
          <a:bodyPr>
            <a:noAutofit/>
          </a:bodyPr>
          <a:lstStyle/>
          <a:p>
            <a:r>
              <a:rPr lang="en-US" sz="2400" dirty="0" smtClean="0"/>
              <a:t>Amazing live performances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oured South America, Australia, Japan, willing to go anywhere to play.</a:t>
            </a:r>
          </a:p>
          <a:p>
            <a:r>
              <a:rPr lang="en-US" sz="2400" dirty="0" smtClean="0"/>
              <a:t>13 July 1985, Live Aid performance: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www.youtube.com/watch?v=A22oy8dFjqc</a:t>
            </a:r>
            <a:endParaRPr lang="en-US" sz="2400" dirty="0" smtClean="0"/>
          </a:p>
          <a:p>
            <a:r>
              <a:rPr lang="en-US" sz="2400" dirty="0" smtClean="0"/>
              <a:t>1986, Budapest, behind the Iron Curtain:</a:t>
            </a:r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www.youtube.com/watch?v=iCV3mqiPluA&amp;list=RDLVwtLT9D9Pk&amp;index=3</a:t>
            </a:r>
            <a:endParaRPr lang="en-US" sz="2400" dirty="0" smtClean="0"/>
          </a:p>
          <a:p>
            <a:r>
              <a:rPr lang="en-US" sz="2400" dirty="0" smtClean="0"/>
              <a:t>1990: </a:t>
            </a:r>
            <a:r>
              <a:rPr lang="en-US" sz="2400" i="1" dirty="0" smtClean="0"/>
              <a:t>Innuendo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www.youtube.com/watch?v=g2N0TkfrQhY</a:t>
            </a:r>
            <a:endParaRPr lang="en-US" sz="2400" dirty="0" smtClean="0"/>
          </a:p>
          <a:p>
            <a:r>
              <a:rPr lang="en-US" sz="2400" dirty="0" smtClean="0"/>
              <a:t>November 1991, Freddie Mercury died of complications from AIDS.</a:t>
            </a:r>
          </a:p>
        </p:txBody>
      </p:sp>
    </p:spTree>
    <p:extLst>
      <p:ext uri="{BB962C8B-B14F-4D97-AF65-F5344CB8AC3E}">
        <p14:creationId xmlns:p14="http://schemas.microsoft.com/office/powerpoint/2010/main" val="41955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323" y="244700"/>
            <a:ext cx="10791603" cy="1159098"/>
          </a:xfrm>
        </p:spPr>
        <p:txBody>
          <a:bodyPr/>
          <a:lstStyle/>
          <a:p>
            <a:r>
              <a:rPr lang="en-US" b="1" dirty="0" smtClean="0"/>
              <a:t>End of Communism in Europe, 1989-1991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420" y="1745088"/>
            <a:ext cx="3219718" cy="3581400"/>
          </a:xfrm>
        </p:spPr>
        <p:txBody>
          <a:bodyPr/>
          <a:lstStyle/>
          <a:p>
            <a:r>
              <a:rPr lang="en-US" dirty="0" smtClean="0"/>
              <a:t>1990: Jesus Jones, “Right here, right now”: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www.youtube.com/watch?v=lwpjsToHzAE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24" y="2008810"/>
            <a:ext cx="6953699" cy="4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273" y="209281"/>
            <a:ext cx="9601200" cy="1485900"/>
          </a:xfrm>
        </p:spPr>
        <p:txBody>
          <a:bodyPr/>
          <a:lstStyle/>
          <a:p>
            <a:r>
              <a:rPr lang="en-US" b="1" dirty="0" smtClean="0"/>
              <a:t>Grunge, 1985-1995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5" y="1403797"/>
            <a:ext cx="9955369" cy="5203065"/>
          </a:xfrm>
        </p:spPr>
        <p:txBody>
          <a:bodyPr>
            <a:noAutofit/>
          </a:bodyPr>
          <a:lstStyle/>
          <a:p>
            <a:r>
              <a:rPr lang="en-US" b="1" dirty="0" smtClean="0"/>
              <a:t>Based in Washington state, mostly Seattle:</a:t>
            </a:r>
          </a:p>
          <a:p>
            <a:r>
              <a:rPr lang="en-US" b="1" dirty="0" smtClean="0"/>
              <a:t>Record label: Sub Pop</a:t>
            </a:r>
          </a:p>
          <a:p>
            <a:r>
              <a:rPr lang="en-US" b="1" dirty="0" smtClean="0"/>
              <a:t>Songs about teenage angst, alienation, apathy, confinement, rebellion</a:t>
            </a:r>
          </a:p>
          <a:p>
            <a:r>
              <a:rPr lang="en-US" b="1" dirty="0" err="1" smtClean="0"/>
              <a:t>Soundgarden</a:t>
            </a:r>
            <a:r>
              <a:rPr lang="en-US" b="1" dirty="0" smtClean="0"/>
              <a:t>, 1984-1997: Chris Cornell (guitar and vocals), Kim </a:t>
            </a:r>
            <a:r>
              <a:rPr lang="en-US" b="1" dirty="0" err="1" smtClean="0"/>
              <a:t>Thayill</a:t>
            </a:r>
            <a:r>
              <a:rPr lang="en-US" b="1" dirty="0" smtClean="0"/>
              <a:t> (lead guitar), Hiro Yamamoto (bass), Matt Cameron (drums)</a:t>
            </a:r>
          </a:p>
          <a:p>
            <a:pPr lvl="1"/>
            <a:r>
              <a:rPr lang="en-US" b="1" dirty="0" err="1" smtClean="0"/>
              <a:t>Superunknown</a:t>
            </a:r>
            <a:r>
              <a:rPr lang="en-US" b="1" dirty="0" smtClean="0"/>
              <a:t>, “Black Hole Sun”, 1994</a:t>
            </a:r>
          </a:p>
          <a:p>
            <a:pPr lvl="1"/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www.youtube.com/watch?v=TZThOsCv2Mw</a:t>
            </a:r>
            <a:endParaRPr lang="en-US" b="1" dirty="0"/>
          </a:p>
          <a:p>
            <a:r>
              <a:rPr lang="en-US" b="1" dirty="0" smtClean="0"/>
              <a:t>Nirvana, 1987-1994: Kurt Cobain (guitar, song-writer, vocals), </a:t>
            </a:r>
            <a:r>
              <a:rPr lang="en-US" b="1" dirty="0" err="1" smtClean="0"/>
              <a:t>Krist</a:t>
            </a:r>
            <a:r>
              <a:rPr lang="en-US" b="1" dirty="0" smtClean="0"/>
              <a:t> </a:t>
            </a:r>
            <a:r>
              <a:rPr lang="en-US" b="1" dirty="0" err="1" smtClean="0"/>
              <a:t>Novoselic</a:t>
            </a:r>
            <a:r>
              <a:rPr lang="en-US" b="1" dirty="0" smtClean="0"/>
              <a:t> (bass), Chad Channing (drums for Bleach), then David </a:t>
            </a:r>
            <a:r>
              <a:rPr lang="en-US" b="1" dirty="0" err="1" smtClean="0"/>
              <a:t>Grohl</a:t>
            </a:r>
            <a:r>
              <a:rPr lang="en-US" b="1" dirty="0" smtClean="0"/>
              <a:t> (drums for rest of existence).</a:t>
            </a:r>
          </a:p>
          <a:p>
            <a:pPr lvl="1"/>
            <a:r>
              <a:rPr lang="en-US" b="1" dirty="0" err="1" smtClean="0"/>
              <a:t>Nevermind</a:t>
            </a:r>
            <a:r>
              <a:rPr lang="en-US" b="1" dirty="0" smtClean="0"/>
              <a:t> (1991), “Smells like teen spirit”, “Come as you are,” “Lithium,” and “In Bloom”.</a:t>
            </a:r>
          </a:p>
          <a:p>
            <a:pPr lvl="1"/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www.youtube.com/watch?v=zYxkezUr8MQ</a:t>
            </a:r>
            <a:endParaRPr lang="en-US" b="1" dirty="0"/>
          </a:p>
          <a:p>
            <a:r>
              <a:rPr lang="en-US" b="1" dirty="0" smtClean="0"/>
              <a:t>Pearl Jam, Alice in Chains, Stone Temple Pilots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27490" cy="42583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Decline of Record sales world wide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90" y="365125"/>
            <a:ext cx="6207616" cy="6109705"/>
          </a:xfrm>
        </p:spPr>
      </p:pic>
    </p:spTree>
    <p:extLst>
      <p:ext uri="{BB962C8B-B14F-4D97-AF65-F5344CB8AC3E}">
        <p14:creationId xmlns:p14="http://schemas.microsoft.com/office/powerpoint/2010/main" val="4412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43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Causes of Decline of Record sales world wide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7386"/>
            <a:ext cx="10765665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Other entertainment outlets:</a:t>
            </a:r>
          </a:p>
          <a:p>
            <a:r>
              <a:rPr lang="en-US" sz="2800" dirty="0" smtClean="0"/>
              <a:t>Video games, cell phones</a:t>
            </a:r>
          </a:p>
          <a:p>
            <a:r>
              <a:rPr lang="en-US" sz="2800" dirty="0" smtClean="0"/>
              <a:t>CD burning of </a:t>
            </a:r>
            <a:r>
              <a:rPr lang="en-US" sz="2800" dirty="0" smtClean="0"/>
              <a:t>albums (started earlier with cassette tapes)</a:t>
            </a:r>
            <a:endParaRPr lang="en-US" sz="2800" dirty="0" smtClean="0"/>
          </a:p>
          <a:p>
            <a:r>
              <a:rPr lang="en-US" sz="2800" dirty="0" smtClean="0"/>
              <a:t>P2P sharing (</a:t>
            </a:r>
            <a:r>
              <a:rPr lang="en-US" sz="2800" dirty="0" err="1" smtClean="0"/>
              <a:t>bittorrent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Youth unemployment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4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321639" cy="1387699"/>
          </a:xfrm>
        </p:spPr>
        <p:txBody>
          <a:bodyPr/>
          <a:lstStyle/>
          <a:p>
            <a:r>
              <a:rPr lang="en-US" dirty="0" smtClean="0"/>
              <a:t>More recent developments….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130" y="1687132"/>
            <a:ext cx="9710670" cy="4180268"/>
          </a:xfrm>
        </p:spPr>
        <p:txBody>
          <a:bodyPr>
            <a:normAutofit/>
          </a:bodyPr>
          <a:lstStyle/>
          <a:p>
            <a:r>
              <a:rPr lang="en-US" dirty="0" smtClean="0"/>
              <a:t>1979, Usenet began some file sharing, especially after linked to ARPANET.</a:t>
            </a:r>
          </a:p>
          <a:p>
            <a:r>
              <a:rPr lang="en-US" dirty="0" smtClean="0"/>
              <a:t>1991: World Wide Web</a:t>
            </a:r>
          </a:p>
          <a:p>
            <a:r>
              <a:rPr lang="en-US" dirty="0" smtClean="0"/>
              <a:t>Napster, from June </a:t>
            </a:r>
            <a:r>
              <a:rPr lang="en-US" dirty="0"/>
              <a:t>1999 </a:t>
            </a:r>
            <a:r>
              <a:rPr lang="en-US" dirty="0" smtClean="0"/>
              <a:t>to July 2001, </a:t>
            </a:r>
          </a:p>
          <a:p>
            <a:r>
              <a:rPr lang="en-US" dirty="0" smtClean="0"/>
              <a:t>P2P (peer-to-peer) shared mp3 files, undermined albums/CDs.</a:t>
            </a:r>
          </a:p>
          <a:p>
            <a:r>
              <a:rPr lang="en-US" dirty="0"/>
              <a:t>At its </a:t>
            </a:r>
            <a:r>
              <a:rPr lang="en-US" dirty="0" smtClean="0"/>
              <a:t>peak, about </a:t>
            </a:r>
            <a:r>
              <a:rPr lang="en-US" dirty="0"/>
              <a:t>80 million registered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Metallica, “I Disappear”, circulated before released. Sued Napster.</a:t>
            </a:r>
          </a:p>
          <a:p>
            <a:r>
              <a:rPr lang="en-US" dirty="0" err="1" smtClean="0"/>
              <a:t>Limewire</a:t>
            </a:r>
            <a:r>
              <a:rPr lang="en-US" dirty="0" smtClean="0"/>
              <a:t>, 2000-2010</a:t>
            </a:r>
          </a:p>
          <a:p>
            <a:r>
              <a:rPr lang="en-US" dirty="0" err="1" smtClean="0"/>
              <a:t>Bittorrent</a:t>
            </a:r>
            <a:r>
              <a:rPr lang="en-US" dirty="0" smtClean="0"/>
              <a:t> persisted, especially </a:t>
            </a:r>
            <a:r>
              <a:rPr lang="en-US" dirty="0" err="1" smtClean="0"/>
              <a:t>Piratebay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Steve Jobs, iTunes (2001 to present), better than nothing argument.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245" y="541051"/>
            <a:ext cx="2915057" cy="93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49" y="4354132"/>
            <a:ext cx="2928001" cy="6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264" y="82647"/>
            <a:ext cx="9601200" cy="859888"/>
          </a:xfrm>
        </p:spPr>
        <p:txBody>
          <a:bodyPr/>
          <a:lstStyle/>
          <a:p>
            <a:r>
              <a:rPr lang="en-US" dirty="0" smtClean="0">
                <a:latin typeface="Snap ITC" panose="04040A07060A02020202" pitchFamily="82" charset="0"/>
              </a:rPr>
              <a:t>MUSIC TELEVISION  MTV</a:t>
            </a:r>
            <a:endParaRPr lang="en-US" dirty="0">
              <a:latin typeface="Snap ITC" panose="04040A07060A020202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1338617"/>
            <a:ext cx="5337396" cy="5188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606861" y="1338617"/>
            <a:ext cx="53833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Founded on 1 August 1981.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3"/>
              </a:rPr>
              <a:t>https://</a:t>
            </a:r>
            <a:r>
              <a:rPr lang="en-US" sz="2000" b="1" dirty="0" smtClean="0">
                <a:hlinkClick r:id="rId3"/>
              </a:rPr>
              <a:t>www.youtube.com/watch?v=XBf0yJVMSzI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To play music videos, introduced by video jockeys.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 err="1" smtClean="0"/>
              <a:t>Buggles</a:t>
            </a:r>
            <a:r>
              <a:rPr lang="en-US" sz="2000" b="1" dirty="0" smtClean="0"/>
              <a:t>, “Video killed the </a:t>
            </a:r>
            <a:r>
              <a:rPr lang="en-US" sz="2000" b="1" dirty="0"/>
              <a:t>radio star”: </a:t>
            </a:r>
            <a:r>
              <a:rPr lang="en-US" sz="2000" b="1" dirty="0">
                <a:hlinkClick r:id="rId4"/>
              </a:rPr>
              <a:t>https://</a:t>
            </a:r>
            <a:r>
              <a:rPr lang="en-US" sz="2000" b="1" dirty="0" smtClean="0">
                <a:hlinkClick r:id="rId4"/>
              </a:rPr>
              <a:t>www.youtube.com/watch?v=W8r-tXRLazs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Disrupted radio’s dominance; changed record selection (e.g. Men at Work).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Now mostly reality, drama, and comedy shows with a few music 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By 2015, 80% of USA households subscribe to MTV.</a:t>
            </a:r>
          </a:p>
        </p:txBody>
      </p:sp>
    </p:spTree>
    <p:extLst>
      <p:ext uri="{BB962C8B-B14F-4D97-AF65-F5344CB8AC3E}">
        <p14:creationId xmlns:p14="http://schemas.microsoft.com/office/powerpoint/2010/main" val="3557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5633"/>
            <a:ext cx="9601200" cy="706902"/>
          </a:xfrm>
        </p:spPr>
        <p:txBody>
          <a:bodyPr/>
          <a:lstStyle/>
          <a:p>
            <a:r>
              <a:rPr lang="en-US" dirty="0" smtClean="0">
                <a:latin typeface="Broadway" panose="04040905080B02020502" pitchFamily="82" charset="0"/>
              </a:rPr>
              <a:t>Michael Jackson, 1958-2009</a:t>
            </a:r>
            <a:endParaRPr lang="en-US" dirty="0">
              <a:latin typeface="Broadway" panose="04040905080B020205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75" y="1190184"/>
            <a:ext cx="4113922" cy="4113922"/>
          </a:xfrm>
        </p:spPr>
      </p:pic>
      <p:sp>
        <p:nvSpPr>
          <p:cNvPr id="5" name="TextBox 4"/>
          <p:cNvSpPr txBox="1"/>
          <p:nvPr/>
        </p:nvSpPr>
        <p:spPr>
          <a:xfrm>
            <a:off x="984738" y="1041010"/>
            <a:ext cx="64430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roadway" panose="04040905080B02020502" pitchFamily="82" charset="0"/>
              </a:rPr>
              <a:t>Started in </a:t>
            </a:r>
            <a:r>
              <a:rPr lang="en-US" sz="2800" b="1" i="1" dirty="0" smtClean="0">
                <a:latin typeface="Broadway" panose="04040905080B02020502" pitchFamily="82" charset="0"/>
              </a:rPr>
              <a:t>Jackson Five </a:t>
            </a:r>
            <a:r>
              <a:rPr lang="en-US" sz="2800" dirty="0" smtClean="0">
                <a:latin typeface="Broadway" panose="04040905080B02020502" pitchFamily="82" charset="0"/>
              </a:rPr>
              <a:t>at age six.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roadway" panose="04040905080B02020502" pitchFamily="82" charset="0"/>
              </a:rPr>
              <a:t>1971: Started solo career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roadway" panose="04040905080B02020502" pitchFamily="82" charset="0"/>
              </a:rPr>
              <a:t>1975: The Wiz, played Scarecrow, met Quincy Jones.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roadway" panose="04040905080B02020502" pitchFamily="82" charset="0"/>
              </a:rPr>
              <a:t>1979: </a:t>
            </a:r>
            <a:r>
              <a:rPr lang="en-US" sz="2800" i="1" dirty="0" smtClean="0">
                <a:latin typeface="Broadway" panose="04040905080B02020502" pitchFamily="82" charset="0"/>
              </a:rPr>
              <a:t>Off the Wall</a:t>
            </a:r>
            <a:r>
              <a:rPr lang="en-US" sz="2800" dirty="0" smtClean="0">
                <a:latin typeface="Broadway" panose="04040905080B02020502" pitchFamily="82" charset="0"/>
              </a:rPr>
              <a:t>, first major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roadway" panose="04040905080B02020502" pitchFamily="82" charset="0"/>
              </a:rPr>
              <a:t>“Don’t Stop till you get enough”: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roadway" panose="04040905080B02020502" pitchFamily="82" charset="0"/>
                <a:hlinkClick r:id="rId3"/>
              </a:rPr>
              <a:t>https://</a:t>
            </a:r>
            <a:r>
              <a:rPr lang="en-US" sz="2800" dirty="0" smtClean="0">
                <a:latin typeface="Broadway" panose="04040905080B02020502" pitchFamily="82" charset="0"/>
                <a:hlinkClick r:id="rId3"/>
              </a:rPr>
              <a:t>www.youtube.com/watch?v=yURRmWtbTbo</a:t>
            </a:r>
            <a:endParaRPr lang="en-US" sz="2800" dirty="0" smtClean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7498"/>
            <a:ext cx="9601200" cy="735037"/>
          </a:xfrm>
        </p:spPr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Michael Jackson, 1958-2009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7617"/>
            <a:ext cx="10403058" cy="51909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roadway" panose="04040905080B02020502" pitchFamily="82" charset="0"/>
              </a:rPr>
              <a:t>1982</a:t>
            </a:r>
            <a:r>
              <a:rPr lang="en-US" sz="2400" dirty="0">
                <a:latin typeface="Broadway" panose="04040905080B02020502" pitchFamily="82" charset="0"/>
              </a:rPr>
              <a:t>: </a:t>
            </a:r>
            <a:r>
              <a:rPr lang="en-US" sz="2400" i="1" dirty="0">
                <a:latin typeface="Broadway" panose="04040905080B02020502" pitchFamily="82" charset="0"/>
              </a:rPr>
              <a:t>Thriller</a:t>
            </a:r>
            <a:r>
              <a:rPr lang="en-US" sz="2400" dirty="0">
                <a:latin typeface="Broadway" panose="04040905080B02020502" pitchFamily="82" charset="0"/>
              </a:rPr>
              <a:t>, as much a video set as an album.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roadway" panose="04040905080B02020502" pitchFamily="82" charset="0"/>
                <a:hlinkClick r:id="rId2"/>
              </a:rPr>
              <a:t>https://www.youtube.com/watch?v=Cd-I-iamrJM</a:t>
            </a:r>
            <a:endParaRPr lang="en-US" sz="2400" dirty="0">
              <a:latin typeface="Broadway" panose="04040905080B020205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roadway" panose="04040905080B02020502" pitchFamily="82" charset="0"/>
              </a:rPr>
              <a:t>Seven singles, </a:t>
            </a:r>
            <a:r>
              <a:rPr lang="en-US" sz="2400" dirty="0">
                <a:latin typeface="Broadway" panose="04040905080B02020502" pitchFamily="82" charset="0"/>
              </a:rPr>
              <a:t>all of </a:t>
            </a:r>
            <a:r>
              <a:rPr lang="en-US" sz="2400" dirty="0" smtClean="0">
                <a:latin typeface="Broadway" panose="04040905080B02020502" pitchFamily="82" charset="0"/>
              </a:rPr>
              <a:t>them reached </a:t>
            </a:r>
            <a:r>
              <a:rPr lang="en-US" sz="2400" dirty="0">
                <a:latin typeface="Broadway" panose="04040905080B02020502" pitchFamily="82" charset="0"/>
              </a:rPr>
              <a:t>the top 10 on the </a:t>
            </a:r>
            <a:r>
              <a:rPr lang="en-US" sz="2400" i="1" dirty="0">
                <a:latin typeface="Broadway" panose="04040905080B02020502" pitchFamily="82" charset="0"/>
              </a:rPr>
              <a:t>Billboard</a:t>
            </a:r>
            <a:r>
              <a:rPr lang="en-US" sz="2400" dirty="0">
                <a:latin typeface="Broadway" panose="04040905080B02020502" pitchFamily="82" charset="0"/>
              </a:rPr>
              <a:t> Hot 100</a:t>
            </a:r>
            <a:r>
              <a:rPr lang="en-US" sz="2400" dirty="0" smtClean="0">
                <a:latin typeface="Broadway" panose="04040905080B02020502" pitchFamily="82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roadway" panose="04040905080B02020502" pitchFamily="82" charset="0"/>
              </a:rPr>
              <a:t>Three videos: “Billie Jean”, “Thriller,” “Beat it!”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roadway" panose="04040905080B02020502" pitchFamily="82" charset="0"/>
              </a:rPr>
              <a:t>“Beat it”: </a:t>
            </a:r>
            <a:r>
              <a:rPr lang="en-US" sz="2400" dirty="0" smtClean="0">
                <a:latin typeface="Broadway" panose="04040905080B02020502" pitchFamily="82" charset="0"/>
                <a:hlinkClick r:id="rId3"/>
              </a:rPr>
              <a:t>https</a:t>
            </a:r>
            <a:r>
              <a:rPr lang="en-US" sz="2400" dirty="0">
                <a:latin typeface="Broadway" panose="04040905080B02020502" pitchFamily="82" charset="0"/>
                <a:hlinkClick r:id="rId3"/>
              </a:rPr>
              <a:t>://</a:t>
            </a:r>
            <a:r>
              <a:rPr lang="en-US" sz="2400" dirty="0" smtClean="0">
                <a:latin typeface="Broadway" panose="04040905080B02020502" pitchFamily="82" charset="0"/>
                <a:hlinkClick r:id="rId3"/>
              </a:rPr>
              <a:t>www.youtube.com/watch?v=Ym0hZG-zNOk</a:t>
            </a:r>
            <a:endParaRPr lang="en-US" sz="2400" dirty="0" smtClean="0">
              <a:latin typeface="Broadway" panose="04040905080B020205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roadway" panose="04040905080B02020502" pitchFamily="82" charset="0"/>
              </a:rPr>
              <a:t>Ended gang violence?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 smtClean="0">
                <a:latin typeface="Broadway" panose="04040905080B02020502" pitchFamily="82" charset="0"/>
              </a:rPr>
              <a:t>Thriller</a:t>
            </a:r>
            <a:r>
              <a:rPr lang="en-US" sz="2400" dirty="0" smtClean="0">
                <a:latin typeface="Broadway" panose="04040905080B02020502" pitchFamily="82" charset="0"/>
              </a:rPr>
              <a:t> was best-selling album of 1983, became best-selling album of all time all world, about 65 million altogether.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roadway" panose="04040905080B02020502" pitchFamily="82" charset="0"/>
              </a:rPr>
              <a:t>Lots of controversies…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roadway" panose="04040905080B02020502" pitchFamily="82" charset="0"/>
              </a:rPr>
              <a:t>Death ruled a homicide by his personal doctor.</a:t>
            </a:r>
          </a:p>
        </p:txBody>
      </p:sp>
    </p:spTree>
    <p:extLst>
      <p:ext uri="{BB962C8B-B14F-4D97-AF65-F5344CB8AC3E}">
        <p14:creationId xmlns:p14="http://schemas.microsoft.com/office/powerpoint/2010/main" val="32109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02" y="179363"/>
            <a:ext cx="1948375" cy="14859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U2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1434905"/>
            <a:ext cx="10353821" cy="4515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Formed in 1976 in Dublin: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Paul </a:t>
            </a:r>
            <a:r>
              <a:rPr lang="en-US" sz="2400" dirty="0">
                <a:latin typeface="Arial Rounded MT Bold" panose="020F0704030504030204" pitchFamily="34" charset="0"/>
              </a:rPr>
              <a:t>David </a:t>
            </a:r>
            <a:r>
              <a:rPr lang="en-US" sz="2400" dirty="0" smtClean="0">
                <a:latin typeface="Arial Rounded MT Bold" panose="020F0704030504030204" pitchFamily="34" charset="0"/>
              </a:rPr>
              <a:t>Hewson / Bono</a:t>
            </a:r>
            <a:r>
              <a:rPr lang="en-US" sz="2400" dirty="0">
                <a:latin typeface="Arial Rounded MT Bold" panose="020F0704030504030204" pitchFamily="34" charset="0"/>
              </a:rPr>
              <a:t> (vocals and rhythm </a:t>
            </a:r>
            <a:r>
              <a:rPr lang="en-US" sz="2400" dirty="0" smtClean="0">
                <a:latin typeface="Arial Rounded MT Bold" panose="020F0704030504030204" pitchFamily="34" charset="0"/>
              </a:rPr>
              <a:t>guitar)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David Howell </a:t>
            </a:r>
            <a:r>
              <a:rPr lang="en-US" sz="2400" dirty="0" smtClean="0">
                <a:latin typeface="Arial Rounded MT Bold" panose="020F0704030504030204" pitchFamily="34" charset="0"/>
              </a:rPr>
              <a:t>Evans / the </a:t>
            </a:r>
            <a:r>
              <a:rPr lang="en-US" sz="2400" dirty="0">
                <a:latin typeface="Arial Rounded MT Bold" panose="020F0704030504030204" pitchFamily="34" charset="0"/>
              </a:rPr>
              <a:t>Edge (lead guitar, keyboards, and </a:t>
            </a:r>
            <a:r>
              <a:rPr lang="en-US" sz="2400" dirty="0" smtClean="0">
                <a:latin typeface="Arial Rounded MT Bold" panose="020F0704030504030204" pitchFamily="34" charset="0"/>
              </a:rPr>
              <a:t>vocals)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Adam </a:t>
            </a:r>
            <a:r>
              <a:rPr lang="en-US" sz="2400" dirty="0">
                <a:latin typeface="Arial Rounded MT Bold" panose="020F0704030504030204" pitchFamily="34" charset="0"/>
              </a:rPr>
              <a:t>Clayton (bass </a:t>
            </a:r>
            <a:r>
              <a:rPr lang="en-US" sz="2400" dirty="0" smtClean="0">
                <a:latin typeface="Arial Rounded MT Bold" panose="020F0704030504030204" pitchFamily="34" charset="0"/>
              </a:rPr>
              <a:t>guitar)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Larry </a:t>
            </a:r>
            <a:r>
              <a:rPr lang="en-US" sz="2400" dirty="0">
                <a:latin typeface="Arial Rounded MT Bold" panose="020F0704030504030204" pitchFamily="34" charset="0"/>
              </a:rPr>
              <a:t>Mullen, Jr. (drums and percussion</a:t>
            </a:r>
            <a:r>
              <a:rPr lang="en-US" sz="2400" dirty="0" smtClean="0">
                <a:latin typeface="Arial Rounded MT Bold" panose="020F07040305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Name was chosen from a friend’s list, least hated, ambiguous.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 smtClean="0">
                <a:latin typeface="Arial Rounded MT Bold" panose="020F0704030504030204" pitchFamily="34" charset="0"/>
              </a:rPr>
              <a:t>Boy</a:t>
            </a:r>
            <a:r>
              <a:rPr lang="en-US" sz="2400" dirty="0" smtClean="0">
                <a:latin typeface="Arial Rounded MT Bold" panose="020F0704030504030204" pitchFamily="34" charset="0"/>
              </a:rPr>
              <a:t>, 1980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“I </a:t>
            </a:r>
            <a:r>
              <a:rPr lang="en-US" sz="2400" dirty="0">
                <a:latin typeface="Arial Rounded MT Bold" panose="020F0704030504030204" pitchFamily="34" charset="0"/>
              </a:rPr>
              <a:t>will follow”: </a:t>
            </a:r>
            <a:r>
              <a:rPr lang="en-US" sz="2400" dirty="0">
                <a:latin typeface="Arial Rounded MT Bold" panose="020F0704030504030204" pitchFamily="34" charset="0"/>
                <a:hlinkClick r:id="rId2"/>
              </a:rPr>
              <a:t>https://</a:t>
            </a:r>
            <a:r>
              <a:rPr lang="en-US" sz="2400" dirty="0" smtClean="0">
                <a:latin typeface="Arial Rounded MT Bold" panose="020F0704030504030204" pitchFamily="34" charset="0"/>
                <a:hlinkClick r:id="rId2"/>
              </a:rPr>
              <a:t>www.youtube.com/watch?v=g2BqLlVHlWA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 smtClean="0">
                <a:latin typeface="Arial Rounded MT Bold" panose="020F0704030504030204" pitchFamily="34" charset="0"/>
              </a:rPr>
              <a:t>October</a:t>
            </a:r>
            <a:r>
              <a:rPr lang="en-US" sz="2400" dirty="0" smtClean="0">
                <a:latin typeface="Arial Rounded MT Bold" panose="020F0704030504030204" pitchFamily="34" charset="0"/>
              </a:rPr>
              <a:t>, 1981</a:t>
            </a:r>
          </a:p>
        </p:txBody>
      </p:sp>
    </p:spTree>
    <p:extLst>
      <p:ext uri="{BB962C8B-B14F-4D97-AF65-F5344CB8AC3E}">
        <p14:creationId xmlns:p14="http://schemas.microsoft.com/office/powerpoint/2010/main" val="33605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02" y="179363"/>
            <a:ext cx="1948375" cy="14859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U2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1434905"/>
            <a:ext cx="10636364" cy="51719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 i="1" dirty="0" smtClean="0">
                <a:latin typeface="Arial Rounded MT Bold" panose="020F0704030504030204" pitchFamily="34" charset="0"/>
              </a:rPr>
              <a:t>War</a:t>
            </a:r>
            <a:r>
              <a:rPr lang="en-US" sz="3500" dirty="0" smtClean="0">
                <a:latin typeface="Arial Rounded MT Bold" panose="020F0704030504030204" pitchFamily="34" charset="0"/>
              </a:rPr>
              <a:t>, 1983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Explicitly political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and harsh sound, clashed with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synthpop</a:t>
            </a:r>
            <a:r>
              <a:rPr lang="en-US" sz="2400" dirty="0" smtClean="0">
                <a:latin typeface="Arial Rounded MT Bold" panose="020F0704030504030204" pitchFamily="34" charset="0"/>
              </a:rPr>
              <a:t> and dance music.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“Sunday </a:t>
            </a:r>
            <a:r>
              <a:rPr lang="en-US" sz="2400" dirty="0">
                <a:latin typeface="Arial Rounded MT Bold" panose="020F0704030504030204" pitchFamily="34" charset="0"/>
              </a:rPr>
              <a:t>Bloody </a:t>
            </a:r>
            <a:r>
              <a:rPr lang="en-US" sz="2400" dirty="0" smtClean="0">
                <a:latin typeface="Arial Rounded MT Bold" panose="020F0704030504030204" pitchFamily="34" charset="0"/>
              </a:rPr>
              <a:t>Sunday”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  <a:hlinkClick r:id="rId2"/>
              </a:rPr>
              <a:t>https://</a:t>
            </a:r>
            <a:r>
              <a:rPr lang="en-US" sz="2400" dirty="0" smtClean="0">
                <a:latin typeface="Arial Rounded MT Bold" panose="020F0704030504030204" pitchFamily="34" charset="0"/>
                <a:hlinkClick r:id="rId2"/>
              </a:rPr>
              <a:t>www.youtube.com/watch?v=lVj7J-78Gu8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“New Year’s Day”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“Two Hearts Beat as one”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Arial Rounded MT Bold" panose="020F0704030504030204" pitchFamily="34" charset="0"/>
              </a:rPr>
              <a:t>Unforgettable Fire, 1984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Brian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Eno</a:t>
            </a:r>
            <a:r>
              <a:rPr lang="en-US" sz="2400" dirty="0" smtClean="0">
                <a:latin typeface="Arial Rounded MT Bold" panose="020F0704030504030204" pitchFamily="34" charset="0"/>
              </a:rPr>
              <a:t> (Roxy Music) and Daniel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Lanois</a:t>
            </a:r>
            <a:r>
              <a:rPr lang="en-US" sz="2400" dirty="0" smtClean="0">
                <a:latin typeface="Arial Rounded MT Bold" panose="020F0704030504030204" pitchFamily="34" charset="0"/>
              </a:rPr>
              <a:t> produced.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Mystical, ethereal, ambivalent lyrics, except biggest hit: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Biggest hit: “Pride (In the name of love)”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  <a:hlinkClick r:id="rId3"/>
              </a:rPr>
              <a:t>https://</a:t>
            </a:r>
            <a:r>
              <a:rPr lang="en-US" sz="2400" dirty="0" smtClean="0">
                <a:latin typeface="Arial Rounded MT Bold" panose="020F0704030504030204" pitchFamily="34" charset="0"/>
                <a:hlinkClick r:id="rId3"/>
              </a:rPr>
              <a:t>www.youtube.com/watch?v=LHcP4MWABGY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222160"/>
            <a:ext cx="10908406" cy="756634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Dire Straits, </a:t>
            </a:r>
            <a:r>
              <a:rPr lang="en-US" sz="3200" dirty="0" smtClean="0">
                <a:latin typeface="Arial Black" panose="020B0A04020102020204" pitchFamily="34" charset="0"/>
              </a:rPr>
              <a:t>1977-1988, 1991-1995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645" y="1094703"/>
            <a:ext cx="10573555" cy="52932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/>
              <a:t>Mark </a:t>
            </a:r>
            <a:r>
              <a:rPr lang="en-US" sz="2800" b="1" u="sng" dirty="0" err="1"/>
              <a:t>Knopfler</a:t>
            </a:r>
            <a:r>
              <a:rPr lang="en-US" sz="2800" b="1" dirty="0"/>
              <a:t> (lead </a:t>
            </a:r>
            <a:r>
              <a:rPr lang="en-US" sz="2800" b="1" dirty="0" smtClean="0"/>
              <a:t>vocals, guitar)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David </a:t>
            </a:r>
            <a:r>
              <a:rPr lang="en-US" sz="2800" b="1" dirty="0" err="1"/>
              <a:t>Knopfler</a:t>
            </a:r>
            <a:r>
              <a:rPr lang="en-US" sz="2800" b="1" dirty="0"/>
              <a:t> (rhythm </a:t>
            </a:r>
            <a:r>
              <a:rPr lang="en-US" sz="2800" b="1" dirty="0" smtClean="0"/>
              <a:t>guitar, vocals)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 smtClean="0"/>
              <a:t>John </a:t>
            </a:r>
            <a:r>
              <a:rPr lang="en-US" sz="2800" b="1" u="sng" dirty="0" err="1"/>
              <a:t>Illsley</a:t>
            </a:r>
            <a:r>
              <a:rPr lang="en-US" sz="2800" b="1" dirty="0"/>
              <a:t> (bass </a:t>
            </a:r>
            <a:r>
              <a:rPr lang="en-US" sz="2800" b="1" dirty="0" smtClean="0"/>
              <a:t>guitar, vocals)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Pick </a:t>
            </a:r>
            <a:r>
              <a:rPr lang="en-US" sz="2800" b="1" dirty="0"/>
              <a:t>Withers (drums and percussion</a:t>
            </a:r>
            <a:r>
              <a:rPr lang="en-US" sz="2800" b="1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Jazz, folk, blues, and pub rock influences; not punk rock, in the age of punk and post-punk.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First big hit, “Sultans of Swing,” 1977, reached no. 4 in USA and no. 8 in UK.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First album, </a:t>
            </a:r>
            <a:r>
              <a:rPr lang="en-US" sz="2800" b="1" i="1" dirty="0" smtClean="0"/>
              <a:t>Dire Straits</a:t>
            </a:r>
            <a:r>
              <a:rPr lang="en-US" sz="2800" b="1" dirty="0" smtClean="0"/>
              <a:t>, 1978 reached top 10 in every west European country.</a:t>
            </a:r>
          </a:p>
        </p:txBody>
      </p:sp>
    </p:spTree>
    <p:extLst>
      <p:ext uri="{BB962C8B-B14F-4D97-AF65-F5344CB8AC3E}">
        <p14:creationId xmlns:p14="http://schemas.microsoft.com/office/powerpoint/2010/main" val="24866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222160"/>
            <a:ext cx="10908406" cy="756634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Dire Straits, </a:t>
            </a:r>
            <a:r>
              <a:rPr lang="en-US" sz="3200" dirty="0" smtClean="0">
                <a:latin typeface="Arial Black" panose="020B0A04020102020204" pitchFamily="34" charset="0"/>
              </a:rPr>
              <a:t>1977-1988, 1991-1995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645" y="1094703"/>
            <a:ext cx="6413679" cy="5293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Making Movies</a:t>
            </a:r>
            <a:r>
              <a:rPr lang="en-US" sz="2800" b="1" dirty="0" smtClean="0"/>
              <a:t>, 1980: “</a:t>
            </a:r>
            <a:r>
              <a:rPr lang="en-US" sz="2800" b="1" dirty="0" err="1" smtClean="0"/>
              <a:t>Skateaway</a:t>
            </a:r>
            <a:r>
              <a:rPr lang="en-US" sz="2800" b="1" dirty="0" smtClean="0"/>
              <a:t>,” “Romeo and Juliet,” “Tunnel of Love”.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Brothers in Arms</a:t>
            </a:r>
            <a:r>
              <a:rPr lang="en-US" sz="2800" b="1" dirty="0" smtClean="0"/>
              <a:t>, 1985: several number one singles, especially “Money for Nothing”: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www.youtube.com/watch?v=wTP2RUD_cL0</a:t>
            </a: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/>
              <a:t>Knopfler</a:t>
            </a:r>
            <a:r>
              <a:rPr lang="en-US" sz="2800" b="1" dirty="0" smtClean="0"/>
              <a:t> was reluctant.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First computer-generated animation.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Launched MTV Europe in 1987.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10" y="269382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Genesis, 1967-1998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1828801"/>
            <a:ext cx="6375043" cy="42371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Originally led by Peter Gabriel, Mike Rutherford, and Tony Banks.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1974: Gabriel left.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Drummer Phil Collins (joined in 1970) gradually became main song-writer and singer.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1986: </a:t>
            </a:r>
            <a:r>
              <a:rPr lang="en-US" sz="2400" b="1" i="1" dirty="0" smtClean="0"/>
              <a:t>Invisible Touch</a:t>
            </a:r>
            <a:r>
              <a:rPr lang="en-US" sz="2400" b="1" dirty="0" smtClean="0"/>
              <a:t>, first top-selling album, with single and video: “Land of Confusion”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www.youtube.com/watch?v=TlBIa8z_Mts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76" y="1047481"/>
            <a:ext cx="3822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991</TotalTime>
  <Words>864</Words>
  <Application>Microsoft Office PowerPoint</Application>
  <PresentationFormat>Widescreen</PresentationFormat>
  <Paragraphs>124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Agency FB</vt:lpstr>
      <vt:lpstr>Algerian</vt:lpstr>
      <vt:lpstr>Arial</vt:lpstr>
      <vt:lpstr>Arial Black</vt:lpstr>
      <vt:lpstr>Arial Rounded MT Bold</vt:lpstr>
      <vt:lpstr>Broadway</vt:lpstr>
      <vt:lpstr>Calibri</vt:lpstr>
      <vt:lpstr>Franklin Gothic Book</vt:lpstr>
      <vt:lpstr>Snap ITC</vt:lpstr>
      <vt:lpstr>Wingdings</vt:lpstr>
      <vt:lpstr>Crop</vt:lpstr>
      <vt:lpstr>From MTV, Back to politics</vt:lpstr>
      <vt:lpstr>MUSIC TELEVISION  MTV</vt:lpstr>
      <vt:lpstr>Michael Jackson, 1958-2009</vt:lpstr>
      <vt:lpstr>Michael Jackson, 1958-2009</vt:lpstr>
      <vt:lpstr>U2</vt:lpstr>
      <vt:lpstr>U2</vt:lpstr>
      <vt:lpstr>Dire Straits, 1977-1988, 1991-1995</vt:lpstr>
      <vt:lpstr>Dire Straits, 1977-1988, 1991-1995</vt:lpstr>
      <vt:lpstr>Genesis, 1967-1998</vt:lpstr>
      <vt:lpstr>Queen, 1970-1991, 1995…</vt:lpstr>
      <vt:lpstr>Queen, 1970-1991, 1995…</vt:lpstr>
      <vt:lpstr>End of Communism in Europe, 1989-1991</vt:lpstr>
      <vt:lpstr>Grunge, 1985-1995</vt:lpstr>
      <vt:lpstr>Decline of Record sales world wide</vt:lpstr>
      <vt:lpstr>Causes of Decline of Record sales world wide</vt:lpstr>
      <vt:lpstr>More recent developments….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politics</dc:title>
  <dc:creator>Mark Baker</dc:creator>
  <cp:lastModifiedBy>Mark Baker</cp:lastModifiedBy>
  <cp:revision>178</cp:revision>
  <dcterms:created xsi:type="dcterms:W3CDTF">2015-12-20T14:24:36Z</dcterms:created>
  <dcterms:modified xsi:type="dcterms:W3CDTF">2016-12-28T11:18:08Z</dcterms:modified>
</cp:coreProperties>
</file>