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94674"/>
  </p:normalViewPr>
  <p:slideViewPr>
    <p:cSldViewPr snapToGrid="0">
      <p:cViewPr varScale="1">
        <p:scale>
          <a:sx n="124" d="100"/>
          <a:sy n="124" d="100"/>
        </p:scale>
        <p:origin x="6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991E28-7772-4A19-A7BA-2076E62D44B9}" type="datetimeFigureOut">
              <a:rPr lang="en-US" smtClean="0"/>
              <a:t>3/23/18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61F302-CEDE-48C8-BD8F-5A907C23E30E}" type="slidenum">
              <a:rPr lang="en-US" smtClean="0"/>
              <a:t>‹#›</a:t>
            </a:fld>
            <a:endParaRPr lang="en-US"/>
          </a:p>
        </p:txBody>
      </p:sp>
    </p:spTree>
    <p:extLst>
      <p:ext uri="{BB962C8B-B14F-4D97-AF65-F5344CB8AC3E}">
        <p14:creationId xmlns:p14="http://schemas.microsoft.com/office/powerpoint/2010/main" val="2643083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Source:  Joe Strummer, “</a:t>
            </a:r>
            <a:r>
              <a:rPr lang="en-US" sz="1200" b="0" i="0" kern="1200" dirty="0">
                <a:solidFill>
                  <a:schemeClr val="tx1"/>
                </a:solidFill>
                <a:effectLst/>
                <a:latin typeface="+mn-lt"/>
                <a:ea typeface="+mn-ea"/>
                <a:cs typeface="+mn-cs"/>
              </a:rPr>
              <a:t>Ex-Clash Singer Breaks Ground”, accessed 9 December 2015:  </a:t>
            </a:r>
            <a:r>
              <a:rPr lang="en-US" sz="1200" b="0" i="1" kern="1200" dirty="0">
                <a:solidFill>
                  <a:schemeClr val="tx1"/>
                </a:solidFill>
                <a:effectLst/>
                <a:latin typeface="+mn-lt"/>
                <a:ea typeface="+mn-ea"/>
                <a:cs typeface="+mn-cs"/>
              </a:rPr>
              <a:t>http://www.joestrummer.us/rc00/</a:t>
            </a:r>
            <a:endParaRPr lang="en-US" b="0" dirty="0"/>
          </a:p>
        </p:txBody>
      </p:sp>
      <p:sp>
        <p:nvSpPr>
          <p:cNvPr id="4" name="Slide Number Placeholder 3"/>
          <p:cNvSpPr>
            <a:spLocks noGrp="1"/>
          </p:cNvSpPr>
          <p:nvPr>
            <p:ph type="sldNum" sz="quarter" idx="10"/>
          </p:nvPr>
        </p:nvSpPr>
        <p:spPr/>
        <p:txBody>
          <a:bodyPr/>
          <a:lstStyle/>
          <a:p>
            <a:fld id="{2F61F302-CEDE-48C8-BD8F-5A907C23E30E}" type="slidenum">
              <a:rPr lang="en-US" smtClean="0"/>
              <a:t>2</a:t>
            </a:fld>
            <a:endParaRPr lang="en-US"/>
          </a:p>
        </p:txBody>
      </p:sp>
    </p:spTree>
    <p:extLst>
      <p:ext uri="{BB962C8B-B14F-4D97-AF65-F5344CB8AC3E}">
        <p14:creationId xmlns:p14="http://schemas.microsoft.com/office/powerpoint/2010/main" val="3337251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Caroline Coon, </a:t>
            </a:r>
            <a:r>
              <a:rPr lang="en-US" i="1" dirty="0"/>
              <a:t>The New Wave Punk Rock Explosion </a:t>
            </a:r>
            <a:r>
              <a:rPr lang="en-US" dirty="0"/>
              <a:t>(New York: Hawthorn, 1988).</a:t>
            </a:r>
          </a:p>
        </p:txBody>
      </p:sp>
      <p:sp>
        <p:nvSpPr>
          <p:cNvPr id="4" name="Slide Number Placeholder 3"/>
          <p:cNvSpPr>
            <a:spLocks noGrp="1"/>
          </p:cNvSpPr>
          <p:nvPr>
            <p:ph type="sldNum" sz="quarter" idx="10"/>
          </p:nvPr>
        </p:nvSpPr>
        <p:spPr/>
        <p:txBody>
          <a:bodyPr/>
          <a:lstStyle/>
          <a:p>
            <a:fld id="{2F61F302-CEDE-48C8-BD8F-5A907C23E30E}" type="slidenum">
              <a:rPr lang="en-US" smtClean="0"/>
              <a:t>3</a:t>
            </a:fld>
            <a:endParaRPr lang="en-US"/>
          </a:p>
        </p:txBody>
      </p:sp>
    </p:spTree>
    <p:extLst>
      <p:ext uri="{BB962C8B-B14F-4D97-AF65-F5344CB8AC3E}">
        <p14:creationId xmlns:p14="http://schemas.microsoft.com/office/powerpoint/2010/main" val="2867584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989256-A837-4CC9-8CE2-E5689CB71713}" type="datetimeFigureOut">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47921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989256-A837-4CC9-8CE2-E5689CB71713}" type="datetimeFigureOut">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36439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989256-A837-4CC9-8CE2-E5689CB71713}" type="datetimeFigureOut">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3622495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989256-A837-4CC9-8CE2-E5689CB71713}" type="datetimeFigureOut">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389175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989256-A837-4CC9-8CE2-E5689CB71713}" type="datetimeFigureOut">
              <a:rPr lang="en-US" smtClean="0"/>
              <a:t>3/23/18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3760930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989256-A837-4CC9-8CE2-E5689CB71713}" type="datetimeFigureOut">
              <a:rPr lang="en-US" smtClean="0"/>
              <a:t>3/23/18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3919239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989256-A837-4CC9-8CE2-E5689CB71713}" type="datetimeFigureOut">
              <a:rPr lang="en-US" smtClean="0"/>
              <a:t>3/23/18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162655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989256-A837-4CC9-8CE2-E5689CB71713}" type="datetimeFigureOut">
              <a:rPr lang="en-US" smtClean="0"/>
              <a:t>3/23/18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632584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89256-A837-4CC9-8CE2-E5689CB71713}" type="datetimeFigureOut">
              <a:rPr lang="en-US" smtClean="0"/>
              <a:t>3/23/18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254970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989256-A837-4CC9-8CE2-E5689CB71713}" type="datetimeFigureOut">
              <a:rPr lang="en-US" smtClean="0"/>
              <a:t>3/23/18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92911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989256-A837-4CC9-8CE2-E5689CB71713}" type="datetimeFigureOut">
              <a:rPr lang="en-US" smtClean="0"/>
              <a:t>3/23/18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3340887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t="-4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989256-A837-4CC9-8CE2-E5689CB71713}" type="datetimeFigureOut">
              <a:rPr lang="en-US" smtClean="0"/>
              <a:t>3/23/18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25C6E-0EF1-4161-989E-AC8410B1D0A0}" type="slidenum">
              <a:rPr lang="en-US" smtClean="0"/>
              <a:t>‹#›</a:t>
            </a:fld>
            <a:endParaRPr lang="en-US"/>
          </a:p>
        </p:txBody>
      </p:sp>
    </p:spTree>
    <p:extLst>
      <p:ext uri="{BB962C8B-B14F-4D97-AF65-F5344CB8AC3E}">
        <p14:creationId xmlns:p14="http://schemas.microsoft.com/office/powerpoint/2010/main" val="2264382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eIqESwzCGg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youtube.com/watch?v=VF1qW9tq_V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AXphJS1HQmc" TargetMode="External"/><Relationship Id="rId2" Type="http://schemas.openxmlformats.org/officeDocument/2006/relationships/hyperlink" Target="https://www.youtube.com/watch?v=lotkzHsIuoA" TargetMode="External"/><Relationship Id="rId1" Type="http://schemas.openxmlformats.org/officeDocument/2006/relationships/slideLayout" Target="../slideLayouts/slideLayout2.xml"/><Relationship Id="rId4" Type="http://schemas.openxmlformats.org/officeDocument/2006/relationships/hyperlink" Target="https://www.youtube.com/watch?v=2NRSQBSZdK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xd0bH8EmdlQ"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www.youtube.com/watch?v=I-2i2SR_OsU" TargetMode="External"/><Relationship Id="rId4" Type="http://schemas.openxmlformats.org/officeDocument/2006/relationships/hyperlink" Target="https://www.youtube.com/watch?v=Ou-hvgEb-BU"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Fsbvo5GVK10" TargetMode="External"/><Relationship Id="rId2" Type="http://schemas.openxmlformats.org/officeDocument/2006/relationships/hyperlink" Target="https://www.youtube.com/watch?v=ojBc4c1hX_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815925" y="365760"/>
            <a:ext cx="11029071" cy="3144203"/>
          </a:xfrm>
        </p:spPr>
        <p:txBody>
          <a:bodyPr>
            <a:normAutofit/>
          </a:bodyPr>
          <a:lstStyle/>
          <a:p>
            <a:r>
              <a:rPr lang="en-US" sz="9600" dirty="0">
                <a:latin typeface="Aharoni" panose="02010803020104030203" pitchFamily="2" charset="-79"/>
                <a:cs typeface="Aharoni" panose="02010803020104030203" pitchFamily="2" charset="-79"/>
              </a:rPr>
              <a:t>Post-Punk </a:t>
            </a:r>
            <a:br>
              <a:rPr lang="en-US" sz="9600" dirty="0">
                <a:latin typeface="Aharoni" panose="02010803020104030203" pitchFamily="2" charset="-79"/>
                <a:cs typeface="Aharoni" panose="02010803020104030203" pitchFamily="2" charset="-79"/>
              </a:rPr>
            </a:br>
            <a:endParaRPr lang="en-US" sz="9600" dirty="0">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p:txBody>
          <a:bodyPr/>
          <a:lstStyle/>
          <a:p>
            <a:r>
              <a:rPr lang="en-US" sz="8000" dirty="0">
                <a:latin typeface="Aharoni" panose="02010803020104030203" pitchFamily="2" charset="-79"/>
                <a:cs typeface="Aharoni" panose="02010803020104030203" pitchFamily="2" charset="-79"/>
              </a:rPr>
              <a:t>into the early 1980s</a:t>
            </a:r>
          </a:p>
          <a:p>
            <a:endParaRPr lang="en-US" dirty="0"/>
          </a:p>
        </p:txBody>
      </p:sp>
    </p:spTree>
    <p:extLst>
      <p:ext uri="{BB962C8B-B14F-4D97-AF65-F5344CB8AC3E}">
        <p14:creationId xmlns:p14="http://schemas.microsoft.com/office/powerpoint/2010/main" val="1342182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a:t>The Dead Kennedys, 1978-1986</a:t>
            </a:r>
          </a:p>
        </p:txBody>
      </p:sp>
      <p:sp>
        <p:nvSpPr>
          <p:cNvPr id="3" name="Content Placeholder 2"/>
          <p:cNvSpPr>
            <a:spLocks noGrp="1"/>
          </p:cNvSpPr>
          <p:nvPr>
            <p:ph idx="1"/>
          </p:nvPr>
        </p:nvSpPr>
        <p:spPr/>
        <p:txBody>
          <a:bodyPr/>
          <a:lstStyle/>
          <a:p>
            <a:r>
              <a:rPr lang="en-US" dirty="0"/>
              <a:t>Formed 1978 in San Francisco, CA, USA</a:t>
            </a:r>
          </a:p>
          <a:p>
            <a:r>
              <a:rPr lang="en-US" dirty="0"/>
              <a:t>Original lineup: </a:t>
            </a:r>
          </a:p>
          <a:p>
            <a:pPr lvl="1"/>
            <a:r>
              <a:rPr lang="en-US" dirty="0" err="1"/>
              <a:t>Jello</a:t>
            </a:r>
            <a:r>
              <a:rPr lang="en-US" dirty="0"/>
              <a:t> Biafra (Eric Reed Boucher) on vocals</a:t>
            </a:r>
          </a:p>
          <a:p>
            <a:pPr lvl="1"/>
            <a:r>
              <a:rPr lang="en-US" dirty="0"/>
              <a:t>East Bay Ray (Raymond Pepperell) on guitar</a:t>
            </a:r>
          </a:p>
          <a:p>
            <a:pPr lvl="1"/>
            <a:r>
              <a:rPr lang="en-US" dirty="0"/>
              <a:t>Klaus </a:t>
            </a:r>
            <a:r>
              <a:rPr lang="en-US" dirty="0" err="1"/>
              <a:t>Flouride</a:t>
            </a:r>
            <a:r>
              <a:rPr lang="en-US" dirty="0"/>
              <a:t> (Geoffrey </a:t>
            </a:r>
            <a:r>
              <a:rPr lang="en-US" dirty="0" err="1"/>
              <a:t>Lyall</a:t>
            </a:r>
            <a:r>
              <a:rPr lang="en-US" dirty="0"/>
              <a:t>) on bass</a:t>
            </a:r>
          </a:p>
          <a:p>
            <a:pPr lvl="1"/>
            <a:r>
              <a:rPr lang="en-US" dirty="0"/>
              <a:t>Ted (Bruce </a:t>
            </a:r>
            <a:r>
              <a:rPr lang="en-US" dirty="0" err="1"/>
              <a:t>Slesinger</a:t>
            </a:r>
            <a:r>
              <a:rPr lang="en-US" dirty="0"/>
              <a:t>) on drums</a:t>
            </a:r>
          </a:p>
          <a:p>
            <a:pPr lvl="1"/>
            <a:r>
              <a:rPr lang="en-US" dirty="0"/>
              <a:t>6025 (Carlos Cardona) on guitar, briefly</a:t>
            </a:r>
          </a:p>
          <a:p>
            <a:pPr lvl="1"/>
            <a:r>
              <a:rPr lang="en-US" dirty="0"/>
              <a:t>Record label: </a:t>
            </a:r>
            <a:r>
              <a:rPr lang="en-US"/>
              <a:t>Alternative Tentacles</a:t>
            </a:r>
            <a:endParaRPr lang="en-US" dirty="0"/>
          </a:p>
          <a:p>
            <a:r>
              <a:rPr lang="en-US" dirty="0">
                <a:hlinkClick r:id="rId2"/>
              </a:rPr>
              <a:t>https://www.youtube.com/watch?v=eIqESwzCGg4</a:t>
            </a:r>
            <a:endParaRPr lang="en-US" dirty="0"/>
          </a:p>
          <a:p>
            <a:endParaRPr lang="en-US" dirty="0"/>
          </a:p>
        </p:txBody>
      </p:sp>
    </p:spTree>
    <p:extLst>
      <p:ext uri="{BB962C8B-B14F-4D97-AF65-F5344CB8AC3E}">
        <p14:creationId xmlns:p14="http://schemas.microsoft.com/office/powerpoint/2010/main" val="251865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a:latin typeface="Aharoni" panose="02010803020104030203" pitchFamily="2" charset="-79"/>
                <a:cs typeface="Aharoni" panose="02010803020104030203" pitchFamily="2" charset="-79"/>
              </a:rPr>
              <a:t>The Clash, 1976-1986</a:t>
            </a:r>
          </a:p>
        </p:txBody>
      </p:sp>
      <p:sp>
        <p:nvSpPr>
          <p:cNvPr id="3" name="Content Placeholder 2"/>
          <p:cNvSpPr>
            <a:spLocks noGrp="1"/>
          </p:cNvSpPr>
          <p:nvPr>
            <p:ph idx="1"/>
          </p:nvPr>
        </p:nvSpPr>
        <p:spPr/>
        <p:txBody>
          <a:bodyPr>
            <a:normAutofit fontScale="92500" lnSpcReduction="10000"/>
          </a:bodyPr>
          <a:lstStyle/>
          <a:p>
            <a:r>
              <a:rPr lang="en-US" dirty="0"/>
              <a:t> Joe Strummer (vocals, rhythm guitar)</a:t>
            </a:r>
          </a:p>
          <a:p>
            <a:r>
              <a:rPr lang="en-US" dirty="0"/>
              <a:t>Mick Jones (lead guitar, vocals)</a:t>
            </a:r>
          </a:p>
          <a:p>
            <a:r>
              <a:rPr lang="en-US" dirty="0"/>
              <a:t>Paul Simonon (bass guitar, vocals)</a:t>
            </a:r>
          </a:p>
          <a:p>
            <a:r>
              <a:rPr lang="en-US" dirty="0"/>
              <a:t>Nicky "Topper" </a:t>
            </a:r>
            <a:r>
              <a:rPr lang="en-US" dirty="0" err="1"/>
              <a:t>Headon</a:t>
            </a:r>
            <a:r>
              <a:rPr lang="en-US" dirty="0"/>
              <a:t> (drums)</a:t>
            </a:r>
          </a:p>
          <a:p>
            <a:r>
              <a:rPr lang="en-US" dirty="0"/>
              <a:t>Bernard Rhodes (manager, organizer, image-director), “An issue, an issue!”</a:t>
            </a:r>
          </a:p>
          <a:p>
            <a:r>
              <a:rPr lang="en-US" dirty="0"/>
              <a:t>Sex Pistols were crucial.</a:t>
            </a:r>
          </a:p>
          <a:p>
            <a:r>
              <a:rPr lang="en-US" dirty="0"/>
              <a:t>Joe Strummer: “The Pistols came out that Tuesday evening and their attitude was ‘Here's our tunes, and we couldn't give a flying fuck whether you like them or not. In fact, we're </a:t>
            </a:r>
            <a:r>
              <a:rPr lang="en-US" dirty="0" err="1"/>
              <a:t>gonna</a:t>
            </a:r>
            <a:r>
              <a:rPr lang="en-US" dirty="0"/>
              <a:t> play them even if you fucking hate them.’ They were a really firing live unit.”</a:t>
            </a:r>
          </a:p>
        </p:txBody>
      </p:sp>
    </p:spTree>
    <p:extLst>
      <p:ext uri="{BB962C8B-B14F-4D97-AF65-F5344CB8AC3E}">
        <p14:creationId xmlns:p14="http://schemas.microsoft.com/office/powerpoint/2010/main" val="90390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
            <a:lum/>
          </a:blip>
          <a:srcRect/>
          <a:stretch>
            <a:fillRect t="-4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a:latin typeface="Aharoni" panose="02010803020104030203" pitchFamily="2" charset="-79"/>
                <a:cs typeface="Aharoni" panose="02010803020104030203" pitchFamily="2" charset="-79"/>
              </a:rPr>
              <a:t>The Clash, 1976-1986</a:t>
            </a:r>
            <a:endParaRPr lang="en-US" sz="7200" dirty="0"/>
          </a:p>
        </p:txBody>
      </p:sp>
      <p:sp>
        <p:nvSpPr>
          <p:cNvPr id="3" name="Content Placeholder 2"/>
          <p:cNvSpPr>
            <a:spLocks noGrp="1"/>
          </p:cNvSpPr>
          <p:nvPr>
            <p:ph idx="1"/>
          </p:nvPr>
        </p:nvSpPr>
        <p:spPr>
          <a:xfrm>
            <a:off x="464233" y="1589649"/>
            <a:ext cx="11451101" cy="5022166"/>
          </a:xfrm>
        </p:spPr>
        <p:txBody>
          <a:bodyPr>
            <a:normAutofit fontScale="92500" lnSpcReduction="20000"/>
          </a:bodyPr>
          <a:lstStyle/>
          <a:p>
            <a:r>
              <a:rPr lang="en-US" dirty="0"/>
              <a:t>First performance: 4 July 1976, opened for the Pistols.</a:t>
            </a:r>
          </a:p>
          <a:p>
            <a:r>
              <a:rPr lang="en-US" dirty="0"/>
              <a:t>January 1977: signed contract with CBS: 100,000 GBP</a:t>
            </a:r>
          </a:p>
          <a:p>
            <a:r>
              <a:rPr lang="en-US" dirty="0"/>
              <a:t>Many cried sell out. </a:t>
            </a:r>
            <a:r>
              <a:rPr lang="en-US" i="1" dirty="0" err="1"/>
              <a:t>Sniffin</a:t>
            </a:r>
            <a:r>
              <a:rPr lang="en-US" i="1" dirty="0"/>
              <a:t>’ glue: </a:t>
            </a:r>
            <a:r>
              <a:rPr lang="en-US" dirty="0"/>
              <a:t>“</a:t>
            </a:r>
            <a:r>
              <a:rPr lang="en-CA" dirty="0"/>
              <a:t>Punk died the day the Clash signed to CBS.”</a:t>
            </a:r>
            <a:endParaRPr lang="en-US" dirty="0"/>
          </a:p>
          <a:p>
            <a:r>
              <a:rPr lang="en-US" dirty="0"/>
              <a:t>Strummer said: </a:t>
            </a:r>
          </a:p>
          <a:p>
            <a:pPr marL="457200" lvl="1" indent="0">
              <a:buNone/>
            </a:pPr>
            <a:r>
              <a:rPr lang="en-US" dirty="0"/>
              <a:t>“[S]</a:t>
            </a:r>
            <a:r>
              <a:rPr lang="en-US" dirty="0" err="1"/>
              <a:t>igning</a:t>
            </a:r>
            <a:r>
              <a:rPr lang="en-US" dirty="0"/>
              <a:t> that contract did bother me a lot. I've been turning it over in my mind, but now I've come to terms with it. I've </a:t>
            </a:r>
            <a:r>
              <a:rPr lang="en-US" dirty="0" err="1"/>
              <a:t>realised</a:t>
            </a:r>
            <a:r>
              <a:rPr lang="en-US" dirty="0"/>
              <a:t> that all it boils down to is perhaps two-year's security ... Before, all I could think about was my stomach ... Now I feel free to think—and free to write down what I'm thinking about ... And look—I've been fucked about for so long I'm not going to suddenly turn into Rod Stewart just because I get £25.00 a week. I'm much too far gone for that, I tell you.”</a:t>
            </a:r>
          </a:p>
          <a:p>
            <a:r>
              <a:rPr lang="en-US" dirty="0"/>
              <a:t>First hit, “White Riot,” (released March 1977), reached no. 34.</a:t>
            </a:r>
          </a:p>
          <a:p>
            <a:r>
              <a:rPr lang="en-US" dirty="0"/>
              <a:t>First album, </a:t>
            </a:r>
            <a:r>
              <a:rPr lang="en-US" i="1" dirty="0"/>
              <a:t>The Clash </a:t>
            </a:r>
            <a:r>
              <a:rPr lang="en-US" dirty="0"/>
              <a:t>(April 1977)</a:t>
            </a:r>
          </a:p>
          <a:p>
            <a:r>
              <a:rPr lang="en-US" dirty="0"/>
              <a:t>CBS did not want to release it in USA</a:t>
            </a:r>
          </a:p>
          <a:p>
            <a:r>
              <a:rPr lang="en-US" dirty="0"/>
              <a:t>But sold massively as import.</a:t>
            </a:r>
          </a:p>
        </p:txBody>
      </p:sp>
    </p:spTree>
    <p:extLst>
      <p:ext uri="{BB962C8B-B14F-4D97-AF65-F5344CB8AC3E}">
        <p14:creationId xmlns:p14="http://schemas.microsoft.com/office/powerpoint/2010/main" val="3800830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a:latin typeface="Aharoni" panose="02010803020104030203" pitchFamily="2" charset="-79"/>
                <a:cs typeface="Aharoni" panose="02010803020104030203" pitchFamily="2" charset="-79"/>
              </a:rPr>
              <a:t>The Clash, 1976-1986</a:t>
            </a:r>
            <a:endParaRPr lang="en-US" sz="7200" dirty="0"/>
          </a:p>
        </p:txBody>
      </p:sp>
      <p:sp>
        <p:nvSpPr>
          <p:cNvPr id="3" name="Content Placeholder 2"/>
          <p:cNvSpPr>
            <a:spLocks noGrp="1"/>
          </p:cNvSpPr>
          <p:nvPr>
            <p:ph idx="1"/>
          </p:nvPr>
        </p:nvSpPr>
        <p:spPr>
          <a:xfrm>
            <a:off x="838200" y="1825624"/>
            <a:ext cx="6040902" cy="4575175"/>
          </a:xfrm>
        </p:spPr>
        <p:txBody>
          <a:bodyPr/>
          <a:lstStyle/>
          <a:p>
            <a:r>
              <a:rPr lang="en-US" dirty="0"/>
              <a:t>Openly political band, especially Strummer.</a:t>
            </a:r>
          </a:p>
          <a:p>
            <a:r>
              <a:rPr lang="en-US" dirty="0"/>
              <a:t>Liege concert (August 1977) tried to pull down barbed wire.</a:t>
            </a:r>
          </a:p>
          <a:p>
            <a:r>
              <a:rPr lang="en-US" dirty="0"/>
              <a:t>Insisted on keeping album prices low.</a:t>
            </a:r>
          </a:p>
          <a:p>
            <a:r>
              <a:rPr lang="en-US" dirty="0"/>
              <a:t>Often performed for free and charity.</a:t>
            </a:r>
          </a:p>
          <a:p>
            <a:endParaRPr lang="en-US" dirty="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1366" y="2125276"/>
            <a:ext cx="4182434" cy="2446724"/>
          </a:xfrm>
          <a:prstGeom prst="rect">
            <a:avLst/>
          </a:prstGeom>
        </p:spPr>
      </p:pic>
    </p:spTree>
    <p:extLst>
      <p:ext uri="{BB962C8B-B14F-4D97-AF65-F5344CB8AC3E}">
        <p14:creationId xmlns:p14="http://schemas.microsoft.com/office/powerpoint/2010/main" val="2591021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a:latin typeface="Aharoni" panose="02010803020104030203" pitchFamily="2" charset="-79"/>
                <a:cs typeface="Aharoni" panose="02010803020104030203" pitchFamily="2" charset="-79"/>
              </a:rPr>
              <a:t>The Clash, 1976-1986</a:t>
            </a:r>
            <a:endParaRPr lang="en-US" sz="7200" dirty="0"/>
          </a:p>
        </p:txBody>
      </p:sp>
      <p:sp>
        <p:nvSpPr>
          <p:cNvPr id="3" name="Content Placeholder 2"/>
          <p:cNvSpPr>
            <a:spLocks noGrp="1"/>
          </p:cNvSpPr>
          <p:nvPr>
            <p:ph idx="1"/>
          </p:nvPr>
        </p:nvSpPr>
        <p:spPr>
          <a:xfrm>
            <a:off x="4164037" y="2455214"/>
            <a:ext cx="7357403" cy="3182473"/>
          </a:xfrm>
        </p:spPr>
        <p:txBody>
          <a:bodyPr/>
          <a:lstStyle/>
          <a:p>
            <a:r>
              <a:rPr lang="en-US" b="1" dirty="0"/>
              <a:t>Second album, </a:t>
            </a:r>
            <a:r>
              <a:rPr lang="en-US" b="1" i="1" dirty="0"/>
              <a:t>Give '</a:t>
            </a:r>
            <a:r>
              <a:rPr lang="en-US" b="1" i="1" dirty="0" err="1"/>
              <a:t>Em</a:t>
            </a:r>
            <a:r>
              <a:rPr lang="en-US" b="1" i="1" dirty="0"/>
              <a:t> Enough Rope</a:t>
            </a:r>
            <a:r>
              <a:rPr lang="en-US" b="1" dirty="0"/>
              <a:t>, (November 1978)</a:t>
            </a:r>
          </a:p>
          <a:p>
            <a:r>
              <a:rPr lang="en-US" b="1" dirty="0"/>
              <a:t>“Tommy Gun”: </a:t>
            </a:r>
            <a:r>
              <a:rPr lang="en-US" dirty="0">
                <a:hlinkClick r:id="rId2"/>
              </a:rPr>
              <a:t>https://www.youtube.com/watch?v=VF1qW9tq_Vs</a:t>
            </a: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64" y="2090040"/>
            <a:ext cx="3222674" cy="3222674"/>
          </a:xfrm>
          <a:prstGeom prst="rect">
            <a:avLst/>
          </a:prstGeom>
        </p:spPr>
      </p:pic>
    </p:spTree>
    <p:extLst>
      <p:ext uri="{BB962C8B-B14F-4D97-AF65-F5344CB8AC3E}">
        <p14:creationId xmlns:p14="http://schemas.microsoft.com/office/powerpoint/2010/main" val="233481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a:latin typeface="Aharoni" panose="02010803020104030203" pitchFamily="2" charset="-79"/>
                <a:cs typeface="Aharoni" panose="02010803020104030203" pitchFamily="2" charset="-79"/>
              </a:rPr>
              <a:t>The Clash, 1976-1986</a:t>
            </a:r>
            <a:endParaRPr lang="en-US" sz="7200" dirty="0"/>
          </a:p>
        </p:txBody>
      </p:sp>
      <p:sp>
        <p:nvSpPr>
          <p:cNvPr id="3" name="Content Placeholder 2"/>
          <p:cNvSpPr>
            <a:spLocks noGrp="1"/>
          </p:cNvSpPr>
          <p:nvPr>
            <p:ph idx="1"/>
          </p:nvPr>
        </p:nvSpPr>
        <p:spPr/>
        <p:txBody>
          <a:bodyPr/>
          <a:lstStyle/>
          <a:p>
            <a:r>
              <a:rPr lang="en-US" dirty="0"/>
              <a:t>Third, defining album, </a:t>
            </a:r>
            <a:r>
              <a:rPr lang="en-US" i="1" dirty="0"/>
              <a:t>London Calling</a:t>
            </a:r>
            <a:r>
              <a:rPr lang="en-US" dirty="0"/>
              <a:t> (December 1979)</a:t>
            </a:r>
          </a:p>
          <a:p>
            <a:r>
              <a:rPr lang="en-US" dirty="0"/>
              <a:t>Considered the post-punk statement</a:t>
            </a:r>
          </a:p>
          <a:p>
            <a:r>
              <a:rPr lang="en-US" dirty="0"/>
              <a:t>Incorporated many genres: punk, </a:t>
            </a:r>
            <a:r>
              <a:rPr lang="en-US" dirty="0" err="1"/>
              <a:t>ska</a:t>
            </a:r>
            <a:r>
              <a:rPr lang="en-US" dirty="0"/>
              <a:t>, pub rock, rockabilly, reggae</a:t>
            </a:r>
            <a:r>
              <a:rPr lang="en-US"/>
              <a:t>, R&amp;B</a:t>
            </a:r>
            <a:r>
              <a:rPr lang="en-US" dirty="0"/>
              <a:t>, New Orleans pop, and experimentation.</a:t>
            </a:r>
          </a:p>
          <a:p>
            <a:r>
              <a:rPr lang="en-US" dirty="0"/>
              <a:t>Most songs strikingly political.</a:t>
            </a:r>
          </a:p>
          <a:p>
            <a:r>
              <a:rPr lang="en-US" dirty="0"/>
              <a:t>“London Calling”: </a:t>
            </a:r>
            <a:r>
              <a:rPr lang="en-US" dirty="0">
                <a:hlinkClick r:id="rId2"/>
              </a:rPr>
              <a:t>https://www.youtube.com/watch?v=lotkzHsIuoA</a:t>
            </a:r>
            <a:endParaRPr lang="en-US" dirty="0"/>
          </a:p>
          <a:p>
            <a:r>
              <a:rPr lang="en-US" dirty="0"/>
              <a:t>“</a:t>
            </a:r>
            <a:r>
              <a:rPr lang="en-US" dirty="0" err="1"/>
              <a:t>Koka</a:t>
            </a:r>
            <a:r>
              <a:rPr lang="en-US" dirty="0"/>
              <a:t> Kola”: </a:t>
            </a:r>
            <a:r>
              <a:rPr lang="en-US" dirty="0">
                <a:hlinkClick r:id="rId3"/>
              </a:rPr>
              <a:t>https://www.youtube.com/watch?v=AXphJS1HQmc</a:t>
            </a:r>
            <a:endParaRPr lang="en-US" dirty="0"/>
          </a:p>
          <a:p>
            <a:r>
              <a:rPr lang="en-US" dirty="0"/>
              <a:t>“Death or Glory”: </a:t>
            </a:r>
            <a:r>
              <a:rPr lang="en-US" dirty="0">
                <a:hlinkClick r:id="rId4"/>
              </a:rPr>
              <a:t>https://www.youtube.com/watch?v=2NRSQBSZdKI</a:t>
            </a:r>
            <a:endParaRPr lang="en-US" dirty="0"/>
          </a:p>
          <a:p>
            <a:endParaRPr lang="en-US" dirty="0"/>
          </a:p>
        </p:txBody>
      </p:sp>
    </p:spTree>
    <p:extLst>
      <p:ext uri="{BB962C8B-B14F-4D97-AF65-F5344CB8AC3E}">
        <p14:creationId xmlns:p14="http://schemas.microsoft.com/office/powerpoint/2010/main" val="19927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t="-4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8000" dirty="0">
                <a:latin typeface="Aharoni" panose="02010803020104030203" pitchFamily="2" charset="-79"/>
                <a:cs typeface="Aharoni" panose="02010803020104030203" pitchFamily="2" charset="-79"/>
              </a:rPr>
              <a:t>Joy Division, 1976-1980</a:t>
            </a:r>
          </a:p>
        </p:txBody>
      </p:sp>
      <p:sp>
        <p:nvSpPr>
          <p:cNvPr id="3" name="Content Placeholder 2"/>
          <p:cNvSpPr>
            <a:spLocks noGrp="1"/>
          </p:cNvSpPr>
          <p:nvPr>
            <p:ph idx="1"/>
          </p:nvPr>
        </p:nvSpPr>
        <p:spPr>
          <a:xfrm>
            <a:off x="464235" y="1825625"/>
            <a:ext cx="6400800" cy="4772123"/>
          </a:xfrm>
        </p:spPr>
        <p:txBody>
          <a:bodyPr>
            <a:normAutofit lnSpcReduction="10000"/>
          </a:bodyPr>
          <a:lstStyle/>
          <a:p>
            <a:r>
              <a:rPr lang="en-US" dirty="0" err="1"/>
              <a:t>Salford</a:t>
            </a:r>
            <a:r>
              <a:rPr lang="en-US" dirty="0"/>
              <a:t>, Manchester, working class boys</a:t>
            </a:r>
          </a:p>
          <a:p>
            <a:r>
              <a:rPr lang="en-US" dirty="0"/>
              <a:t>Met at Sex Pistols concert</a:t>
            </a:r>
          </a:p>
          <a:p>
            <a:r>
              <a:rPr lang="en-US" dirty="0"/>
              <a:t> Ian Curtis (vocals)</a:t>
            </a:r>
          </a:p>
          <a:p>
            <a:r>
              <a:rPr lang="en-US" dirty="0"/>
              <a:t>Bernard Sumner (guitar, keyboards)</a:t>
            </a:r>
          </a:p>
          <a:p>
            <a:r>
              <a:rPr lang="en-US" dirty="0"/>
              <a:t>Peter Hook (bass)</a:t>
            </a:r>
          </a:p>
          <a:p>
            <a:r>
              <a:rPr lang="en-US" dirty="0"/>
              <a:t>Stephen Morris (drums)</a:t>
            </a:r>
          </a:p>
          <a:p>
            <a:r>
              <a:rPr lang="en-US" dirty="0"/>
              <a:t>Original name, “Stiff Kittens,” then “Warsaw.”</a:t>
            </a:r>
          </a:p>
          <a:p>
            <a:r>
              <a:rPr lang="en-US" dirty="0"/>
              <a:t>Tony Wilson signed them to his record company, Factory Records.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034" y="2036640"/>
            <a:ext cx="4940300" cy="3251200"/>
          </a:xfrm>
          <a:prstGeom prst="rect">
            <a:avLst/>
          </a:prstGeom>
        </p:spPr>
      </p:pic>
    </p:spTree>
    <p:extLst>
      <p:ext uri="{BB962C8B-B14F-4D97-AF65-F5344CB8AC3E}">
        <p14:creationId xmlns:p14="http://schemas.microsoft.com/office/powerpoint/2010/main" val="3048876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4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8000" dirty="0">
                <a:latin typeface="Aharoni" panose="02010803020104030203" pitchFamily="2" charset="-79"/>
                <a:cs typeface="Aharoni" panose="02010803020104030203" pitchFamily="2" charset="-79"/>
              </a:rPr>
              <a:t>Joy Division, 1976-1980</a:t>
            </a:r>
          </a:p>
        </p:txBody>
      </p:sp>
      <p:sp>
        <p:nvSpPr>
          <p:cNvPr id="3" name="Content Placeholder 2"/>
          <p:cNvSpPr>
            <a:spLocks noGrp="1"/>
          </p:cNvSpPr>
          <p:nvPr>
            <p:ph idx="1"/>
          </p:nvPr>
        </p:nvSpPr>
        <p:spPr>
          <a:xfrm>
            <a:off x="335280" y="1874180"/>
            <a:ext cx="11521440" cy="4758055"/>
          </a:xfrm>
        </p:spPr>
        <p:txBody>
          <a:bodyPr>
            <a:normAutofit lnSpcReduction="10000"/>
          </a:bodyPr>
          <a:lstStyle/>
          <a:p>
            <a:r>
              <a:rPr lang="en-US" dirty="0"/>
              <a:t>First Album, </a:t>
            </a:r>
            <a:r>
              <a:rPr lang="en-US" i="1" dirty="0"/>
              <a:t>Unknown Pleasures </a:t>
            </a:r>
            <a:r>
              <a:rPr lang="en-US" dirty="0"/>
              <a:t>(1979)</a:t>
            </a:r>
          </a:p>
          <a:p>
            <a:r>
              <a:rPr lang="en-US" dirty="0"/>
              <a:t>“She’s Lost Control”: </a:t>
            </a:r>
            <a:r>
              <a:rPr lang="en-US" dirty="0">
                <a:hlinkClick r:id="rId3"/>
              </a:rPr>
              <a:t>https://www.youtube.com/watch?v=xd0bH8EmdlQ</a:t>
            </a:r>
            <a:endParaRPr lang="en-US" dirty="0"/>
          </a:p>
          <a:p>
            <a:r>
              <a:rPr lang="en-US" dirty="0"/>
              <a:t>Second Album: Closer (1980)</a:t>
            </a:r>
          </a:p>
          <a:p>
            <a:r>
              <a:rPr lang="en-US" dirty="0"/>
              <a:t>“Transmission”: </a:t>
            </a:r>
            <a:r>
              <a:rPr lang="en-US" dirty="0">
                <a:hlinkClick r:id="rId4"/>
              </a:rPr>
              <a:t>https://www.youtube.com/watch?v=Ou-hvgEb-BU</a:t>
            </a:r>
            <a:endParaRPr lang="en-US" dirty="0"/>
          </a:p>
          <a:p>
            <a:r>
              <a:rPr lang="en-US" dirty="0"/>
              <a:t>Curtis committed suicide, 18 May 1980</a:t>
            </a:r>
          </a:p>
          <a:p>
            <a:r>
              <a:rPr lang="en-US" dirty="0"/>
              <a:t>Post-</a:t>
            </a:r>
            <a:r>
              <a:rPr lang="en-US" dirty="0" err="1"/>
              <a:t>humously</a:t>
            </a:r>
            <a:r>
              <a:rPr lang="en-US" dirty="0"/>
              <a:t> released “Love will tear us apart”: </a:t>
            </a:r>
            <a:r>
              <a:rPr lang="en-US" dirty="0">
                <a:hlinkClick r:id="rId5"/>
              </a:rPr>
              <a:t>https://www.youtube.com/watch?v=I-2i2SR_OsU</a:t>
            </a:r>
            <a:endParaRPr lang="en-US" dirty="0"/>
          </a:p>
          <a:p>
            <a:r>
              <a:rPr lang="en-US" dirty="0"/>
              <a:t>First chart hit, reaching no. 13 in UK, and no. 1 in New Zealand.</a:t>
            </a:r>
          </a:p>
          <a:p>
            <a:r>
              <a:rPr lang="en-US" dirty="0"/>
              <a:t>Led to New Order, formed from remaining members, later added Gillian Gilbert (keyboard and guitar).</a:t>
            </a:r>
          </a:p>
        </p:txBody>
      </p:sp>
    </p:spTree>
    <p:extLst>
      <p:ext uri="{BB962C8B-B14F-4D97-AF65-F5344CB8AC3E}">
        <p14:creationId xmlns:p14="http://schemas.microsoft.com/office/powerpoint/2010/main" val="1800354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a:t>California Post-Punk: Hardcore</a:t>
            </a:r>
          </a:p>
        </p:txBody>
      </p:sp>
      <p:sp>
        <p:nvSpPr>
          <p:cNvPr id="3" name="Content Placeholder 2"/>
          <p:cNvSpPr>
            <a:spLocks noGrp="1"/>
          </p:cNvSpPr>
          <p:nvPr>
            <p:ph idx="1"/>
          </p:nvPr>
        </p:nvSpPr>
        <p:spPr/>
        <p:txBody>
          <a:bodyPr>
            <a:normAutofit lnSpcReduction="10000"/>
          </a:bodyPr>
          <a:lstStyle/>
          <a:p>
            <a:r>
              <a:rPr lang="en-US" b="1" dirty="0"/>
              <a:t>X (formed 1977): </a:t>
            </a:r>
          </a:p>
          <a:p>
            <a:pPr lvl="1"/>
            <a:r>
              <a:rPr lang="en-US" dirty="0"/>
              <a:t>vocalist </a:t>
            </a:r>
            <a:r>
              <a:rPr lang="en-US" dirty="0" err="1"/>
              <a:t>Exene</a:t>
            </a:r>
            <a:r>
              <a:rPr lang="en-US" dirty="0"/>
              <a:t> </a:t>
            </a:r>
            <a:r>
              <a:rPr lang="en-US" dirty="0" err="1"/>
              <a:t>Cervenka</a:t>
            </a:r>
            <a:endParaRPr lang="en-US" dirty="0"/>
          </a:p>
          <a:p>
            <a:pPr lvl="1"/>
            <a:r>
              <a:rPr lang="en-US" dirty="0"/>
              <a:t>vocalist/bassist John Doe</a:t>
            </a:r>
          </a:p>
          <a:p>
            <a:pPr lvl="1"/>
            <a:r>
              <a:rPr lang="en-US" dirty="0"/>
              <a:t>guitarist Billy Zoom</a:t>
            </a:r>
          </a:p>
          <a:p>
            <a:pPr lvl="1"/>
            <a:r>
              <a:rPr lang="en-US" dirty="0"/>
              <a:t>drummer D. J. </a:t>
            </a:r>
            <a:r>
              <a:rPr lang="en-US" dirty="0" err="1"/>
              <a:t>Bonebrake</a:t>
            </a:r>
            <a:endParaRPr lang="en-US" dirty="0"/>
          </a:p>
          <a:p>
            <a:pPr lvl="1"/>
            <a:r>
              <a:rPr lang="en-US" dirty="0">
                <a:hlinkClick r:id="rId2"/>
              </a:rPr>
              <a:t>https://www.youtube.com/watch?v=ojBc4c1hX_4</a:t>
            </a:r>
            <a:endParaRPr lang="en-US" dirty="0"/>
          </a:p>
          <a:p>
            <a:pPr marL="457200" lvl="1" indent="0">
              <a:buNone/>
            </a:pPr>
            <a:endParaRPr lang="en-US" dirty="0"/>
          </a:p>
          <a:p>
            <a:r>
              <a:rPr lang="en-US" b="1" dirty="0"/>
              <a:t>Black Flag (formed 1976):</a:t>
            </a:r>
          </a:p>
          <a:p>
            <a:pPr lvl="1"/>
            <a:r>
              <a:rPr lang="en-US" dirty="0"/>
              <a:t>Founder: Greg </a:t>
            </a:r>
            <a:r>
              <a:rPr lang="en-US" dirty="0" err="1"/>
              <a:t>Ginn</a:t>
            </a:r>
            <a:r>
              <a:rPr lang="en-US" dirty="0"/>
              <a:t> (guitar, song-writer, </a:t>
            </a:r>
            <a:r>
              <a:rPr lang="en-US" dirty="0" err="1"/>
              <a:t>etc</a:t>
            </a:r>
            <a:r>
              <a:rPr lang="en-US" dirty="0"/>
              <a:t>)</a:t>
            </a:r>
          </a:p>
          <a:p>
            <a:pPr lvl="1"/>
            <a:r>
              <a:rPr lang="en-US" dirty="0"/>
              <a:t>Henry Rollins (1981-1986)</a:t>
            </a:r>
          </a:p>
          <a:p>
            <a:pPr lvl="1"/>
            <a:r>
              <a:rPr lang="en-US" dirty="0">
                <a:hlinkClick r:id="rId3"/>
              </a:rPr>
              <a:t>https://www.youtube.com/watch?v=Fsbvo5GVK10</a:t>
            </a:r>
            <a:endParaRPr lang="en-US" dirty="0"/>
          </a:p>
          <a:p>
            <a:endParaRPr lang="en-US" dirty="0"/>
          </a:p>
          <a:p>
            <a:endParaRPr lang="en-US" dirty="0"/>
          </a:p>
        </p:txBody>
      </p:sp>
    </p:spTree>
    <p:extLst>
      <p:ext uri="{BB962C8B-B14F-4D97-AF65-F5344CB8AC3E}">
        <p14:creationId xmlns:p14="http://schemas.microsoft.com/office/powerpoint/2010/main" val="4194960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601</Words>
  <Application>Microsoft Macintosh PowerPoint</Application>
  <PresentationFormat>Widescreen</PresentationFormat>
  <Paragraphs>80</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Aharoni</vt:lpstr>
      <vt:lpstr>Arial</vt:lpstr>
      <vt:lpstr>Calibri</vt:lpstr>
      <vt:lpstr>Calibri Light</vt:lpstr>
      <vt:lpstr>Office Theme</vt:lpstr>
      <vt:lpstr>Post-Punk  </vt:lpstr>
      <vt:lpstr>The Clash, 1976-1986</vt:lpstr>
      <vt:lpstr>The Clash, 1976-1986</vt:lpstr>
      <vt:lpstr>The Clash, 1976-1986</vt:lpstr>
      <vt:lpstr>The Clash, 1976-1986</vt:lpstr>
      <vt:lpstr>The Clash, 1976-1986</vt:lpstr>
      <vt:lpstr>Joy Division, 1976-1980</vt:lpstr>
      <vt:lpstr>Joy Division, 1976-1980</vt:lpstr>
      <vt:lpstr>California Post-Punk: Hardcore</vt:lpstr>
      <vt:lpstr>The Dead Kennedys, 1978-1986</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Post-Punk of the early 1980s</dc:title>
  <dc:creator>Mark Baker</dc:creator>
  <cp:lastModifiedBy>Mark Baker</cp:lastModifiedBy>
  <cp:revision>81</cp:revision>
  <dcterms:created xsi:type="dcterms:W3CDTF">2015-12-09T10:12:16Z</dcterms:created>
  <dcterms:modified xsi:type="dcterms:W3CDTF">2018-03-23T14:33:30Z</dcterms:modified>
</cp:coreProperties>
</file>